
<file path=[Content_Types].xml><?xml version="1.0" encoding="utf-8"?>
<Types xmlns="http://schemas.openxmlformats.org/package/2006/content-types">
  <Default Extension="xml" ContentType="application/xml"/>
  <Default Extension="jpeg" ContentType="image/jpeg"/>
  <Default Extension="png" ContentType="image/png"/>
  <Default Extension="wdp" ContentType="image/vnd.ms-photo"/>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3.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4.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1"/>
  </p:notesMasterIdLst>
  <p:sldIdLst>
    <p:sldId id="256" r:id="rId3"/>
    <p:sldId id="281" r:id="rId4"/>
    <p:sldId id="259" r:id="rId5"/>
    <p:sldId id="268" r:id="rId6"/>
    <p:sldId id="257" r:id="rId7"/>
    <p:sldId id="262" r:id="rId8"/>
    <p:sldId id="263" r:id="rId9"/>
    <p:sldId id="283" r:id="rId10"/>
    <p:sldId id="282" r:id="rId11"/>
    <p:sldId id="275" r:id="rId12"/>
    <p:sldId id="276" r:id="rId13"/>
    <p:sldId id="293" r:id="rId14"/>
    <p:sldId id="284" r:id="rId15"/>
    <p:sldId id="258" r:id="rId16"/>
    <p:sldId id="267" r:id="rId17"/>
    <p:sldId id="292" r:id="rId18"/>
    <p:sldId id="291" r:id="rId19"/>
    <p:sldId id="266" r:id="rId20"/>
    <p:sldId id="261" r:id="rId21"/>
    <p:sldId id="264" r:id="rId22"/>
    <p:sldId id="287" r:id="rId23"/>
    <p:sldId id="272" r:id="rId24"/>
    <p:sldId id="265" r:id="rId25"/>
    <p:sldId id="278" r:id="rId26"/>
    <p:sldId id="277" r:id="rId27"/>
    <p:sldId id="269" r:id="rId28"/>
    <p:sldId id="260" r:id="rId29"/>
    <p:sldId id="270" r:id="rId30"/>
    <p:sldId id="286" r:id="rId31"/>
    <p:sldId id="274" r:id="rId32"/>
    <p:sldId id="273" r:id="rId33"/>
    <p:sldId id="271" r:id="rId34"/>
    <p:sldId id="289" r:id="rId35"/>
    <p:sldId id="285" r:id="rId36"/>
    <p:sldId id="280" r:id="rId37"/>
    <p:sldId id="279" r:id="rId38"/>
    <p:sldId id="288" r:id="rId39"/>
    <p:sldId id="290"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17" autoAdjust="0"/>
    <p:restoredTop sz="94656" autoAdjust="0"/>
  </p:normalViewPr>
  <p:slideViewPr>
    <p:cSldViewPr snapToGrid="0">
      <p:cViewPr varScale="1">
        <p:scale>
          <a:sx n="86" d="100"/>
          <a:sy n="86" d="100"/>
        </p:scale>
        <p:origin x="216" y="256"/>
      </p:cViewPr>
      <p:guideLst>
        <p:guide orient="horz" pos="2160"/>
        <p:guide pos="3840"/>
      </p:guideLst>
    </p:cSldViewPr>
  </p:slideViewPr>
  <p:outlineViewPr>
    <p:cViewPr>
      <p:scale>
        <a:sx n="33" d="100"/>
        <a:sy n="33" d="100"/>
      </p:scale>
      <p:origin x="0" y="-835"/>
    </p:cViewPr>
  </p:outlineViewPr>
  <p:notesTextViewPr>
    <p:cViewPr>
      <p:scale>
        <a:sx n="1" d="1"/>
        <a:sy n="1" d="1"/>
      </p:scale>
      <p:origin x="0" y="0"/>
    </p:cViewPr>
  </p:notesTextViewPr>
  <p:sorterViewPr>
    <p:cViewPr varScale="1">
      <p:scale>
        <a:sx n="1" d="1"/>
        <a:sy n="1" d="1"/>
      </p:scale>
      <p:origin x="0" y="-4824"/>
    </p:cViewPr>
  </p:sorterViewPr>
  <p:notesViewPr>
    <p:cSldViewPr snapToGrid="0">
      <p:cViewPr varScale="1">
        <p:scale>
          <a:sx n="62" d="100"/>
          <a:sy n="62" d="100"/>
        </p:scale>
        <p:origin x="3163" y="50"/>
      </p:cViewPr>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40" Type="http://schemas.openxmlformats.org/officeDocument/2006/relationships/slide" Target="slides/slide38.xml"/><Relationship Id="rId41" Type="http://schemas.openxmlformats.org/officeDocument/2006/relationships/notesMaster" Target="notesMasters/notesMaster1.xml"/><Relationship Id="rId42" Type="http://schemas.openxmlformats.org/officeDocument/2006/relationships/presProps" Target="presProps.xml"/><Relationship Id="rId43" Type="http://schemas.openxmlformats.org/officeDocument/2006/relationships/viewProps" Target="viewProps.xml"/><Relationship Id="rId44" Type="http://schemas.openxmlformats.org/officeDocument/2006/relationships/theme" Target="theme/theme1.xml"/><Relationship Id="rId4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AEE510-FB56-4153-9B6C-ED8062E2681A}" type="datetimeFigureOut">
              <a:rPr lang="en-US" smtClean="0"/>
              <a:t>5/28/20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2403A6-BE84-48B3-8FD9-E99CCE321DD3}" type="slidenum">
              <a:rPr lang="en-US" smtClean="0"/>
              <a:t>‹#›</a:t>
            </a:fld>
            <a:endParaRPr lang="en-US"/>
          </a:p>
        </p:txBody>
      </p:sp>
    </p:spTree>
    <p:extLst>
      <p:ext uri="{BB962C8B-B14F-4D97-AF65-F5344CB8AC3E}">
        <p14:creationId xmlns:p14="http://schemas.microsoft.com/office/powerpoint/2010/main" val="32065940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Native American Cultures (1491-1607)</a:t>
            </a:r>
          </a:p>
          <a:p>
            <a:r>
              <a:rPr lang="en-US" dirty="0"/>
              <a:t>AP US History</a:t>
            </a:r>
          </a:p>
          <a:p>
            <a:endParaRPr lang="en-US" dirty="0"/>
          </a:p>
          <a:p>
            <a:r>
              <a:rPr lang="en-US" dirty="0"/>
              <a:t>NOTE:  1491 is a generic designation for Native</a:t>
            </a:r>
            <a:r>
              <a:rPr lang="en-US" baseline="0" dirty="0"/>
              <a:t> American tribes before European contact and 1607 is the date of the first permanent English settlement at Jamestown.  Neither of these dates are exactly literal but denote that the subject of this presentation is to introduce students to Native American culture groups as they existed at the time of European contact and how the lifestyles of some tribes were altered by European contact.</a:t>
            </a:r>
            <a:endParaRPr lang="en-US" dirty="0"/>
          </a:p>
        </p:txBody>
      </p:sp>
      <p:sp>
        <p:nvSpPr>
          <p:cNvPr id="4" name="Slide Number Placeholder 3"/>
          <p:cNvSpPr>
            <a:spLocks noGrp="1"/>
          </p:cNvSpPr>
          <p:nvPr>
            <p:ph type="sldNum" sz="quarter" idx="10"/>
          </p:nvPr>
        </p:nvSpPr>
        <p:spPr/>
        <p:txBody>
          <a:bodyPr/>
          <a:lstStyle/>
          <a:p>
            <a:fld id="{172403A6-BE84-48B3-8FD9-E99CCE321DD3}" type="slidenum">
              <a:rPr lang="en-US" smtClean="0"/>
              <a:t>1</a:t>
            </a:fld>
            <a:endParaRPr lang="en-US"/>
          </a:p>
        </p:txBody>
      </p:sp>
    </p:spTree>
    <p:extLst>
      <p:ext uri="{BB962C8B-B14F-4D97-AF65-F5344CB8AC3E}">
        <p14:creationId xmlns:p14="http://schemas.microsoft.com/office/powerpoint/2010/main" val="37152008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Plains Indians were bison</a:t>
            </a:r>
            <a:r>
              <a:rPr lang="en-US" baseline="0" dirty="0"/>
              <a:t> hunters who lived a largely nomadic existence.  The stereotypical teepee was most common in this area.  Bison hunting was supported by the introduction of horses from Europe, which drastically altered the lifestyles of the Plains Indians.</a:t>
            </a:r>
            <a:endParaRPr lang="en-US" dirty="0"/>
          </a:p>
        </p:txBody>
      </p:sp>
      <p:sp>
        <p:nvSpPr>
          <p:cNvPr id="4" name="Slide Number Placeholder 3"/>
          <p:cNvSpPr>
            <a:spLocks noGrp="1"/>
          </p:cNvSpPr>
          <p:nvPr>
            <p:ph type="sldNum" sz="quarter" idx="10"/>
          </p:nvPr>
        </p:nvSpPr>
        <p:spPr/>
        <p:txBody>
          <a:bodyPr/>
          <a:lstStyle/>
          <a:p>
            <a:fld id="{172403A6-BE84-48B3-8FD9-E99CCE321DD3}" type="slidenum">
              <a:rPr lang="en-US" smtClean="0"/>
              <a:t>13</a:t>
            </a:fld>
            <a:endParaRPr lang="en-US"/>
          </a:p>
        </p:txBody>
      </p:sp>
    </p:spTree>
    <p:extLst>
      <p:ext uri="{BB962C8B-B14F-4D97-AF65-F5344CB8AC3E}">
        <p14:creationId xmlns:p14="http://schemas.microsoft.com/office/powerpoint/2010/main" val="31311846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72403A6-BE84-48B3-8FD9-E99CCE321DD3}" type="slidenum">
              <a:rPr lang="en-US" smtClean="0"/>
              <a:t>14</a:t>
            </a:fld>
            <a:endParaRPr lang="en-US"/>
          </a:p>
        </p:txBody>
      </p:sp>
    </p:spTree>
    <p:extLst>
      <p:ext uri="{BB962C8B-B14F-4D97-AF65-F5344CB8AC3E}">
        <p14:creationId xmlns:p14="http://schemas.microsoft.com/office/powerpoint/2010/main" val="30220746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72403A6-BE84-48B3-8FD9-E99CCE321DD3}" type="slidenum">
              <a:rPr lang="en-US" smtClean="0"/>
              <a:t>15</a:t>
            </a:fld>
            <a:endParaRPr lang="en-US"/>
          </a:p>
        </p:txBody>
      </p:sp>
    </p:spTree>
    <p:extLst>
      <p:ext uri="{BB962C8B-B14F-4D97-AF65-F5344CB8AC3E}">
        <p14:creationId xmlns:p14="http://schemas.microsoft.com/office/powerpoint/2010/main" val="4777314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2403A6-BE84-48B3-8FD9-E99CCE321DD3}" type="slidenum">
              <a:rPr lang="en-US" smtClean="0"/>
              <a:t>16</a:t>
            </a:fld>
            <a:endParaRPr lang="en-US"/>
          </a:p>
        </p:txBody>
      </p:sp>
    </p:spTree>
    <p:extLst>
      <p:ext uri="{BB962C8B-B14F-4D97-AF65-F5344CB8AC3E}">
        <p14:creationId xmlns:p14="http://schemas.microsoft.com/office/powerpoint/2010/main" val="42190731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Plains Indian</a:t>
            </a:r>
            <a:r>
              <a:rPr lang="en-US" baseline="0" dirty="0"/>
              <a:t> tribes, such as the Wichita, practiced settled agriculture and traded with nomadic tribes, such as the Comanche, for bison meat.</a:t>
            </a:r>
            <a:endParaRPr lang="en-US" dirty="0"/>
          </a:p>
        </p:txBody>
      </p:sp>
      <p:sp>
        <p:nvSpPr>
          <p:cNvPr id="4" name="Slide Number Placeholder 3"/>
          <p:cNvSpPr>
            <a:spLocks noGrp="1"/>
          </p:cNvSpPr>
          <p:nvPr>
            <p:ph type="sldNum" sz="quarter" idx="10"/>
          </p:nvPr>
        </p:nvSpPr>
        <p:spPr/>
        <p:txBody>
          <a:bodyPr/>
          <a:lstStyle/>
          <a:p>
            <a:fld id="{172403A6-BE84-48B3-8FD9-E99CCE321DD3}" type="slidenum">
              <a:rPr lang="en-US" smtClean="0"/>
              <a:t>18</a:t>
            </a:fld>
            <a:endParaRPr lang="en-US"/>
          </a:p>
        </p:txBody>
      </p:sp>
    </p:spTree>
    <p:extLst>
      <p:ext uri="{BB962C8B-B14F-4D97-AF65-F5344CB8AC3E}">
        <p14:creationId xmlns:p14="http://schemas.microsoft.com/office/powerpoint/2010/main" val="35334984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important that students understand that Native American tribes were diverse.  There were 156 </a:t>
            </a:r>
            <a:r>
              <a:rPr lang="en-US" i="1" dirty="0"/>
              <a:t>distinct</a:t>
            </a:r>
            <a:r>
              <a:rPr lang="en-US" i="0" baseline="0" dirty="0"/>
              <a:t> ethnic groups in North and South America prior to European contact.</a:t>
            </a:r>
            <a:endParaRPr lang="en-US" dirty="0"/>
          </a:p>
        </p:txBody>
      </p:sp>
      <p:sp>
        <p:nvSpPr>
          <p:cNvPr id="4" name="Slide Number Placeholder 3"/>
          <p:cNvSpPr>
            <a:spLocks noGrp="1"/>
          </p:cNvSpPr>
          <p:nvPr>
            <p:ph type="sldNum" sz="quarter" idx="10"/>
          </p:nvPr>
        </p:nvSpPr>
        <p:spPr/>
        <p:txBody>
          <a:bodyPr/>
          <a:lstStyle/>
          <a:p>
            <a:fld id="{172403A6-BE84-48B3-8FD9-E99CCE321DD3}" type="slidenum">
              <a:rPr lang="en-US" smtClean="0"/>
              <a:t>3</a:t>
            </a:fld>
            <a:endParaRPr lang="en-US"/>
          </a:p>
        </p:txBody>
      </p:sp>
    </p:spTree>
    <p:extLst>
      <p:ext uri="{BB962C8B-B14F-4D97-AF65-F5344CB8AC3E}">
        <p14:creationId xmlns:p14="http://schemas.microsoft.com/office/powerpoint/2010/main" val="14814598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Indians in the Arctic</a:t>
            </a:r>
            <a:r>
              <a:rPr lang="en-US" baseline="0" dirty="0"/>
              <a:t> and Subarctic regions subsisted exclusively on hunting, gathering, and fishing, this was not true for all tribes.</a:t>
            </a:r>
            <a:endParaRPr lang="en-US" dirty="0"/>
          </a:p>
        </p:txBody>
      </p:sp>
      <p:sp>
        <p:nvSpPr>
          <p:cNvPr id="4" name="Slide Number Placeholder 3"/>
          <p:cNvSpPr>
            <a:spLocks noGrp="1"/>
          </p:cNvSpPr>
          <p:nvPr>
            <p:ph type="sldNum" sz="quarter" idx="10"/>
          </p:nvPr>
        </p:nvSpPr>
        <p:spPr/>
        <p:txBody>
          <a:bodyPr/>
          <a:lstStyle/>
          <a:p>
            <a:fld id="{172403A6-BE84-48B3-8FD9-E99CCE321DD3}" type="slidenum">
              <a:rPr lang="en-US" smtClean="0"/>
              <a:t>6</a:t>
            </a:fld>
            <a:endParaRPr lang="en-US"/>
          </a:p>
        </p:txBody>
      </p:sp>
    </p:spTree>
    <p:extLst>
      <p:ext uri="{BB962C8B-B14F-4D97-AF65-F5344CB8AC3E}">
        <p14:creationId xmlns:p14="http://schemas.microsoft.com/office/powerpoint/2010/main" val="2957421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Agriculture was an</a:t>
            </a:r>
            <a:r>
              <a:rPr lang="en-US" baseline="0" dirty="0"/>
              <a:t> important part of the lifestyles of many Native American tribes, many of whom were settled and hunted and gathered only to supplement a predominantly agricultural diet.</a:t>
            </a:r>
            <a:endParaRPr lang="en-US" dirty="0"/>
          </a:p>
        </p:txBody>
      </p:sp>
      <p:sp>
        <p:nvSpPr>
          <p:cNvPr id="4" name="Slide Number Placeholder 3"/>
          <p:cNvSpPr>
            <a:spLocks noGrp="1"/>
          </p:cNvSpPr>
          <p:nvPr>
            <p:ph type="sldNum" sz="quarter" idx="10"/>
          </p:nvPr>
        </p:nvSpPr>
        <p:spPr/>
        <p:txBody>
          <a:bodyPr/>
          <a:lstStyle/>
          <a:p>
            <a:fld id="{172403A6-BE84-48B3-8FD9-E99CCE321DD3}" type="slidenum">
              <a:rPr lang="en-US" smtClean="0"/>
              <a:t>7</a:t>
            </a:fld>
            <a:endParaRPr lang="en-US"/>
          </a:p>
        </p:txBody>
      </p:sp>
    </p:spTree>
    <p:extLst>
      <p:ext uri="{BB962C8B-B14F-4D97-AF65-F5344CB8AC3E}">
        <p14:creationId xmlns:p14="http://schemas.microsoft.com/office/powerpoint/2010/main" val="26568860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72403A6-BE84-48B3-8FD9-E99CCE321DD3}" type="slidenum">
              <a:rPr lang="en-US" smtClean="0"/>
              <a:t>8</a:t>
            </a:fld>
            <a:endParaRPr lang="en-US"/>
          </a:p>
        </p:txBody>
      </p:sp>
    </p:spTree>
    <p:extLst>
      <p:ext uri="{BB962C8B-B14F-4D97-AF65-F5344CB8AC3E}">
        <p14:creationId xmlns:p14="http://schemas.microsoft.com/office/powerpoint/2010/main" val="12363022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Arctic tribes, such as the Eskimo and the Inuit, subsisted exclusively</a:t>
            </a:r>
            <a:r>
              <a:rPr lang="en-US" baseline="0" dirty="0"/>
              <a:t> by hunting, gathering, and fishing.</a:t>
            </a:r>
            <a:endParaRPr lang="en-US" dirty="0"/>
          </a:p>
        </p:txBody>
      </p:sp>
      <p:sp>
        <p:nvSpPr>
          <p:cNvPr id="4" name="Slide Number Placeholder 3"/>
          <p:cNvSpPr>
            <a:spLocks noGrp="1"/>
          </p:cNvSpPr>
          <p:nvPr>
            <p:ph type="sldNum" sz="quarter" idx="10"/>
          </p:nvPr>
        </p:nvSpPr>
        <p:spPr/>
        <p:txBody>
          <a:bodyPr/>
          <a:lstStyle/>
          <a:p>
            <a:fld id="{172403A6-BE84-48B3-8FD9-E99CCE321DD3}" type="slidenum">
              <a:rPr lang="en-US" smtClean="0"/>
              <a:t>9</a:t>
            </a:fld>
            <a:endParaRPr lang="en-US"/>
          </a:p>
        </p:txBody>
      </p:sp>
    </p:spTree>
    <p:extLst>
      <p:ext uri="{BB962C8B-B14F-4D97-AF65-F5344CB8AC3E}">
        <p14:creationId xmlns:p14="http://schemas.microsoft.com/office/powerpoint/2010/main" val="3556255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72403A6-BE84-48B3-8FD9-E99CCE321DD3}" type="slidenum">
              <a:rPr lang="en-US" smtClean="0"/>
              <a:t>10</a:t>
            </a:fld>
            <a:endParaRPr lang="en-US"/>
          </a:p>
        </p:txBody>
      </p:sp>
    </p:spTree>
    <p:extLst>
      <p:ext uri="{BB962C8B-B14F-4D97-AF65-F5344CB8AC3E}">
        <p14:creationId xmlns:p14="http://schemas.microsoft.com/office/powerpoint/2010/main" val="28296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Seal meat is very</a:t>
            </a:r>
            <a:r>
              <a:rPr lang="en-US" baseline="0" dirty="0"/>
              <a:t> high in fat – a necessity for human beings who live in cold climates.  This was the predominant food source for many Arctic and Subarctic tribes.</a:t>
            </a:r>
            <a:endParaRPr lang="en-US" dirty="0"/>
          </a:p>
        </p:txBody>
      </p:sp>
      <p:sp>
        <p:nvSpPr>
          <p:cNvPr id="4" name="Slide Number Placeholder 3"/>
          <p:cNvSpPr>
            <a:spLocks noGrp="1"/>
          </p:cNvSpPr>
          <p:nvPr>
            <p:ph type="sldNum" sz="quarter" idx="10"/>
          </p:nvPr>
        </p:nvSpPr>
        <p:spPr/>
        <p:txBody>
          <a:bodyPr/>
          <a:lstStyle/>
          <a:p>
            <a:fld id="{172403A6-BE84-48B3-8FD9-E99CCE321DD3}" type="slidenum">
              <a:rPr lang="en-US" smtClean="0"/>
              <a:t>11</a:t>
            </a:fld>
            <a:endParaRPr lang="en-US"/>
          </a:p>
        </p:txBody>
      </p:sp>
    </p:spTree>
    <p:extLst>
      <p:ext uri="{BB962C8B-B14F-4D97-AF65-F5344CB8AC3E}">
        <p14:creationId xmlns:p14="http://schemas.microsoft.com/office/powerpoint/2010/main" val="6390661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72403A6-BE84-48B3-8FD9-E99CCE321DD3}" type="slidenum">
              <a:rPr lang="en-US" smtClean="0"/>
              <a:t>12</a:t>
            </a:fld>
            <a:endParaRPr lang="en-US"/>
          </a:p>
        </p:txBody>
      </p:sp>
    </p:spTree>
    <p:extLst>
      <p:ext uri="{BB962C8B-B14F-4D97-AF65-F5344CB8AC3E}">
        <p14:creationId xmlns:p14="http://schemas.microsoft.com/office/powerpoint/2010/main" val="23306309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5D002F9-86DB-4D10-8EED-8302A3089CAA}" type="datetimeFigureOut">
              <a:rPr lang="en-US" smtClean="0"/>
              <a:t>5/28/20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D71762-17AB-4347-80AA-B684EB92DBEB}" type="slidenum">
              <a:rPr lang="en-US" smtClean="0"/>
              <a:t>‹#›</a:t>
            </a:fld>
            <a:endParaRPr lang="en-US"/>
          </a:p>
        </p:txBody>
      </p:sp>
    </p:spTree>
    <p:extLst>
      <p:ext uri="{BB962C8B-B14F-4D97-AF65-F5344CB8AC3E}">
        <p14:creationId xmlns:p14="http://schemas.microsoft.com/office/powerpoint/2010/main" val="14284896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D002F9-86DB-4D10-8EED-8302A3089CAA}" type="datetimeFigureOut">
              <a:rPr lang="en-US" smtClean="0"/>
              <a:t>5/28/20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D71762-17AB-4347-80AA-B684EB92DBEB}" type="slidenum">
              <a:rPr lang="en-US" smtClean="0"/>
              <a:t>‹#›</a:t>
            </a:fld>
            <a:endParaRPr lang="en-US"/>
          </a:p>
        </p:txBody>
      </p:sp>
    </p:spTree>
    <p:extLst>
      <p:ext uri="{BB962C8B-B14F-4D97-AF65-F5344CB8AC3E}">
        <p14:creationId xmlns:p14="http://schemas.microsoft.com/office/powerpoint/2010/main" val="3996183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D002F9-86DB-4D10-8EED-8302A3089CAA}" type="datetimeFigureOut">
              <a:rPr lang="en-US" smtClean="0"/>
              <a:t>5/28/20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D71762-17AB-4347-80AA-B684EB92DBEB}" type="slidenum">
              <a:rPr lang="en-US" smtClean="0"/>
              <a:t>‹#›</a:t>
            </a:fld>
            <a:endParaRPr lang="en-US"/>
          </a:p>
        </p:txBody>
      </p:sp>
    </p:spTree>
    <p:extLst>
      <p:ext uri="{BB962C8B-B14F-4D97-AF65-F5344CB8AC3E}">
        <p14:creationId xmlns:p14="http://schemas.microsoft.com/office/powerpoint/2010/main" val="42559195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5/28/20</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27779908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5/28/20</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2690737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5/28/20</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11241039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4FEE20D-232A-47E8-8FDB-17CD01AF0984}" type="datetimeFigureOut">
              <a:rPr lang="en-US" smtClean="0">
                <a:solidFill>
                  <a:srgbClr val="072F54">
                    <a:tint val="75000"/>
                  </a:srgbClr>
                </a:solidFill>
              </a:rPr>
              <a:pPr/>
              <a:t>5/28/20</a:t>
            </a:fld>
            <a:endParaRPr lang="en-US">
              <a:solidFill>
                <a:srgbClr val="072F54">
                  <a:tint val="75000"/>
                </a:srgbClr>
              </a:solidFill>
            </a:endParaRPr>
          </a:p>
        </p:txBody>
      </p:sp>
      <p:sp>
        <p:nvSpPr>
          <p:cNvPr id="6" name="Footer Placeholder 5"/>
          <p:cNvSpPr>
            <a:spLocks noGrp="1"/>
          </p:cNvSpPr>
          <p:nvPr>
            <p:ph type="ftr" sz="quarter" idx="11"/>
          </p:nvPr>
        </p:nvSpPr>
        <p:spPr/>
        <p:txBody>
          <a:bodyPr/>
          <a:lstStyle/>
          <a:p>
            <a:endParaRPr lang="en-US">
              <a:solidFill>
                <a:srgbClr val="072F54">
                  <a:tint val="75000"/>
                </a:srgbClr>
              </a:solidFill>
            </a:endParaRPr>
          </a:p>
        </p:txBody>
      </p:sp>
      <p:sp>
        <p:nvSpPr>
          <p:cNvPr id="7" name="Slide Number Placeholder 6"/>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26246928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3"/>
            <a:ext cx="5389033" cy="639763"/>
          </a:xfrm>
        </p:spPr>
        <p:txBody>
          <a:bodyPr anchor="b"/>
          <a:lstStyle>
            <a:lvl1pPr marL="0" indent="0">
              <a:buNone/>
              <a:defRPr sz="3200" b="1"/>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4FEE20D-232A-47E8-8FDB-17CD01AF0984}" type="datetimeFigureOut">
              <a:rPr lang="en-US" smtClean="0">
                <a:solidFill>
                  <a:srgbClr val="072F54">
                    <a:tint val="75000"/>
                  </a:srgbClr>
                </a:solidFill>
              </a:rPr>
              <a:pPr/>
              <a:t>5/28/20</a:t>
            </a:fld>
            <a:endParaRPr lang="en-US">
              <a:solidFill>
                <a:srgbClr val="072F54">
                  <a:tint val="75000"/>
                </a:srgbClr>
              </a:solidFill>
            </a:endParaRPr>
          </a:p>
        </p:txBody>
      </p:sp>
      <p:sp>
        <p:nvSpPr>
          <p:cNvPr id="8" name="Footer Placeholder 7"/>
          <p:cNvSpPr>
            <a:spLocks noGrp="1"/>
          </p:cNvSpPr>
          <p:nvPr>
            <p:ph type="ftr" sz="quarter" idx="11"/>
          </p:nvPr>
        </p:nvSpPr>
        <p:spPr/>
        <p:txBody>
          <a:bodyPr/>
          <a:lstStyle/>
          <a:p>
            <a:endParaRPr lang="en-US">
              <a:solidFill>
                <a:srgbClr val="072F54">
                  <a:tint val="75000"/>
                </a:srgbClr>
              </a:solidFill>
            </a:endParaRPr>
          </a:p>
        </p:txBody>
      </p:sp>
      <p:sp>
        <p:nvSpPr>
          <p:cNvPr id="9" name="Slide Number Placeholder 8"/>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15118588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4FEE20D-232A-47E8-8FDB-17CD01AF0984}" type="datetimeFigureOut">
              <a:rPr lang="en-US" smtClean="0">
                <a:solidFill>
                  <a:srgbClr val="072F54">
                    <a:tint val="75000"/>
                  </a:srgbClr>
                </a:solidFill>
              </a:rPr>
              <a:pPr/>
              <a:t>5/28/20</a:t>
            </a:fld>
            <a:endParaRPr lang="en-US">
              <a:solidFill>
                <a:srgbClr val="072F54">
                  <a:tint val="75000"/>
                </a:srgbClr>
              </a:solidFill>
            </a:endParaRPr>
          </a:p>
        </p:txBody>
      </p:sp>
      <p:sp>
        <p:nvSpPr>
          <p:cNvPr id="4" name="Footer Placeholder 3"/>
          <p:cNvSpPr>
            <a:spLocks noGrp="1"/>
          </p:cNvSpPr>
          <p:nvPr>
            <p:ph type="ftr" sz="quarter" idx="11"/>
          </p:nvPr>
        </p:nvSpPr>
        <p:spPr/>
        <p:txBody>
          <a:bodyPr/>
          <a:lstStyle/>
          <a:p>
            <a:endParaRPr lang="en-US">
              <a:solidFill>
                <a:srgbClr val="072F54">
                  <a:tint val="75000"/>
                </a:srgbClr>
              </a:solidFill>
            </a:endParaRPr>
          </a:p>
        </p:txBody>
      </p:sp>
      <p:sp>
        <p:nvSpPr>
          <p:cNvPr id="5" name="Slide Number Placeholder 4"/>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33077530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FEE20D-232A-47E8-8FDB-17CD01AF0984}" type="datetimeFigureOut">
              <a:rPr lang="en-US" smtClean="0">
                <a:solidFill>
                  <a:srgbClr val="072F54">
                    <a:tint val="75000"/>
                  </a:srgbClr>
                </a:solidFill>
              </a:rPr>
              <a:pPr/>
              <a:t>5/28/20</a:t>
            </a:fld>
            <a:endParaRPr lang="en-US">
              <a:solidFill>
                <a:srgbClr val="072F54">
                  <a:tint val="75000"/>
                </a:srgbClr>
              </a:solidFill>
            </a:endParaRPr>
          </a:p>
        </p:txBody>
      </p:sp>
      <p:sp>
        <p:nvSpPr>
          <p:cNvPr id="3" name="Footer Placeholder 2"/>
          <p:cNvSpPr>
            <a:spLocks noGrp="1"/>
          </p:cNvSpPr>
          <p:nvPr>
            <p:ph type="ftr" sz="quarter" idx="11"/>
          </p:nvPr>
        </p:nvSpPr>
        <p:spPr/>
        <p:txBody>
          <a:bodyPr/>
          <a:lstStyle/>
          <a:p>
            <a:endParaRPr lang="en-US">
              <a:solidFill>
                <a:srgbClr val="072F54">
                  <a:tint val="75000"/>
                </a:srgbClr>
              </a:solidFill>
            </a:endParaRPr>
          </a:p>
        </p:txBody>
      </p:sp>
      <p:sp>
        <p:nvSpPr>
          <p:cNvPr id="4" name="Slide Number Placeholder 3"/>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15696585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4"/>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867"/>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54FEE20D-232A-47E8-8FDB-17CD01AF0984}" type="datetimeFigureOut">
              <a:rPr lang="en-US" smtClean="0">
                <a:solidFill>
                  <a:srgbClr val="072F54">
                    <a:tint val="75000"/>
                  </a:srgbClr>
                </a:solidFill>
              </a:rPr>
              <a:pPr/>
              <a:t>5/28/20</a:t>
            </a:fld>
            <a:endParaRPr lang="en-US">
              <a:solidFill>
                <a:srgbClr val="072F54">
                  <a:tint val="75000"/>
                </a:srgbClr>
              </a:solidFill>
            </a:endParaRPr>
          </a:p>
        </p:txBody>
      </p:sp>
      <p:sp>
        <p:nvSpPr>
          <p:cNvPr id="6" name="Footer Placeholder 5"/>
          <p:cNvSpPr>
            <a:spLocks noGrp="1"/>
          </p:cNvSpPr>
          <p:nvPr>
            <p:ph type="ftr" sz="quarter" idx="11"/>
          </p:nvPr>
        </p:nvSpPr>
        <p:spPr/>
        <p:txBody>
          <a:bodyPr/>
          <a:lstStyle/>
          <a:p>
            <a:endParaRPr lang="en-US">
              <a:solidFill>
                <a:srgbClr val="072F54">
                  <a:tint val="75000"/>
                </a:srgbClr>
              </a:solidFill>
            </a:endParaRPr>
          </a:p>
        </p:txBody>
      </p:sp>
      <p:sp>
        <p:nvSpPr>
          <p:cNvPr id="7" name="Slide Number Placeholder 6"/>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13382046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D002F9-86DB-4D10-8EED-8302A3089CAA}" type="datetimeFigureOut">
              <a:rPr lang="en-US" smtClean="0"/>
              <a:t>5/28/20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D71762-17AB-4347-80AA-B684EB92DBEB}" type="slidenum">
              <a:rPr lang="en-US" smtClean="0"/>
              <a:t>‹#›</a:t>
            </a:fld>
            <a:endParaRPr lang="en-US"/>
          </a:p>
        </p:txBody>
      </p:sp>
    </p:spTree>
    <p:extLst>
      <p:ext uri="{BB962C8B-B14F-4D97-AF65-F5344CB8AC3E}">
        <p14:creationId xmlns:p14="http://schemas.microsoft.com/office/powerpoint/2010/main" val="41028329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endParaRPr lang="en-US"/>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867"/>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54FEE20D-232A-47E8-8FDB-17CD01AF0984}" type="datetimeFigureOut">
              <a:rPr lang="en-US" smtClean="0">
                <a:solidFill>
                  <a:srgbClr val="072F54">
                    <a:tint val="75000"/>
                  </a:srgbClr>
                </a:solidFill>
              </a:rPr>
              <a:pPr/>
              <a:t>5/28/20</a:t>
            </a:fld>
            <a:endParaRPr lang="en-US">
              <a:solidFill>
                <a:srgbClr val="072F54">
                  <a:tint val="75000"/>
                </a:srgbClr>
              </a:solidFill>
            </a:endParaRPr>
          </a:p>
        </p:txBody>
      </p:sp>
      <p:sp>
        <p:nvSpPr>
          <p:cNvPr id="6" name="Footer Placeholder 5"/>
          <p:cNvSpPr>
            <a:spLocks noGrp="1"/>
          </p:cNvSpPr>
          <p:nvPr>
            <p:ph type="ftr" sz="quarter" idx="11"/>
          </p:nvPr>
        </p:nvSpPr>
        <p:spPr/>
        <p:txBody>
          <a:bodyPr/>
          <a:lstStyle/>
          <a:p>
            <a:endParaRPr lang="en-US">
              <a:solidFill>
                <a:srgbClr val="072F54">
                  <a:tint val="75000"/>
                </a:srgbClr>
              </a:solidFill>
            </a:endParaRPr>
          </a:p>
        </p:txBody>
      </p:sp>
      <p:sp>
        <p:nvSpPr>
          <p:cNvPr id="7" name="Slide Number Placeholder 6"/>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36194095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5/28/20</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20714502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6"/>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6"/>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5/28/20</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15871510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5D002F9-86DB-4D10-8EED-8302A3089CAA}" type="datetimeFigureOut">
              <a:rPr lang="en-US" smtClean="0"/>
              <a:t>5/28/20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D71762-17AB-4347-80AA-B684EB92DBEB}" type="slidenum">
              <a:rPr lang="en-US" smtClean="0"/>
              <a:t>‹#›</a:t>
            </a:fld>
            <a:endParaRPr lang="en-US"/>
          </a:p>
        </p:txBody>
      </p:sp>
    </p:spTree>
    <p:extLst>
      <p:ext uri="{BB962C8B-B14F-4D97-AF65-F5344CB8AC3E}">
        <p14:creationId xmlns:p14="http://schemas.microsoft.com/office/powerpoint/2010/main" val="2694021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5D002F9-86DB-4D10-8EED-8302A3089CAA}" type="datetimeFigureOut">
              <a:rPr lang="en-US" smtClean="0"/>
              <a:t>5/28/20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D71762-17AB-4347-80AA-B684EB92DBEB}" type="slidenum">
              <a:rPr lang="en-US" smtClean="0"/>
              <a:t>‹#›</a:t>
            </a:fld>
            <a:endParaRPr lang="en-US"/>
          </a:p>
        </p:txBody>
      </p:sp>
    </p:spTree>
    <p:extLst>
      <p:ext uri="{BB962C8B-B14F-4D97-AF65-F5344CB8AC3E}">
        <p14:creationId xmlns:p14="http://schemas.microsoft.com/office/powerpoint/2010/main" val="21193536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5D002F9-86DB-4D10-8EED-8302A3089CAA}" type="datetimeFigureOut">
              <a:rPr lang="en-US" smtClean="0"/>
              <a:t>5/28/20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CD71762-17AB-4347-80AA-B684EB92DBEB}" type="slidenum">
              <a:rPr lang="en-US" smtClean="0"/>
              <a:t>‹#›</a:t>
            </a:fld>
            <a:endParaRPr lang="en-US"/>
          </a:p>
        </p:txBody>
      </p:sp>
    </p:spTree>
    <p:extLst>
      <p:ext uri="{BB962C8B-B14F-4D97-AF65-F5344CB8AC3E}">
        <p14:creationId xmlns:p14="http://schemas.microsoft.com/office/powerpoint/2010/main" val="16705147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5D002F9-86DB-4D10-8EED-8302A3089CAA}" type="datetimeFigureOut">
              <a:rPr lang="en-US" smtClean="0"/>
              <a:t>5/28/20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CD71762-17AB-4347-80AA-B684EB92DBEB}" type="slidenum">
              <a:rPr lang="en-US" smtClean="0"/>
              <a:t>‹#›</a:t>
            </a:fld>
            <a:endParaRPr lang="en-US"/>
          </a:p>
        </p:txBody>
      </p:sp>
    </p:spTree>
    <p:extLst>
      <p:ext uri="{BB962C8B-B14F-4D97-AF65-F5344CB8AC3E}">
        <p14:creationId xmlns:p14="http://schemas.microsoft.com/office/powerpoint/2010/main" val="28152130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D002F9-86DB-4D10-8EED-8302A3089CAA}" type="datetimeFigureOut">
              <a:rPr lang="en-US" smtClean="0"/>
              <a:t>5/28/20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CD71762-17AB-4347-80AA-B684EB92DBEB}" type="slidenum">
              <a:rPr lang="en-US" smtClean="0"/>
              <a:t>‹#›</a:t>
            </a:fld>
            <a:endParaRPr lang="en-US"/>
          </a:p>
        </p:txBody>
      </p:sp>
    </p:spTree>
    <p:extLst>
      <p:ext uri="{BB962C8B-B14F-4D97-AF65-F5344CB8AC3E}">
        <p14:creationId xmlns:p14="http://schemas.microsoft.com/office/powerpoint/2010/main" val="25476708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5D002F9-86DB-4D10-8EED-8302A3089CAA}" type="datetimeFigureOut">
              <a:rPr lang="en-US" smtClean="0"/>
              <a:t>5/28/20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D71762-17AB-4347-80AA-B684EB92DBEB}" type="slidenum">
              <a:rPr lang="en-US" smtClean="0"/>
              <a:t>‹#›</a:t>
            </a:fld>
            <a:endParaRPr lang="en-US"/>
          </a:p>
        </p:txBody>
      </p:sp>
    </p:spTree>
    <p:extLst>
      <p:ext uri="{BB962C8B-B14F-4D97-AF65-F5344CB8AC3E}">
        <p14:creationId xmlns:p14="http://schemas.microsoft.com/office/powerpoint/2010/main" val="2725241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5D002F9-86DB-4D10-8EED-8302A3089CAA}" type="datetimeFigureOut">
              <a:rPr lang="en-US" smtClean="0"/>
              <a:t>5/28/20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D71762-17AB-4347-80AA-B684EB92DBEB}" type="slidenum">
              <a:rPr lang="en-US" smtClean="0"/>
              <a:t>‹#›</a:t>
            </a:fld>
            <a:endParaRPr lang="en-US"/>
          </a:p>
        </p:txBody>
      </p:sp>
    </p:spTree>
    <p:extLst>
      <p:ext uri="{BB962C8B-B14F-4D97-AF65-F5344CB8AC3E}">
        <p14:creationId xmlns:p14="http://schemas.microsoft.com/office/powerpoint/2010/main" val="233333839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D002F9-86DB-4D10-8EED-8302A3089CAA}" type="datetimeFigureOut">
              <a:rPr lang="en-US" smtClean="0"/>
              <a:t>5/28/20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D71762-17AB-4347-80AA-B684EB92DBEB}" type="slidenum">
              <a:rPr lang="en-US" smtClean="0"/>
              <a:t>‹#›</a:t>
            </a:fld>
            <a:endParaRPr lang="en-US"/>
          </a:p>
        </p:txBody>
      </p:sp>
    </p:spTree>
    <p:extLst>
      <p:ext uri="{BB962C8B-B14F-4D97-AF65-F5344CB8AC3E}">
        <p14:creationId xmlns:p14="http://schemas.microsoft.com/office/powerpoint/2010/main" val="19533191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5000">
              <a:schemeClr val="tx1"/>
            </a:gs>
            <a:gs pos="91000">
              <a:schemeClr val="tx1"/>
            </a:gs>
            <a:gs pos="57000">
              <a:srgbClr val="0B4E8B"/>
            </a:gs>
          </a:gsLst>
          <a:lin ang="27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54FEE20D-232A-47E8-8FDB-17CD01AF0984}" type="datetimeFigureOut">
              <a:rPr lang="en-US" smtClean="0">
                <a:solidFill>
                  <a:srgbClr val="072F54">
                    <a:tint val="75000"/>
                  </a:srgbClr>
                </a:solidFill>
              </a:rPr>
              <a:pPr/>
              <a:t>5/28/20</a:t>
            </a:fld>
            <a:endParaRPr lang="en-US">
              <a:solidFill>
                <a:srgbClr val="072F54">
                  <a:tint val="75000"/>
                </a:srgb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solidFill>
                <a:srgbClr val="072F54">
                  <a:tint val="75000"/>
                </a:srgb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14153863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1219140" rtl="0" eaLnBrk="1" latinLnBrk="0" hangingPunct="1">
        <a:spcBef>
          <a:spcPct val="0"/>
        </a:spcBef>
        <a:buNone/>
        <a:defRPr sz="5867" kern="1200">
          <a:solidFill>
            <a:schemeClr val="tx1"/>
          </a:solidFill>
          <a:latin typeface="+mj-lt"/>
          <a:ea typeface="+mj-ea"/>
          <a:cs typeface="+mj-cs"/>
        </a:defRPr>
      </a:lvl1pPr>
    </p:titleStyle>
    <p:bodyStyle>
      <a:lvl1pPr marL="457178" indent="-457178" algn="l" defTabSz="121914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50" indent="-380981" algn="l" defTabSz="121914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25" indent="-304784" algn="l" defTabSz="121914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493"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06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0.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image" Target="../media/image9.png"/><Relationship Id="rId1" Type="http://schemas.openxmlformats.org/officeDocument/2006/relationships/themeOverride" Target="../theme/themeOverride4.xml"/><Relationship Id="rId2"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3.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6.jpe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hyperlink" Target="http://www.knowledgequestmaps.com/" TargetMode="External"/><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12.png"/></Relationships>
</file>

<file path=ppt/slides/_rels/slide21.xml.rels><?xml version="1.0" encoding="UTF-8" standalone="yes"?>
<Relationships xmlns="http://schemas.openxmlformats.org/package/2006/relationships"><Relationship Id="rId1" Type="http://schemas.openxmlformats.org/officeDocument/2006/relationships/themeOverride" Target="../theme/themeOverride5.xml"/><Relationship Id="rId2" Type="http://schemas.openxmlformats.org/officeDocument/2006/relationships/slideLayout" Target="../slideLayouts/slideLayout2.xml"/><Relationship Id="rId3" Type="http://schemas.openxmlformats.org/officeDocument/2006/relationships/image" Target="../media/image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microsoft.com/office/2007/relationships/hdphoto" Target="../media/hdphoto2.wdp"/></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 Id="rId3" Type="http://schemas.openxmlformats.org/officeDocument/2006/relationships/hyperlink" Target="http://www.knowledgequestmaps.com/"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12.png"/></Relationships>
</file>

<file path=ppt/slides/_rels/slide29.xml.rels><?xml version="1.0" encoding="UTF-8" standalone="yes"?>
<Relationships xmlns="http://schemas.openxmlformats.org/package/2006/relationships"><Relationship Id="rId1" Type="http://schemas.openxmlformats.org/officeDocument/2006/relationships/themeOverride" Target="../theme/themeOverride6.xml"/><Relationship Id="rId2" Type="http://schemas.openxmlformats.org/officeDocument/2006/relationships/slideLayout" Target="../slideLayouts/slideLayout2.xml"/><Relationship Id="rId3"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image" Target="../media/image5.png"/><Relationship Id="rId5" Type="http://schemas.microsoft.com/office/2007/relationships/hdphoto" Target="../media/hdphoto1.wdp"/><Relationship Id="rId6" Type="http://schemas.openxmlformats.org/officeDocument/2006/relationships/hyperlink" Target="http://commons.wikimedia.org/wiki/User:KVDP" TargetMode="External"/><Relationship Id="rId1" Type="http://schemas.openxmlformats.org/officeDocument/2006/relationships/themeOverride" Target="../theme/themeOverride1.xml"/><Relationship Id="rId2"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12.png"/></Relationships>
</file>

<file path=ppt/slides/_rels/slide34.xml.rels><?xml version="1.0" encoding="UTF-8" standalone="yes"?>
<Relationships xmlns="http://schemas.openxmlformats.org/package/2006/relationships"><Relationship Id="rId1" Type="http://schemas.openxmlformats.org/officeDocument/2006/relationships/themeOverride" Target="../theme/themeOverride7.xml"/><Relationship Id="rId2" Type="http://schemas.openxmlformats.org/officeDocument/2006/relationships/slideLayout" Target="../slideLayouts/slideLayout2.xml"/><Relationship Id="rId3" Type="http://schemas.openxmlformats.org/officeDocument/2006/relationships/image" Target="../media/image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 Id="rId3" Type="http://schemas.microsoft.com/office/2007/relationships/hdphoto" Target="../media/hdphoto3.wdp"/></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jpeg"/></Relationships>
</file>

<file path=ppt/slides/_rels/slide37.xml.rels><?xml version="1.0" encoding="UTF-8" standalone="yes"?>
<Relationships xmlns="http://schemas.openxmlformats.org/package/2006/relationships"><Relationship Id="rId1" Type="http://schemas.openxmlformats.org/officeDocument/2006/relationships/themeOverride" Target="../theme/themeOverride8.xml"/><Relationship Id="rId2" Type="http://schemas.openxmlformats.org/officeDocument/2006/relationships/slideLayout" Target="../slideLayouts/slideLayout2.xml"/><Relationship Id="rId3" Type="http://schemas.openxmlformats.org/officeDocument/2006/relationships/image" Target="../media/image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hyperlink" Target="http://www.tomrichey.net/" TargetMode="External"/><Relationship Id="rId3"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hyperlink" Target="http://www.knowledgequestmaps.com/" TargetMode="External"/><Relationship Id="rId1" Type="http://schemas.openxmlformats.org/officeDocument/2006/relationships/themeOverride" Target="../theme/themeOverride2.xml"/><Relationship Id="rId2"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hyperlink" Target="http://commons.wikimedia.org/wiki/User:Nikater"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hyperlink" Target="http://commons.wikimedia.org/wiki/User:Nikater" TargetMode="External"/><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image" Target="../media/image9.png"/><Relationship Id="rId1" Type="http://schemas.openxmlformats.org/officeDocument/2006/relationships/themeOverride" Target="../theme/themeOverride3.xml"/><Relationship Id="rId2"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6346"/>
          <a:stretch/>
        </p:blipFill>
        <p:spPr bwMode="auto">
          <a:xfrm>
            <a:off x="-76199" y="1"/>
            <a:ext cx="1229710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a:xfrm>
            <a:off x="-76200" y="4372960"/>
            <a:ext cx="12268199" cy="1481960"/>
          </a:xfrm>
        </p:spPr>
        <p:txBody>
          <a:bodyPr anchor="ctr">
            <a:normAutofit/>
          </a:bodyPr>
          <a:lstStyle/>
          <a:p>
            <a:r>
              <a:rPr lang="en-US" sz="8000" dirty="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rPr>
              <a:t>Native American Cultures</a:t>
            </a:r>
          </a:p>
        </p:txBody>
      </p:sp>
      <p:sp>
        <p:nvSpPr>
          <p:cNvPr id="4" name="TextBox 3"/>
          <p:cNvSpPr txBox="1"/>
          <p:nvPr/>
        </p:nvSpPr>
        <p:spPr>
          <a:xfrm>
            <a:off x="7105650" y="5619750"/>
            <a:ext cx="4438650" cy="769441"/>
          </a:xfrm>
          <a:prstGeom prst="rect">
            <a:avLst/>
          </a:prstGeom>
          <a:noFill/>
        </p:spPr>
        <p:txBody>
          <a:bodyPr wrap="square" rtlCol="0">
            <a:spAutoFit/>
          </a:bodyPr>
          <a:lstStyle/>
          <a:p>
            <a:pPr algn="r"/>
            <a:r>
              <a:rPr lang="en-US" sz="4400" b="1" dirty="0">
                <a:solidFill>
                  <a:schemeClr val="bg1"/>
                </a:solidFill>
                <a:effectLst>
                  <a:glow rad="101600">
                    <a:schemeClr val="tx1">
                      <a:alpha val="60000"/>
                    </a:schemeClr>
                  </a:glow>
                  <a:outerShdw blurRad="38100" dist="38100" dir="2700000" algn="tl">
                    <a:srgbClr val="000000">
                      <a:alpha val="43137"/>
                    </a:srgbClr>
                  </a:outerShdw>
                </a:effectLst>
              </a:rPr>
              <a:t>1491-1607</a:t>
            </a:r>
          </a:p>
        </p:txBody>
      </p:sp>
    </p:spTree>
    <p:extLst>
      <p:ext uri="{BB962C8B-B14F-4D97-AF65-F5344CB8AC3E}">
        <p14:creationId xmlns:p14="http://schemas.microsoft.com/office/powerpoint/2010/main" val="1897161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694" t="21181" r="3860" b="17170"/>
          <a:stretch/>
        </p:blipFill>
        <p:spPr bwMode="auto">
          <a:xfrm>
            <a:off x="-1" y="0"/>
            <a:ext cx="12192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597570" y="629818"/>
            <a:ext cx="10515600" cy="1325563"/>
          </a:xfrm>
          <a:effectLst>
            <a:outerShdw blurRad="50800" dist="50800" dir="5400000" algn="ctr" rotWithShape="0">
              <a:schemeClr val="bg1"/>
            </a:outerShdw>
          </a:effectLst>
        </p:spPr>
        <p:txBody>
          <a:bodyPr>
            <a:normAutofit/>
          </a:bodyPr>
          <a:lstStyle/>
          <a:p>
            <a:r>
              <a:rPr lang="en-US" sz="8000" dirty="0">
                <a:effectLst>
                  <a:outerShdw blurRad="38100" dist="38100" dir="2700000" algn="tl">
                    <a:srgbClr val="000000">
                      <a:alpha val="43137"/>
                    </a:srgbClr>
                  </a:outerShdw>
                </a:effectLst>
              </a:rPr>
              <a:t>Eskimo Seal Hunter</a:t>
            </a:r>
          </a:p>
        </p:txBody>
      </p:sp>
      <p:sp>
        <p:nvSpPr>
          <p:cNvPr id="5" name="Rectangle 4"/>
          <p:cNvSpPr/>
          <p:nvPr/>
        </p:nvSpPr>
        <p:spPr>
          <a:xfrm>
            <a:off x="6887256" y="6283241"/>
            <a:ext cx="4971874" cy="400110"/>
          </a:xfrm>
          <a:prstGeom prst="rect">
            <a:avLst/>
          </a:prstGeom>
        </p:spPr>
        <p:txBody>
          <a:bodyPr wrap="none">
            <a:spAutoFit/>
          </a:bodyPr>
          <a:lstStyle/>
          <a:p>
            <a:pPr algn="r"/>
            <a:r>
              <a:rPr lang="en-US" sz="2000" u="none" strike="noStrike" dirty="0">
                <a:solidFill>
                  <a:schemeClr val="bg1">
                    <a:lumMod val="95000"/>
                  </a:schemeClr>
                </a:solidFill>
                <a:effectLst>
                  <a:outerShdw blurRad="38100" dist="38100" dir="2700000" algn="tl">
                    <a:srgbClr val="000000">
                      <a:alpha val="43137"/>
                    </a:srgbClr>
                  </a:outerShdw>
                </a:effectLst>
                <a:latin typeface="Arial" panose="020B0604020202020204" pitchFamily="34" charset="0"/>
              </a:rPr>
              <a:t>Special Collections, </a:t>
            </a:r>
            <a:r>
              <a:rPr lang="en-US" sz="2000" b="0" i="0" dirty="0">
                <a:solidFill>
                  <a:schemeClr val="bg1">
                    <a:lumMod val="95000"/>
                  </a:schemeClr>
                </a:solidFill>
                <a:effectLst>
                  <a:outerShdw blurRad="38100" dist="38100" dir="2700000" algn="tl">
                    <a:srgbClr val="000000">
                      <a:alpha val="43137"/>
                    </a:srgbClr>
                  </a:outerShdw>
                </a:effectLst>
                <a:latin typeface="Arial" panose="020B0604020202020204" pitchFamily="34" charset="0"/>
              </a:rPr>
              <a:t>Toronto Public Library</a:t>
            </a:r>
          </a:p>
        </p:txBody>
      </p:sp>
    </p:spTree>
    <p:extLst>
      <p:ext uri="{BB962C8B-B14F-4D97-AF65-F5344CB8AC3E}">
        <p14:creationId xmlns:p14="http://schemas.microsoft.com/office/powerpoint/2010/main" val="9735711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20007" b="4699"/>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645694" y="4600227"/>
            <a:ext cx="10515600" cy="1325563"/>
          </a:xfrm>
        </p:spPr>
        <p:txBody>
          <a:bodyPr>
            <a:noAutofit/>
          </a:bodyPr>
          <a:lstStyle/>
          <a:p>
            <a:r>
              <a:rPr lang="en-US" sz="9600" dirty="0">
                <a:solidFill>
                  <a:schemeClr val="bg1">
                    <a:lumMod val="95000"/>
                  </a:schemeClr>
                </a:solidFill>
                <a:effectLst>
                  <a:outerShdw blurRad="38100" dist="38100" dir="2700000" algn="tl">
                    <a:srgbClr val="000000">
                      <a:alpha val="43137"/>
                    </a:srgbClr>
                  </a:outerShdw>
                </a:effectLst>
              </a:rPr>
              <a:t>Seal Meat</a:t>
            </a:r>
          </a:p>
        </p:txBody>
      </p:sp>
      <p:sp>
        <p:nvSpPr>
          <p:cNvPr id="5" name="Rectangle 4"/>
          <p:cNvSpPr/>
          <p:nvPr/>
        </p:nvSpPr>
        <p:spPr>
          <a:xfrm>
            <a:off x="8935462" y="6370583"/>
            <a:ext cx="3048000" cy="338554"/>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n-US" sz="1600" b="1" dirty="0">
                <a:solidFill>
                  <a:schemeClr val="tx1"/>
                </a:solidFill>
              </a:rPr>
              <a:t>Photo by Thomas </a:t>
            </a:r>
            <a:r>
              <a:rPr lang="en-US" sz="1600" b="1" dirty="0" err="1">
                <a:solidFill>
                  <a:schemeClr val="tx1"/>
                </a:solidFill>
              </a:rPr>
              <a:t>Woodtli</a:t>
            </a:r>
            <a:endParaRPr lang="en-US" sz="1600" dirty="0">
              <a:solidFill>
                <a:schemeClr val="tx1"/>
              </a:solidFill>
            </a:endParaRPr>
          </a:p>
        </p:txBody>
      </p:sp>
    </p:spTree>
    <p:extLst>
      <p:ext uri="{BB962C8B-B14F-4D97-AF65-F5344CB8AC3E}">
        <p14:creationId xmlns:p14="http://schemas.microsoft.com/office/powerpoint/2010/main" val="3470875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49301"/>
          <a:stretch/>
        </p:blipFill>
        <p:spPr>
          <a:xfrm>
            <a:off x="0" y="0"/>
            <a:ext cx="12192000" cy="7052336"/>
          </a:xfrm>
          <a:prstGeom prst="rect">
            <a:avLst/>
          </a:prstGeom>
        </p:spPr>
      </p:pic>
      <p:pic>
        <p:nvPicPr>
          <p:cNvPr id="5" name="Picture 3" descr="C:\Users\trichey\Box Sync\Design Resources\Stock Photos\Vectors\Hand Drawn Oval 1 Blac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6890" y="169182"/>
            <a:ext cx="3131851" cy="39347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38579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2225"/>
            <a:ext cx="10515600" cy="1325563"/>
          </a:xfrm>
          <a:noFill/>
          <a:effectLst>
            <a:outerShdw blurRad="50800" dist="50800" dir="5400000" algn="ctr" rotWithShape="0">
              <a:schemeClr val="bg1"/>
            </a:outerShdw>
          </a:effectLst>
        </p:spPr>
        <p:txBody>
          <a:bodyPr>
            <a:normAutofit fontScale="90000"/>
          </a:bodyPr>
          <a:lstStyle/>
          <a:p>
            <a:r>
              <a:rPr lang="en-US" sz="6000" dirty="0">
                <a:effectLst>
                  <a:outerShdw blurRad="38100" dist="38100" dir="2700000" algn="tl">
                    <a:srgbClr val="000000">
                      <a:alpha val="43137"/>
                    </a:srgbClr>
                  </a:outerShdw>
                </a:effectLst>
              </a:rPr>
              <a:t>AMERICAN INDIAN Culture Groups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243622608"/>
              </p:ext>
            </p:extLst>
          </p:nvPr>
        </p:nvGraphicFramePr>
        <p:xfrm>
          <a:off x="819150" y="1273175"/>
          <a:ext cx="10515600" cy="5203824"/>
        </p:xfrm>
        <a:graphic>
          <a:graphicData uri="http://schemas.openxmlformats.org/drawingml/2006/table">
            <a:tbl>
              <a:tblPr/>
              <a:tblGrid>
                <a:gridCol w="3757979">
                  <a:extLst>
                    <a:ext uri="{9D8B030D-6E8A-4147-A177-3AD203B41FA5}">
                      <a16:colId xmlns:a16="http://schemas.microsoft.com/office/drawing/2014/main" xmlns="" val="20000"/>
                    </a:ext>
                  </a:extLst>
                </a:gridCol>
                <a:gridCol w="6757621">
                  <a:extLst>
                    <a:ext uri="{9D8B030D-6E8A-4147-A177-3AD203B41FA5}">
                      <a16:colId xmlns:a16="http://schemas.microsoft.com/office/drawing/2014/main" xmlns="" val="20001"/>
                    </a:ext>
                  </a:extLst>
                </a:gridCol>
              </a:tblGrid>
              <a:tr h="882227">
                <a:tc>
                  <a:txBody>
                    <a:bodyPr/>
                    <a:lstStyle/>
                    <a:p>
                      <a:pPr rtl="0" fontAlgn="t">
                        <a:spcBef>
                          <a:spcPts val="0"/>
                        </a:spcBef>
                        <a:spcAft>
                          <a:spcPts val="0"/>
                        </a:spcAft>
                      </a:pPr>
                      <a:r>
                        <a:rPr lang="en-US" sz="2800" b="1" i="0" u="none" strike="noStrike" dirty="0">
                          <a:solidFill>
                            <a:schemeClr val="bg1">
                              <a:lumMod val="50000"/>
                            </a:schemeClr>
                          </a:solidFill>
                          <a:effectLst/>
                          <a:latin typeface="+mj-lt"/>
                        </a:rPr>
                        <a:t>Arctic</a:t>
                      </a:r>
                      <a:endParaRPr lang="en-US" sz="2800" b="1" dirty="0">
                        <a:solidFill>
                          <a:schemeClr val="bg1">
                            <a:lumMod val="50000"/>
                          </a:schemeClr>
                        </a:solidFill>
                        <a:effectLst/>
                        <a:latin typeface="+mj-lt"/>
                      </a:endParaRPr>
                    </a:p>
                    <a:p>
                      <a:pPr rtl="0" fontAlgn="t">
                        <a:spcBef>
                          <a:spcPts val="0"/>
                        </a:spcBef>
                        <a:spcAft>
                          <a:spcPts val="0"/>
                        </a:spcAft>
                      </a:pPr>
                      <a:r>
                        <a:rPr lang="en-US" sz="2000" b="0" i="0" u="none" strike="noStrike" dirty="0">
                          <a:solidFill>
                            <a:schemeClr val="bg1">
                              <a:lumMod val="50000"/>
                            </a:schemeClr>
                          </a:solidFill>
                          <a:effectLst/>
                          <a:latin typeface="+mn-lt"/>
                        </a:rPr>
                        <a:t>(Eskimo, Inuit)</a:t>
                      </a:r>
                      <a:endParaRPr lang="en-US" sz="2000" dirty="0">
                        <a:solidFill>
                          <a:schemeClr val="bg1">
                            <a:lumMod val="50000"/>
                          </a:schemeClr>
                        </a:solidFill>
                        <a:effectLst/>
                        <a:latin typeface="+mn-lt"/>
                      </a:endParaRPr>
                    </a:p>
                  </a:txBody>
                  <a:tcPr marL="60676" marR="60676" marT="60676" marB="606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alpha val="90000"/>
                      </a:schemeClr>
                    </a:solidFill>
                  </a:tcPr>
                </a:tc>
                <a:tc>
                  <a:txBody>
                    <a:bodyPr/>
                    <a:lstStyle/>
                    <a:p>
                      <a:pPr rtl="0" fontAlgn="t">
                        <a:spcBef>
                          <a:spcPts val="0"/>
                        </a:spcBef>
                        <a:spcAft>
                          <a:spcPts val="0"/>
                        </a:spcAft>
                      </a:pPr>
                      <a:r>
                        <a:rPr lang="en-US" sz="2400" b="0" i="0" u="none" strike="noStrike" dirty="0">
                          <a:solidFill>
                            <a:schemeClr val="bg1">
                              <a:lumMod val="50000"/>
                            </a:schemeClr>
                          </a:solidFill>
                          <a:effectLst/>
                          <a:latin typeface="+mn-lt"/>
                        </a:rPr>
                        <a:t>Hunting, Gathering, and Fishing</a:t>
                      </a:r>
                      <a:endParaRPr lang="en-US" sz="2400" dirty="0">
                        <a:solidFill>
                          <a:schemeClr val="bg1">
                            <a:lumMod val="50000"/>
                          </a:schemeClr>
                        </a:solidFill>
                        <a:effectLst/>
                        <a:latin typeface="+mn-lt"/>
                      </a:endParaRPr>
                    </a:p>
                  </a:txBody>
                  <a:tcPr marL="60676" marR="60676" marT="60676" marB="606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alpha val="90000"/>
                      </a:schemeClr>
                    </a:solidFill>
                  </a:tcPr>
                </a:tc>
                <a:extLst>
                  <a:ext uri="{0D108BD9-81ED-4DB2-BD59-A6C34878D82A}">
                    <a16:rowId xmlns:a16="http://schemas.microsoft.com/office/drawing/2014/main" xmlns="" val="10000"/>
                  </a:ext>
                </a:extLst>
              </a:tr>
              <a:tr h="900222">
                <a:tc>
                  <a:txBody>
                    <a:bodyPr/>
                    <a:lstStyle/>
                    <a:p>
                      <a:pPr marL="0" algn="l" defTabSz="914400" rtl="0" eaLnBrk="1" fontAlgn="t" latinLnBrk="0" hangingPunct="1">
                        <a:spcBef>
                          <a:spcPts val="0"/>
                        </a:spcBef>
                        <a:spcAft>
                          <a:spcPts val="0"/>
                        </a:spcAft>
                      </a:pPr>
                      <a:r>
                        <a:rPr lang="en-US" sz="2800" b="1" i="0" u="none" strike="noStrike" kern="1200" dirty="0">
                          <a:solidFill>
                            <a:srgbClr val="000000"/>
                          </a:solidFill>
                          <a:effectLst/>
                          <a:latin typeface="+mj-lt"/>
                          <a:ea typeface="+mn-ea"/>
                          <a:cs typeface="+mn-cs"/>
                        </a:rPr>
                        <a:t>Plains Indians</a:t>
                      </a:r>
                    </a:p>
                    <a:p>
                      <a:pPr rtl="0" fontAlgn="t">
                        <a:spcBef>
                          <a:spcPts val="0"/>
                        </a:spcBef>
                        <a:spcAft>
                          <a:spcPts val="0"/>
                        </a:spcAft>
                      </a:pPr>
                      <a:r>
                        <a:rPr lang="en-US" sz="2000" b="0" i="0" u="none" strike="noStrike" dirty="0">
                          <a:solidFill>
                            <a:srgbClr val="000000"/>
                          </a:solidFill>
                          <a:effectLst/>
                          <a:latin typeface="+mn-lt"/>
                        </a:rPr>
                        <a:t>(Sioux, Comanche, Wichita)</a:t>
                      </a:r>
                      <a:endParaRPr lang="en-US" sz="2000" dirty="0">
                        <a:effectLst/>
                        <a:latin typeface="+mn-lt"/>
                      </a:endParaRPr>
                    </a:p>
                  </a:txBody>
                  <a:tcPr marL="60676" marR="60676" marT="60676" marB="606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marL="0" marR="0" indent="0" algn="l" defTabSz="914400" rtl="0" eaLnBrk="1" fontAlgn="t" latinLnBrk="0" hangingPunct="1">
                        <a:lnSpc>
                          <a:spcPct val="100000"/>
                        </a:lnSpc>
                        <a:spcBef>
                          <a:spcPts val="0"/>
                        </a:spcBef>
                        <a:spcAft>
                          <a:spcPts val="0"/>
                        </a:spcAft>
                        <a:buClrTx/>
                        <a:buSzTx/>
                        <a:buFontTx/>
                        <a:buNone/>
                        <a:tabLst/>
                        <a:defRPr/>
                      </a:pPr>
                      <a:r>
                        <a:rPr lang="en-US" sz="2400" b="0" i="0" u="none" strike="noStrike" dirty="0">
                          <a:solidFill>
                            <a:srgbClr val="000000"/>
                          </a:solidFill>
                          <a:effectLst/>
                          <a:latin typeface="+mn-lt"/>
                        </a:rPr>
                        <a:t>Bison Hunters - Migratory (Teepees)</a:t>
                      </a:r>
                      <a:endParaRPr lang="en-US" sz="2400" dirty="0">
                        <a:effectLst/>
                        <a:latin typeface="+mn-lt"/>
                      </a:endParaRPr>
                    </a:p>
                    <a:p>
                      <a:pPr rtl="0" fontAlgn="t">
                        <a:spcBef>
                          <a:spcPts val="0"/>
                        </a:spcBef>
                        <a:spcAft>
                          <a:spcPts val="0"/>
                        </a:spcAft>
                      </a:pPr>
                      <a:r>
                        <a:rPr lang="en-US" sz="2400" b="0" i="0" u="none" strike="noStrike" dirty="0">
                          <a:solidFill>
                            <a:srgbClr val="000000"/>
                          </a:solidFill>
                          <a:effectLst/>
                          <a:latin typeface="+mn-lt"/>
                        </a:rPr>
                        <a:t>Horses (introduced from Europe)</a:t>
                      </a:r>
                      <a:endParaRPr lang="en-US" sz="2400" dirty="0">
                        <a:effectLst/>
                        <a:latin typeface="+mn-lt"/>
                      </a:endParaRPr>
                    </a:p>
                  </a:txBody>
                  <a:tcPr marL="60676" marR="60676" marT="60676" marB="606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xmlns="" val="10001"/>
                  </a:ext>
                </a:extLst>
              </a:tr>
              <a:tr h="1638926">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lumMod val="50000"/>
                            </a:schemeClr>
                          </a:solidFill>
                          <a:effectLst/>
                          <a:uLnTx/>
                          <a:uFillTx/>
                          <a:latin typeface="Gin"/>
                          <a:ea typeface="+mn-ea"/>
                          <a:cs typeface="+mn-cs"/>
                        </a:rPr>
                        <a:t>Northeast / </a:t>
                      </a:r>
                      <a:br>
                        <a:rPr kumimoji="0" lang="en-US" sz="2800" b="1" i="0" u="none" strike="noStrike" kern="1200" cap="none" spc="0" normalizeH="0" baseline="0" noProof="0" dirty="0">
                          <a:ln>
                            <a:noFill/>
                          </a:ln>
                          <a:solidFill>
                            <a:schemeClr val="bg1">
                              <a:lumMod val="50000"/>
                            </a:schemeClr>
                          </a:solidFill>
                          <a:effectLst/>
                          <a:uLnTx/>
                          <a:uFillTx/>
                          <a:latin typeface="Gin"/>
                          <a:ea typeface="+mn-ea"/>
                          <a:cs typeface="+mn-cs"/>
                        </a:rPr>
                      </a:br>
                      <a:r>
                        <a:rPr kumimoji="0" lang="en-US" sz="2800" b="1" i="0" u="none" strike="noStrike" kern="1200" cap="none" spc="0" normalizeH="0" baseline="0" noProof="0" dirty="0">
                          <a:ln>
                            <a:noFill/>
                          </a:ln>
                          <a:solidFill>
                            <a:schemeClr val="bg1">
                              <a:lumMod val="50000"/>
                            </a:schemeClr>
                          </a:solidFill>
                          <a:effectLst/>
                          <a:uLnTx/>
                          <a:uFillTx/>
                          <a:latin typeface="Gin"/>
                          <a:ea typeface="+mn-ea"/>
                          <a:cs typeface="+mn-cs"/>
                        </a:rPr>
                        <a:t>Great Lakes</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lumMod val="50000"/>
                            </a:schemeClr>
                          </a:solidFill>
                          <a:effectLst/>
                          <a:uLnTx/>
                          <a:uFillTx/>
                          <a:latin typeface="+mn-lt"/>
                          <a:ea typeface="+mn-ea"/>
                          <a:cs typeface="+mn-cs"/>
                        </a:rPr>
                        <a:t>(Iroquois, Algonquin)</a:t>
                      </a:r>
                    </a:p>
                  </a:txBody>
                  <a:tcPr marL="60676" marR="60676" marT="60676" marB="606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alpha val="90000"/>
                      </a:schemeClr>
                    </a:solidFill>
                  </a:tcPr>
                </a:tc>
                <a:tc>
                  <a:txBody>
                    <a:bodyPr/>
                    <a:lstStyle/>
                    <a:p>
                      <a:pPr rtl="0" fontAlgn="t">
                        <a:spcBef>
                          <a:spcPts val="0"/>
                        </a:spcBef>
                        <a:spcAft>
                          <a:spcPts val="0"/>
                        </a:spcAft>
                      </a:pPr>
                      <a:endParaRPr lang="en-US" sz="2400" dirty="0">
                        <a:effectLst/>
                        <a:latin typeface="+mn-lt"/>
                      </a:endParaRPr>
                    </a:p>
                  </a:txBody>
                  <a:tcPr marL="60676" marR="60676" marT="60676" marB="606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alpha val="90000"/>
                      </a:schemeClr>
                    </a:solidFill>
                  </a:tcPr>
                </a:tc>
                <a:extLst>
                  <a:ext uri="{0D108BD9-81ED-4DB2-BD59-A6C34878D82A}">
                    <a16:rowId xmlns:a16="http://schemas.microsoft.com/office/drawing/2014/main" xmlns="" val="10002"/>
                  </a:ext>
                </a:extLst>
              </a:tr>
              <a:tr h="882227">
                <a:tc>
                  <a:txBody>
                    <a:bodyPr/>
                    <a:lstStyle/>
                    <a:p>
                      <a:pPr rtl="0" fontAlgn="t">
                        <a:spcBef>
                          <a:spcPts val="0"/>
                        </a:spcBef>
                        <a:spcAft>
                          <a:spcPts val="0"/>
                        </a:spcAft>
                      </a:pPr>
                      <a:r>
                        <a:rPr lang="en-US" sz="2800" b="1" i="0" u="none" strike="noStrike" kern="1200" dirty="0">
                          <a:solidFill>
                            <a:schemeClr val="bg1">
                              <a:lumMod val="50000"/>
                            </a:schemeClr>
                          </a:solidFill>
                          <a:effectLst/>
                          <a:latin typeface="+mj-lt"/>
                          <a:ea typeface="+mn-ea"/>
                          <a:cs typeface="+mn-cs"/>
                        </a:rPr>
                        <a:t>Southwest</a:t>
                      </a:r>
                      <a:br>
                        <a:rPr lang="en-US" sz="2800" b="1" i="0" u="none" strike="noStrike" kern="1200" dirty="0">
                          <a:solidFill>
                            <a:schemeClr val="bg1">
                              <a:lumMod val="50000"/>
                            </a:schemeClr>
                          </a:solidFill>
                          <a:effectLst/>
                          <a:latin typeface="+mj-lt"/>
                          <a:ea typeface="+mn-ea"/>
                          <a:cs typeface="+mn-cs"/>
                        </a:rPr>
                      </a:br>
                      <a:r>
                        <a:rPr lang="en-US" sz="2000" b="0" i="0" u="none" strike="noStrike" dirty="0">
                          <a:solidFill>
                            <a:schemeClr val="bg1">
                              <a:lumMod val="50000"/>
                            </a:schemeClr>
                          </a:solidFill>
                          <a:effectLst/>
                          <a:latin typeface="+mn-lt"/>
                        </a:rPr>
                        <a:t>(Hopi, Pueblo)</a:t>
                      </a:r>
                      <a:endParaRPr lang="en-US" sz="2000" dirty="0">
                        <a:solidFill>
                          <a:schemeClr val="bg1">
                            <a:lumMod val="50000"/>
                          </a:schemeClr>
                        </a:solidFill>
                        <a:effectLst/>
                        <a:latin typeface="+mn-lt"/>
                      </a:endParaRPr>
                    </a:p>
                  </a:txBody>
                  <a:tcPr marL="60676" marR="60676" marT="60676" marB="606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alpha val="90000"/>
                      </a:schemeClr>
                    </a:solidFill>
                  </a:tcPr>
                </a:tc>
                <a:tc>
                  <a:txBody>
                    <a:bodyPr/>
                    <a:lstStyle/>
                    <a:p>
                      <a:pPr rtl="0" fontAlgn="t">
                        <a:spcBef>
                          <a:spcPts val="0"/>
                        </a:spcBef>
                        <a:spcAft>
                          <a:spcPts val="0"/>
                        </a:spcAft>
                      </a:pPr>
                      <a:endParaRPr lang="en-US" sz="2400" dirty="0">
                        <a:effectLst/>
                        <a:latin typeface="+mn-lt"/>
                      </a:endParaRPr>
                    </a:p>
                  </a:txBody>
                  <a:tcPr marL="60676" marR="60676" marT="60676" marB="606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alpha val="90000"/>
                      </a:schemeClr>
                    </a:solidFill>
                  </a:tcPr>
                </a:tc>
                <a:extLst>
                  <a:ext uri="{0D108BD9-81ED-4DB2-BD59-A6C34878D82A}">
                    <a16:rowId xmlns:a16="http://schemas.microsoft.com/office/drawing/2014/main" xmlns="" val="10003"/>
                  </a:ext>
                </a:extLst>
              </a:tr>
              <a:tr h="900222">
                <a:tc>
                  <a:txBody>
                    <a:bodyPr/>
                    <a:lstStyle/>
                    <a:p>
                      <a:pPr marL="0" algn="l" defTabSz="914400" rtl="0" eaLnBrk="1" fontAlgn="t" latinLnBrk="0" hangingPunct="1">
                        <a:spcBef>
                          <a:spcPts val="0"/>
                        </a:spcBef>
                        <a:spcAft>
                          <a:spcPts val="0"/>
                        </a:spcAft>
                      </a:pPr>
                      <a:r>
                        <a:rPr lang="en-US" sz="2800" b="1" i="0" u="none" strike="noStrike" kern="1200" dirty="0">
                          <a:solidFill>
                            <a:schemeClr val="bg1">
                              <a:lumMod val="50000"/>
                            </a:schemeClr>
                          </a:solidFill>
                          <a:effectLst/>
                          <a:latin typeface="+mj-lt"/>
                          <a:ea typeface="+mn-ea"/>
                          <a:cs typeface="+mn-cs"/>
                        </a:rPr>
                        <a:t>Southeast</a:t>
                      </a:r>
                    </a:p>
                    <a:p>
                      <a:pPr rtl="0" fontAlgn="t">
                        <a:spcBef>
                          <a:spcPts val="0"/>
                        </a:spcBef>
                        <a:spcAft>
                          <a:spcPts val="0"/>
                        </a:spcAft>
                      </a:pPr>
                      <a:r>
                        <a:rPr lang="en-US" sz="2000" b="0" i="0" u="none" strike="noStrike" dirty="0">
                          <a:solidFill>
                            <a:schemeClr val="bg1">
                              <a:lumMod val="50000"/>
                            </a:schemeClr>
                          </a:solidFill>
                          <a:effectLst/>
                          <a:latin typeface="+mn-lt"/>
                        </a:rPr>
                        <a:t>(Cherokee, Creek)</a:t>
                      </a:r>
                      <a:endParaRPr lang="en-US" sz="2000" dirty="0">
                        <a:solidFill>
                          <a:schemeClr val="bg1">
                            <a:lumMod val="50000"/>
                          </a:schemeClr>
                        </a:solidFill>
                        <a:effectLst/>
                        <a:latin typeface="+mn-lt"/>
                      </a:endParaRPr>
                    </a:p>
                  </a:txBody>
                  <a:tcPr marL="60676" marR="60676" marT="60676" marB="606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alpha val="90000"/>
                      </a:schemeClr>
                    </a:solidFill>
                  </a:tcPr>
                </a:tc>
                <a:tc>
                  <a:txBody>
                    <a:bodyPr/>
                    <a:lstStyle/>
                    <a:p>
                      <a:pPr rtl="0" fontAlgn="t">
                        <a:spcBef>
                          <a:spcPts val="0"/>
                        </a:spcBef>
                        <a:spcAft>
                          <a:spcPts val="0"/>
                        </a:spcAft>
                      </a:pPr>
                      <a:endParaRPr lang="en-US" sz="2400" dirty="0">
                        <a:effectLst/>
                        <a:latin typeface="+mn-lt"/>
                      </a:endParaRPr>
                    </a:p>
                  </a:txBody>
                  <a:tcPr marL="60676" marR="60676" marT="60676" marB="606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alpha val="90000"/>
                      </a:schemeClr>
                    </a:solidFill>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258998675"/>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upload.wikimedia.org/wikipedia/commons/f/f6/Buffalo_Hunt.jpg"/>
          <p:cNvPicPr>
            <a:picLocks noChangeAspect="1" noChangeArrowheads="1"/>
          </p:cNvPicPr>
          <p:nvPr/>
        </p:nvPicPr>
        <p:blipFill rotWithShape="1">
          <a:blip r:embed="rId3">
            <a:extLst>
              <a:ext uri="{28A0092B-C50C-407E-A947-70E740481C1C}">
                <a14:useLocalDpi xmlns:a14="http://schemas.microsoft.com/office/drawing/2010/main" val="0"/>
              </a:ext>
            </a:extLst>
          </a:blip>
          <a:srcRect t="16529" b="1673"/>
          <a:stretch/>
        </p:blipFill>
        <p:spPr bwMode="auto">
          <a:xfrm>
            <a:off x="0" y="-38101"/>
            <a:ext cx="12192000" cy="69342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38200" y="574675"/>
            <a:ext cx="10515600" cy="1325563"/>
          </a:xfrm>
        </p:spPr>
        <p:txBody>
          <a:bodyPr>
            <a:noAutofit/>
          </a:bodyPr>
          <a:lstStyle/>
          <a:p>
            <a:r>
              <a:rPr lang="en-US" sz="7600" dirty="0">
                <a:latin typeface="Gin" pitchFamily="50" charset="0"/>
              </a:rPr>
              <a:t>Plains Indian Bison Hunt</a:t>
            </a:r>
          </a:p>
        </p:txBody>
      </p:sp>
      <p:sp>
        <p:nvSpPr>
          <p:cNvPr id="4" name="Rectangle 3"/>
          <p:cNvSpPr/>
          <p:nvPr/>
        </p:nvSpPr>
        <p:spPr>
          <a:xfrm>
            <a:off x="8071428" y="6138863"/>
            <a:ext cx="4006290" cy="646331"/>
          </a:xfrm>
          <a:prstGeom prst="rect">
            <a:avLst/>
          </a:prstGeom>
        </p:spPr>
        <p:txBody>
          <a:bodyPr wrap="none">
            <a:spAutoFit/>
          </a:bodyPr>
          <a:lstStyle/>
          <a:p>
            <a:r>
              <a:rPr lang="en-US" u="none" strike="noStrike" dirty="0">
                <a:latin typeface="Arial" panose="020B0604020202020204" pitchFamily="34" charset="0"/>
              </a:rPr>
              <a:t>Source: </a:t>
            </a:r>
            <a:r>
              <a:rPr lang="en-US" b="0" i="0" u="none" strike="noStrike" dirty="0">
                <a:effectLst/>
                <a:latin typeface="Arial" panose="020B0604020202020204" pitchFamily="34" charset="0"/>
              </a:rPr>
              <a:t>Library and Archives Canada</a:t>
            </a:r>
          </a:p>
          <a:p>
            <a:pPr algn="r"/>
            <a:r>
              <a:rPr lang="en-US" b="0" i="0" dirty="0">
                <a:effectLst/>
                <a:latin typeface="Arial" panose="020B0604020202020204" pitchFamily="34" charset="0"/>
              </a:rPr>
              <a:t>Artist: George Catlin (d. 1872)</a:t>
            </a:r>
          </a:p>
        </p:txBody>
      </p:sp>
    </p:spTree>
    <p:extLst>
      <p:ext uri="{BB962C8B-B14F-4D97-AF65-F5344CB8AC3E}">
        <p14:creationId xmlns:p14="http://schemas.microsoft.com/office/powerpoint/2010/main" val="14523219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upload.wikimedia.org/wikipedia/commons/c/cf/Alfred_Jacob_Miller_-_Hunting_Buffalo_-_Walters_37194019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38200" y="669925"/>
            <a:ext cx="10515600" cy="1325563"/>
          </a:xfrm>
        </p:spPr>
        <p:txBody>
          <a:bodyPr>
            <a:noAutofit/>
          </a:bodyPr>
          <a:lstStyle/>
          <a:p>
            <a:r>
              <a:rPr lang="en-US" sz="11500" i="1" dirty="0"/>
              <a:t>GERONIMO!!!</a:t>
            </a:r>
          </a:p>
        </p:txBody>
      </p:sp>
    </p:spTree>
    <p:extLst>
      <p:ext uri="{BB962C8B-B14F-4D97-AF65-F5344CB8AC3E}">
        <p14:creationId xmlns:p14="http://schemas.microsoft.com/office/powerpoint/2010/main" val="11025765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upload.wikimedia.org/wikipedia/commons/c/cf/Alfred_Jacob_Miller_-_Hunting_Buffalo_-_Walters_37194019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rot="21387535">
            <a:off x="3486151" y="879475"/>
            <a:ext cx="7848600" cy="1325563"/>
          </a:xfrm>
        </p:spPr>
        <p:txBody>
          <a:bodyPr>
            <a:noAutofit/>
          </a:bodyPr>
          <a:lstStyle/>
          <a:p>
            <a:r>
              <a:rPr lang="en-US" sz="6000" b="1" i="1" dirty="0">
                <a:solidFill>
                  <a:schemeClr val="bg1"/>
                </a:solidFill>
                <a:effectLst>
                  <a:outerShdw blurRad="38100" dist="38100" dir="2700000" algn="tl">
                    <a:srgbClr val="000000">
                      <a:alpha val="43137"/>
                    </a:srgbClr>
                  </a:outerShdw>
                </a:effectLst>
                <a:latin typeface="Bradley Hand ITC" panose="03070402050302030203" pitchFamily="66" charset="0"/>
              </a:rPr>
              <a:t>Yes, I know Geronimo wasn’t a Plains Indian.</a:t>
            </a:r>
          </a:p>
        </p:txBody>
      </p:sp>
    </p:spTree>
    <p:extLst>
      <p:ext uri="{BB962C8B-B14F-4D97-AF65-F5344CB8AC3E}">
        <p14:creationId xmlns:p14="http://schemas.microsoft.com/office/powerpoint/2010/main" val="13069682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6346"/>
          <a:stretch/>
        </p:blipFill>
        <p:spPr bwMode="auto">
          <a:xfrm>
            <a:off x="-76199" y="1"/>
            <a:ext cx="1229710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a:xfrm>
            <a:off x="-76200" y="4582510"/>
            <a:ext cx="12268199" cy="1481960"/>
          </a:xfrm>
        </p:spPr>
        <p:txBody>
          <a:bodyPr anchor="ctr">
            <a:normAutofit/>
          </a:bodyPr>
          <a:lstStyle/>
          <a:p>
            <a:r>
              <a:rPr lang="en-US" sz="9600" dirty="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rPr>
              <a:t>Nomadic Lifestyle</a:t>
            </a:r>
          </a:p>
        </p:txBody>
      </p:sp>
    </p:spTree>
    <p:extLst>
      <p:ext uri="{BB962C8B-B14F-4D97-AF65-F5344CB8AC3E}">
        <p14:creationId xmlns:p14="http://schemas.microsoft.com/office/powerpoint/2010/main" val="22381465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descr="http://upload.wikimedia.org/wikipedia/commons/1/1b/Wichita_Indian_village_1850-187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7092"/>
            <a:ext cx="12192000" cy="642230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377739" y="665748"/>
            <a:ext cx="5334000" cy="1644316"/>
          </a:xfrm>
        </p:spPr>
        <p:style>
          <a:lnRef idx="1">
            <a:schemeClr val="accent3"/>
          </a:lnRef>
          <a:fillRef idx="2">
            <a:schemeClr val="accent3"/>
          </a:fillRef>
          <a:effectRef idx="1">
            <a:schemeClr val="accent3"/>
          </a:effectRef>
          <a:fontRef idx="minor">
            <a:schemeClr val="dk1"/>
          </a:fontRef>
        </p:style>
        <p:txBody>
          <a:bodyPr>
            <a:normAutofit/>
          </a:bodyPr>
          <a:lstStyle/>
          <a:p>
            <a:pPr algn="ctr"/>
            <a:r>
              <a:rPr lang="en-US" sz="7300" dirty="0">
                <a:latin typeface="+mj-lt"/>
              </a:rPr>
              <a:t>Wichita Tribe</a:t>
            </a:r>
            <a:r>
              <a:rPr lang="en-US" sz="6000" dirty="0"/>
              <a:t/>
            </a:r>
            <a:br>
              <a:rPr lang="en-US" sz="6000" dirty="0"/>
            </a:br>
            <a:r>
              <a:rPr lang="en-US" sz="4000" i="1" dirty="0"/>
              <a:t>(Agriculture &amp; Trade)</a:t>
            </a:r>
          </a:p>
        </p:txBody>
      </p:sp>
    </p:spTree>
    <p:extLst>
      <p:ext uri="{BB962C8B-B14F-4D97-AF65-F5344CB8AC3E}">
        <p14:creationId xmlns:p14="http://schemas.microsoft.com/office/powerpoint/2010/main" val="30166283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536" t="29459" r="17268" b="24536"/>
          <a:stretch/>
        </p:blipFill>
        <p:spPr bwMode="auto">
          <a:xfrm>
            <a:off x="0" y="0"/>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descr="C:\Users\trichey\Box Sync\Design Resources\Stock Photos\Vectors\Hand Drawn Oval 1 Black.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9800" y="3238500"/>
            <a:ext cx="4568392" cy="314554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771650" y="6122438"/>
            <a:ext cx="4591050" cy="523220"/>
          </a:xfrm>
          <a:prstGeom prst="rect">
            <a:avLst/>
          </a:prstGeom>
          <a:noFill/>
        </p:spPr>
        <p:txBody>
          <a:bodyPr wrap="square" rtlCol="0">
            <a:spAutoFit/>
          </a:bodyPr>
          <a:lstStyle/>
          <a:p>
            <a:pPr algn="ctr"/>
            <a:r>
              <a:rPr lang="en-US" sz="2800" dirty="0">
                <a:hlinkClick r:id="rId4"/>
              </a:rPr>
              <a:t>knowledgequestmaps.com</a:t>
            </a:r>
            <a:r>
              <a:rPr lang="en-US" sz="2800" dirty="0"/>
              <a:t> </a:t>
            </a:r>
          </a:p>
        </p:txBody>
      </p:sp>
      <p:sp>
        <p:nvSpPr>
          <p:cNvPr id="7" name="TextBox 6"/>
          <p:cNvSpPr txBox="1"/>
          <p:nvPr/>
        </p:nvSpPr>
        <p:spPr>
          <a:xfrm>
            <a:off x="6229350" y="5910396"/>
            <a:ext cx="3105150" cy="754053"/>
          </a:xfrm>
          <a:prstGeom prst="rect">
            <a:avLst/>
          </a:prstGeom>
          <a:noFill/>
        </p:spPr>
        <p:txBody>
          <a:bodyPr wrap="square" rtlCol="0">
            <a:spAutoFit/>
          </a:bodyPr>
          <a:lstStyle/>
          <a:p>
            <a:pPr algn="r"/>
            <a:r>
              <a:rPr lang="en-US" sz="2500" dirty="0"/>
              <a:t>© Terri Johnson</a:t>
            </a:r>
          </a:p>
          <a:p>
            <a:pPr algn="r"/>
            <a:r>
              <a:rPr lang="en-US" i="1" dirty="0"/>
              <a:t>Used with Permission</a:t>
            </a:r>
          </a:p>
        </p:txBody>
      </p:sp>
    </p:spTree>
    <p:extLst>
      <p:ext uri="{BB962C8B-B14F-4D97-AF65-F5344CB8AC3E}">
        <p14:creationId xmlns:p14="http://schemas.microsoft.com/office/powerpoint/2010/main" val="22233641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trichey\Box Sync\Design Resources\Graphics\Textures and Backgrounds\Chalkboard Seamless Textures\PNG\chalkboard-gray-5.png"/>
          <p:cNvPicPr>
            <a:picLocks noChangeAspect="1" noChangeArrowheads="1"/>
          </p:cNvPicPr>
          <p:nvPr/>
        </p:nvPicPr>
        <p:blipFill rotWithShape="1">
          <a:blip r:embed="rId2">
            <a:extLst>
              <a:ext uri="{28A0092B-C50C-407E-A947-70E740481C1C}">
                <a14:useLocalDpi xmlns:a14="http://schemas.microsoft.com/office/drawing/2010/main" val="0"/>
              </a:ext>
            </a:extLst>
          </a:blip>
          <a:srcRect b="4375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795" y="209233"/>
            <a:ext cx="8870950" cy="2566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b="50000"/>
          <a:stretch/>
        </p:blipFill>
        <p:spPr bwMode="auto">
          <a:xfrm>
            <a:off x="908050" y="2154874"/>
            <a:ext cx="10833100" cy="2173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50000"/>
          <a:stretch/>
        </p:blipFill>
        <p:spPr bwMode="auto">
          <a:xfrm>
            <a:off x="908050" y="4328159"/>
            <a:ext cx="10833100" cy="2173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9377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49301"/>
          <a:stretch/>
        </p:blipFill>
        <p:spPr>
          <a:xfrm>
            <a:off x="0" y="0"/>
            <a:ext cx="12192000" cy="7052336"/>
          </a:xfrm>
          <a:prstGeom prst="rect">
            <a:avLst/>
          </a:prstGeom>
        </p:spPr>
      </p:pic>
      <p:pic>
        <p:nvPicPr>
          <p:cNvPr id="5" name="Picture 3" descr="C:\Users\trichey\Box Sync\Design Resources\Stock Photos\Vectors\Hand Drawn Oval 1 Black.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1100" y="-133350"/>
            <a:ext cx="4568392" cy="31455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64487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2225"/>
            <a:ext cx="10515600" cy="1325563"/>
          </a:xfrm>
          <a:effectLst>
            <a:outerShdw blurRad="50800" dist="50800" dir="5400000" algn="ctr" rotWithShape="0">
              <a:schemeClr val="bg1"/>
            </a:outerShdw>
          </a:effectLst>
        </p:spPr>
        <p:txBody>
          <a:bodyPr>
            <a:normAutofit fontScale="90000"/>
          </a:bodyPr>
          <a:lstStyle/>
          <a:p>
            <a:r>
              <a:rPr lang="en-US" sz="6000" dirty="0">
                <a:effectLst>
                  <a:outerShdw blurRad="38100" dist="38100" dir="2700000" algn="tl">
                    <a:srgbClr val="000000">
                      <a:alpha val="43137"/>
                    </a:srgbClr>
                  </a:outerShdw>
                </a:effectLst>
              </a:rPr>
              <a:t>AMERICAN INDIAN Culture Groups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302955162"/>
              </p:ext>
            </p:extLst>
          </p:nvPr>
        </p:nvGraphicFramePr>
        <p:xfrm>
          <a:off x="819150" y="1273175"/>
          <a:ext cx="10515600" cy="5203824"/>
        </p:xfrm>
        <a:graphic>
          <a:graphicData uri="http://schemas.openxmlformats.org/drawingml/2006/table">
            <a:tbl>
              <a:tblPr/>
              <a:tblGrid>
                <a:gridCol w="3757979">
                  <a:extLst>
                    <a:ext uri="{9D8B030D-6E8A-4147-A177-3AD203B41FA5}">
                      <a16:colId xmlns:a16="http://schemas.microsoft.com/office/drawing/2014/main" xmlns="" val="20000"/>
                    </a:ext>
                  </a:extLst>
                </a:gridCol>
                <a:gridCol w="6757621">
                  <a:extLst>
                    <a:ext uri="{9D8B030D-6E8A-4147-A177-3AD203B41FA5}">
                      <a16:colId xmlns:a16="http://schemas.microsoft.com/office/drawing/2014/main" xmlns="" val="20001"/>
                    </a:ext>
                  </a:extLst>
                </a:gridCol>
              </a:tblGrid>
              <a:tr h="882227">
                <a:tc>
                  <a:txBody>
                    <a:bodyPr/>
                    <a:lstStyle/>
                    <a:p>
                      <a:pPr rtl="0" fontAlgn="t">
                        <a:spcBef>
                          <a:spcPts val="0"/>
                        </a:spcBef>
                        <a:spcAft>
                          <a:spcPts val="0"/>
                        </a:spcAft>
                      </a:pPr>
                      <a:r>
                        <a:rPr lang="en-US" sz="2800" b="1" i="0" u="none" strike="noStrike" dirty="0">
                          <a:solidFill>
                            <a:schemeClr val="bg1">
                              <a:lumMod val="50000"/>
                            </a:schemeClr>
                          </a:solidFill>
                          <a:effectLst/>
                          <a:latin typeface="+mj-lt"/>
                        </a:rPr>
                        <a:t>Arctic</a:t>
                      </a:r>
                      <a:endParaRPr lang="en-US" sz="2800" b="1" dirty="0">
                        <a:solidFill>
                          <a:schemeClr val="bg1">
                            <a:lumMod val="50000"/>
                          </a:schemeClr>
                        </a:solidFill>
                        <a:effectLst/>
                        <a:latin typeface="+mj-lt"/>
                      </a:endParaRPr>
                    </a:p>
                    <a:p>
                      <a:pPr rtl="0" fontAlgn="t">
                        <a:spcBef>
                          <a:spcPts val="0"/>
                        </a:spcBef>
                        <a:spcAft>
                          <a:spcPts val="0"/>
                        </a:spcAft>
                      </a:pPr>
                      <a:r>
                        <a:rPr lang="en-US" sz="2000" b="0" i="0" u="none" strike="noStrike" dirty="0">
                          <a:solidFill>
                            <a:schemeClr val="bg1">
                              <a:lumMod val="50000"/>
                            </a:schemeClr>
                          </a:solidFill>
                          <a:effectLst/>
                          <a:latin typeface="+mn-lt"/>
                        </a:rPr>
                        <a:t>(Eskimo, Inuit)</a:t>
                      </a:r>
                      <a:endParaRPr lang="en-US" sz="2000" dirty="0">
                        <a:solidFill>
                          <a:schemeClr val="bg1">
                            <a:lumMod val="50000"/>
                          </a:schemeClr>
                        </a:solidFill>
                        <a:effectLst/>
                        <a:latin typeface="+mn-lt"/>
                      </a:endParaRPr>
                    </a:p>
                  </a:txBody>
                  <a:tcPr marL="60676" marR="60676" marT="60676" marB="606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alpha val="90000"/>
                      </a:schemeClr>
                    </a:solidFill>
                  </a:tcPr>
                </a:tc>
                <a:tc>
                  <a:txBody>
                    <a:bodyPr/>
                    <a:lstStyle/>
                    <a:p>
                      <a:pPr rtl="0" fontAlgn="t">
                        <a:spcBef>
                          <a:spcPts val="0"/>
                        </a:spcBef>
                        <a:spcAft>
                          <a:spcPts val="0"/>
                        </a:spcAft>
                      </a:pPr>
                      <a:r>
                        <a:rPr lang="en-US" sz="2400" b="0" i="0" u="none" strike="noStrike" dirty="0">
                          <a:solidFill>
                            <a:schemeClr val="bg1">
                              <a:lumMod val="50000"/>
                            </a:schemeClr>
                          </a:solidFill>
                          <a:effectLst/>
                          <a:latin typeface="+mn-lt"/>
                        </a:rPr>
                        <a:t>Hunting, Gathering, and Fishing</a:t>
                      </a:r>
                      <a:endParaRPr lang="en-US" sz="2400" dirty="0">
                        <a:solidFill>
                          <a:schemeClr val="bg1">
                            <a:lumMod val="50000"/>
                          </a:schemeClr>
                        </a:solidFill>
                        <a:effectLst/>
                        <a:latin typeface="+mn-lt"/>
                      </a:endParaRPr>
                    </a:p>
                  </a:txBody>
                  <a:tcPr marL="60676" marR="60676" marT="60676" marB="606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alpha val="90000"/>
                      </a:schemeClr>
                    </a:solidFill>
                  </a:tcPr>
                </a:tc>
                <a:extLst>
                  <a:ext uri="{0D108BD9-81ED-4DB2-BD59-A6C34878D82A}">
                    <a16:rowId xmlns:a16="http://schemas.microsoft.com/office/drawing/2014/main" xmlns="" val="10000"/>
                  </a:ext>
                </a:extLst>
              </a:tr>
              <a:tr h="900222">
                <a:tc>
                  <a:txBody>
                    <a:bodyPr/>
                    <a:lstStyle/>
                    <a:p>
                      <a:pPr marL="0" algn="l" defTabSz="914400" rtl="0" eaLnBrk="1" fontAlgn="t" latinLnBrk="0" hangingPunct="1">
                        <a:spcBef>
                          <a:spcPts val="0"/>
                        </a:spcBef>
                        <a:spcAft>
                          <a:spcPts val="0"/>
                        </a:spcAft>
                      </a:pPr>
                      <a:r>
                        <a:rPr lang="en-US" sz="2800" b="1" i="0" u="none" strike="noStrike" kern="1200" dirty="0">
                          <a:solidFill>
                            <a:schemeClr val="bg1">
                              <a:lumMod val="50000"/>
                            </a:schemeClr>
                          </a:solidFill>
                          <a:effectLst/>
                          <a:latin typeface="+mj-lt"/>
                          <a:ea typeface="+mn-ea"/>
                          <a:cs typeface="+mn-cs"/>
                        </a:rPr>
                        <a:t>Plains Indians</a:t>
                      </a:r>
                    </a:p>
                    <a:p>
                      <a:pPr rtl="0" fontAlgn="t">
                        <a:spcBef>
                          <a:spcPts val="0"/>
                        </a:spcBef>
                        <a:spcAft>
                          <a:spcPts val="0"/>
                        </a:spcAft>
                      </a:pPr>
                      <a:r>
                        <a:rPr lang="en-US" sz="2000" b="0" i="0" u="none" strike="noStrike" dirty="0">
                          <a:solidFill>
                            <a:schemeClr val="bg1">
                              <a:lumMod val="50000"/>
                            </a:schemeClr>
                          </a:solidFill>
                          <a:effectLst/>
                          <a:latin typeface="+mn-lt"/>
                        </a:rPr>
                        <a:t>(Sioux, Comanche, Wichita)</a:t>
                      </a:r>
                      <a:endParaRPr lang="en-US" sz="2000" dirty="0">
                        <a:solidFill>
                          <a:schemeClr val="bg1">
                            <a:lumMod val="50000"/>
                          </a:schemeClr>
                        </a:solidFill>
                        <a:effectLst/>
                        <a:latin typeface="+mn-lt"/>
                      </a:endParaRPr>
                    </a:p>
                  </a:txBody>
                  <a:tcPr marL="60676" marR="60676" marT="60676" marB="606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alpha val="90000"/>
                      </a:schemeClr>
                    </a:solidFill>
                  </a:tcPr>
                </a:tc>
                <a:tc>
                  <a:txBody>
                    <a:bodyPr/>
                    <a:lstStyle/>
                    <a:p>
                      <a:pPr marL="0" marR="0" indent="0" algn="l" defTabSz="914400" rtl="0" eaLnBrk="1" fontAlgn="t" latinLnBrk="0" hangingPunct="1">
                        <a:lnSpc>
                          <a:spcPct val="100000"/>
                        </a:lnSpc>
                        <a:spcBef>
                          <a:spcPts val="0"/>
                        </a:spcBef>
                        <a:spcAft>
                          <a:spcPts val="0"/>
                        </a:spcAft>
                        <a:buClrTx/>
                        <a:buSzTx/>
                        <a:buFontTx/>
                        <a:buNone/>
                        <a:tabLst/>
                        <a:defRPr/>
                      </a:pPr>
                      <a:r>
                        <a:rPr lang="en-US" sz="2400" b="0" i="0" u="none" strike="noStrike" dirty="0">
                          <a:solidFill>
                            <a:schemeClr val="bg1">
                              <a:lumMod val="50000"/>
                            </a:schemeClr>
                          </a:solidFill>
                          <a:effectLst/>
                          <a:latin typeface="+mn-lt"/>
                        </a:rPr>
                        <a:t>Bison Hunters - Migratory (Teepees)</a:t>
                      </a:r>
                      <a:endParaRPr lang="en-US" sz="2400" dirty="0">
                        <a:solidFill>
                          <a:schemeClr val="bg1">
                            <a:lumMod val="50000"/>
                          </a:schemeClr>
                        </a:solidFill>
                        <a:effectLst/>
                        <a:latin typeface="+mn-lt"/>
                      </a:endParaRPr>
                    </a:p>
                    <a:p>
                      <a:pPr rtl="0" fontAlgn="t">
                        <a:spcBef>
                          <a:spcPts val="0"/>
                        </a:spcBef>
                        <a:spcAft>
                          <a:spcPts val="0"/>
                        </a:spcAft>
                      </a:pPr>
                      <a:r>
                        <a:rPr lang="en-US" sz="2400" b="0" i="0" u="none" strike="noStrike" dirty="0">
                          <a:solidFill>
                            <a:schemeClr val="bg1">
                              <a:lumMod val="50000"/>
                            </a:schemeClr>
                          </a:solidFill>
                          <a:effectLst/>
                          <a:latin typeface="+mn-lt"/>
                        </a:rPr>
                        <a:t>Horses (introduced from Europe)</a:t>
                      </a:r>
                      <a:endParaRPr lang="en-US" sz="2400" dirty="0">
                        <a:solidFill>
                          <a:schemeClr val="bg1">
                            <a:lumMod val="50000"/>
                          </a:schemeClr>
                        </a:solidFill>
                        <a:effectLst/>
                        <a:latin typeface="+mn-lt"/>
                      </a:endParaRPr>
                    </a:p>
                  </a:txBody>
                  <a:tcPr marL="60676" marR="60676" marT="60676" marB="606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alpha val="90000"/>
                      </a:schemeClr>
                    </a:solidFill>
                  </a:tcPr>
                </a:tc>
                <a:extLst>
                  <a:ext uri="{0D108BD9-81ED-4DB2-BD59-A6C34878D82A}">
                    <a16:rowId xmlns:a16="http://schemas.microsoft.com/office/drawing/2014/main" xmlns="" val="10001"/>
                  </a:ext>
                </a:extLst>
              </a:tr>
              <a:tr h="1638926">
                <a:tc>
                  <a:txBody>
                    <a:bodyPr/>
                    <a:lstStyle/>
                    <a:p>
                      <a:pPr marL="0" algn="l" defTabSz="914400" rtl="0" eaLnBrk="1" fontAlgn="t" latinLnBrk="0" hangingPunct="1">
                        <a:spcBef>
                          <a:spcPts val="0"/>
                        </a:spcBef>
                        <a:spcAft>
                          <a:spcPts val="0"/>
                        </a:spcAft>
                      </a:pPr>
                      <a:r>
                        <a:rPr lang="en-US" sz="2800" b="1" i="0" u="none" strike="noStrike" kern="1200" dirty="0">
                          <a:solidFill>
                            <a:srgbClr val="000000"/>
                          </a:solidFill>
                          <a:effectLst/>
                          <a:latin typeface="+mj-lt"/>
                          <a:ea typeface="+mn-ea"/>
                          <a:cs typeface="+mn-cs"/>
                        </a:rPr>
                        <a:t>Northeast / </a:t>
                      </a:r>
                      <a:br>
                        <a:rPr lang="en-US" sz="2800" b="1" i="0" u="none" strike="noStrike" kern="1200" dirty="0">
                          <a:solidFill>
                            <a:srgbClr val="000000"/>
                          </a:solidFill>
                          <a:effectLst/>
                          <a:latin typeface="+mj-lt"/>
                          <a:ea typeface="+mn-ea"/>
                          <a:cs typeface="+mn-cs"/>
                        </a:rPr>
                      </a:br>
                      <a:r>
                        <a:rPr lang="en-US" sz="2800" b="1" i="0" u="none" strike="noStrike" kern="1200" dirty="0">
                          <a:solidFill>
                            <a:srgbClr val="000000"/>
                          </a:solidFill>
                          <a:effectLst/>
                          <a:latin typeface="+mj-lt"/>
                          <a:ea typeface="+mn-ea"/>
                          <a:cs typeface="+mn-cs"/>
                        </a:rPr>
                        <a:t>Great Lakes</a:t>
                      </a:r>
                    </a:p>
                    <a:p>
                      <a:pPr rtl="0" fontAlgn="t">
                        <a:spcBef>
                          <a:spcPts val="0"/>
                        </a:spcBef>
                        <a:spcAft>
                          <a:spcPts val="0"/>
                        </a:spcAft>
                      </a:pPr>
                      <a:r>
                        <a:rPr lang="en-US" sz="2000" b="0" i="0" u="none" strike="noStrike" dirty="0">
                          <a:solidFill>
                            <a:srgbClr val="000000"/>
                          </a:solidFill>
                          <a:effectLst/>
                          <a:latin typeface="+mn-lt"/>
                        </a:rPr>
                        <a:t>(Iroquois, Algonquin)</a:t>
                      </a:r>
                      <a:endParaRPr lang="en-US" sz="2000" dirty="0">
                        <a:effectLst/>
                        <a:latin typeface="+mn-lt"/>
                      </a:endParaRPr>
                    </a:p>
                  </a:txBody>
                  <a:tcPr marL="60676" marR="60676" marT="60676" marB="606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rtl="0" fontAlgn="t">
                        <a:spcBef>
                          <a:spcPts val="0"/>
                        </a:spcBef>
                        <a:spcAft>
                          <a:spcPts val="0"/>
                        </a:spcAft>
                      </a:pPr>
                      <a:r>
                        <a:rPr lang="en-US" sz="2400" b="0" i="0" u="none" strike="noStrike" dirty="0">
                          <a:solidFill>
                            <a:srgbClr val="000000"/>
                          </a:solidFill>
                          <a:effectLst/>
                          <a:latin typeface="+mn-lt"/>
                        </a:rPr>
                        <a:t>Hunting and Gathering</a:t>
                      </a:r>
                      <a:endParaRPr lang="en-US" sz="2400" dirty="0">
                        <a:effectLst/>
                        <a:latin typeface="+mn-lt"/>
                      </a:endParaRPr>
                    </a:p>
                    <a:p>
                      <a:pPr rtl="0" fontAlgn="t">
                        <a:spcBef>
                          <a:spcPts val="0"/>
                        </a:spcBef>
                        <a:spcAft>
                          <a:spcPts val="0"/>
                        </a:spcAft>
                      </a:pPr>
                      <a:r>
                        <a:rPr lang="en-US" sz="2400" b="0" i="0" u="none" strike="noStrike" dirty="0">
                          <a:solidFill>
                            <a:srgbClr val="000000"/>
                          </a:solidFill>
                          <a:effectLst/>
                          <a:latin typeface="+mn-lt"/>
                        </a:rPr>
                        <a:t>Slash and Burn Agriculture</a:t>
                      </a:r>
                      <a:endParaRPr lang="en-US" sz="2400" dirty="0">
                        <a:effectLst/>
                        <a:latin typeface="+mn-lt"/>
                      </a:endParaRPr>
                    </a:p>
                    <a:p>
                      <a:pPr rtl="0" fontAlgn="t">
                        <a:spcBef>
                          <a:spcPts val="0"/>
                        </a:spcBef>
                        <a:spcAft>
                          <a:spcPts val="0"/>
                        </a:spcAft>
                      </a:pPr>
                      <a:r>
                        <a:rPr lang="en-US" sz="2400" b="0" i="0" u="none" strike="noStrike" dirty="0">
                          <a:solidFill>
                            <a:srgbClr val="000000"/>
                          </a:solidFill>
                          <a:effectLst/>
                          <a:latin typeface="+mn-lt"/>
                        </a:rPr>
                        <a:t>“Three Sisters” (Corn, Squash, Beans)</a:t>
                      </a:r>
                      <a:endParaRPr lang="en-US" sz="2400" dirty="0">
                        <a:effectLst/>
                        <a:latin typeface="+mn-lt"/>
                      </a:endParaRPr>
                    </a:p>
                    <a:p>
                      <a:pPr rtl="0" fontAlgn="t">
                        <a:spcBef>
                          <a:spcPts val="0"/>
                        </a:spcBef>
                        <a:spcAft>
                          <a:spcPts val="0"/>
                        </a:spcAft>
                      </a:pPr>
                      <a:r>
                        <a:rPr lang="en-US" sz="2400" b="0" i="0" u="none" strike="noStrike" dirty="0">
                          <a:solidFill>
                            <a:srgbClr val="000000"/>
                          </a:solidFill>
                          <a:effectLst/>
                          <a:latin typeface="+mn-lt"/>
                        </a:rPr>
                        <a:t>Longhouses (Iroquois)</a:t>
                      </a:r>
                      <a:endParaRPr lang="en-US" sz="2400" dirty="0">
                        <a:effectLst/>
                        <a:latin typeface="+mn-lt"/>
                      </a:endParaRPr>
                    </a:p>
                  </a:txBody>
                  <a:tcPr marL="60676" marR="60676" marT="60676" marB="606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xmlns="" val="10002"/>
                  </a:ext>
                </a:extLst>
              </a:tr>
              <a:tr h="882227">
                <a:tc>
                  <a:txBody>
                    <a:bodyPr/>
                    <a:lstStyle/>
                    <a:p>
                      <a:pPr rtl="0" fontAlgn="t">
                        <a:spcBef>
                          <a:spcPts val="0"/>
                        </a:spcBef>
                        <a:spcAft>
                          <a:spcPts val="0"/>
                        </a:spcAft>
                      </a:pPr>
                      <a:r>
                        <a:rPr lang="en-US" sz="2800" b="1" i="0" u="none" strike="noStrike" kern="1200" dirty="0">
                          <a:solidFill>
                            <a:schemeClr val="bg1">
                              <a:lumMod val="50000"/>
                            </a:schemeClr>
                          </a:solidFill>
                          <a:effectLst/>
                          <a:latin typeface="+mj-lt"/>
                          <a:ea typeface="+mn-ea"/>
                          <a:cs typeface="+mn-cs"/>
                        </a:rPr>
                        <a:t>Southwest</a:t>
                      </a:r>
                      <a:br>
                        <a:rPr lang="en-US" sz="2800" b="1" i="0" u="none" strike="noStrike" kern="1200" dirty="0">
                          <a:solidFill>
                            <a:schemeClr val="bg1">
                              <a:lumMod val="50000"/>
                            </a:schemeClr>
                          </a:solidFill>
                          <a:effectLst/>
                          <a:latin typeface="+mj-lt"/>
                          <a:ea typeface="+mn-ea"/>
                          <a:cs typeface="+mn-cs"/>
                        </a:rPr>
                      </a:br>
                      <a:r>
                        <a:rPr lang="en-US" sz="2000" b="0" i="0" u="none" strike="noStrike" dirty="0">
                          <a:solidFill>
                            <a:schemeClr val="bg1">
                              <a:lumMod val="50000"/>
                            </a:schemeClr>
                          </a:solidFill>
                          <a:effectLst/>
                          <a:latin typeface="+mn-lt"/>
                        </a:rPr>
                        <a:t>(Hopi, Pueblo)</a:t>
                      </a:r>
                      <a:endParaRPr lang="en-US" sz="2000" dirty="0">
                        <a:solidFill>
                          <a:schemeClr val="bg1">
                            <a:lumMod val="50000"/>
                          </a:schemeClr>
                        </a:solidFill>
                        <a:effectLst/>
                        <a:latin typeface="+mn-lt"/>
                      </a:endParaRPr>
                    </a:p>
                  </a:txBody>
                  <a:tcPr marL="60676" marR="60676" marT="60676" marB="606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alpha val="90000"/>
                      </a:schemeClr>
                    </a:solidFill>
                  </a:tcPr>
                </a:tc>
                <a:tc>
                  <a:txBody>
                    <a:bodyPr/>
                    <a:lstStyle/>
                    <a:p>
                      <a:pPr rtl="0" fontAlgn="t">
                        <a:spcBef>
                          <a:spcPts val="0"/>
                        </a:spcBef>
                        <a:spcAft>
                          <a:spcPts val="0"/>
                        </a:spcAft>
                      </a:pPr>
                      <a:endParaRPr lang="en-US" sz="2400" dirty="0">
                        <a:effectLst/>
                        <a:latin typeface="+mn-lt"/>
                      </a:endParaRPr>
                    </a:p>
                  </a:txBody>
                  <a:tcPr marL="60676" marR="60676" marT="60676" marB="606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alpha val="90000"/>
                      </a:schemeClr>
                    </a:solidFill>
                  </a:tcPr>
                </a:tc>
                <a:extLst>
                  <a:ext uri="{0D108BD9-81ED-4DB2-BD59-A6C34878D82A}">
                    <a16:rowId xmlns:a16="http://schemas.microsoft.com/office/drawing/2014/main" xmlns="" val="10003"/>
                  </a:ext>
                </a:extLst>
              </a:tr>
              <a:tr h="900222">
                <a:tc>
                  <a:txBody>
                    <a:bodyPr/>
                    <a:lstStyle/>
                    <a:p>
                      <a:pPr marL="0" algn="l" defTabSz="914400" rtl="0" eaLnBrk="1" fontAlgn="t" latinLnBrk="0" hangingPunct="1">
                        <a:spcBef>
                          <a:spcPts val="0"/>
                        </a:spcBef>
                        <a:spcAft>
                          <a:spcPts val="0"/>
                        </a:spcAft>
                      </a:pPr>
                      <a:r>
                        <a:rPr lang="en-US" sz="2800" b="1" i="0" u="none" strike="noStrike" kern="1200" dirty="0">
                          <a:solidFill>
                            <a:schemeClr val="bg1">
                              <a:lumMod val="50000"/>
                            </a:schemeClr>
                          </a:solidFill>
                          <a:effectLst/>
                          <a:latin typeface="+mj-lt"/>
                          <a:ea typeface="+mn-ea"/>
                          <a:cs typeface="+mn-cs"/>
                        </a:rPr>
                        <a:t>Southeast</a:t>
                      </a:r>
                    </a:p>
                    <a:p>
                      <a:pPr rtl="0" fontAlgn="t">
                        <a:spcBef>
                          <a:spcPts val="0"/>
                        </a:spcBef>
                        <a:spcAft>
                          <a:spcPts val="0"/>
                        </a:spcAft>
                      </a:pPr>
                      <a:r>
                        <a:rPr lang="en-US" sz="2000" b="0" i="0" u="none" strike="noStrike" dirty="0">
                          <a:solidFill>
                            <a:schemeClr val="bg1">
                              <a:lumMod val="50000"/>
                            </a:schemeClr>
                          </a:solidFill>
                          <a:effectLst/>
                          <a:latin typeface="+mn-lt"/>
                        </a:rPr>
                        <a:t>(Cherokee, Creek)</a:t>
                      </a:r>
                      <a:endParaRPr lang="en-US" sz="2000" dirty="0">
                        <a:solidFill>
                          <a:schemeClr val="bg1">
                            <a:lumMod val="50000"/>
                          </a:schemeClr>
                        </a:solidFill>
                        <a:effectLst/>
                        <a:latin typeface="+mn-lt"/>
                      </a:endParaRPr>
                    </a:p>
                  </a:txBody>
                  <a:tcPr marL="60676" marR="60676" marT="60676" marB="606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alpha val="90000"/>
                      </a:schemeClr>
                    </a:solidFill>
                  </a:tcPr>
                </a:tc>
                <a:tc>
                  <a:txBody>
                    <a:bodyPr/>
                    <a:lstStyle/>
                    <a:p>
                      <a:pPr rtl="0" fontAlgn="t">
                        <a:spcBef>
                          <a:spcPts val="0"/>
                        </a:spcBef>
                        <a:spcAft>
                          <a:spcPts val="0"/>
                        </a:spcAft>
                      </a:pPr>
                      <a:endParaRPr lang="en-US" sz="2400" dirty="0">
                        <a:effectLst/>
                        <a:latin typeface="+mn-lt"/>
                      </a:endParaRPr>
                    </a:p>
                  </a:txBody>
                  <a:tcPr marL="60676" marR="60676" marT="60676" marB="606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alpha val="90000"/>
                      </a:schemeClr>
                    </a:solidFill>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1186578637"/>
      </p:ext>
    </p:extLst>
  </p:cSld>
  <p:clrMapOvr>
    <a:overrideClrMapping bg1="lt1" tx1="dk1" bg2="lt2" tx2="dk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8357" y="0"/>
            <a:ext cx="1031722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flipH="1">
            <a:off x="8955792" y="0"/>
            <a:ext cx="2259788" cy="6858000"/>
          </a:xfrm>
          <a:prstGeom prst="rect">
            <a:avLst/>
          </a:prstGeom>
          <a:gradFill flip="none" rotWithShape="1">
            <a:gsLst>
              <a:gs pos="0">
                <a:schemeClr val="tx1"/>
              </a:gs>
              <a:gs pos="61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4876800" y="6306234"/>
            <a:ext cx="6096000" cy="400110"/>
          </a:xfrm>
          <a:prstGeom prst="rect">
            <a:avLst/>
          </a:prstGeom>
        </p:spPr>
        <p:txBody>
          <a:bodyPr>
            <a:spAutoFit/>
          </a:bodyPr>
          <a:lstStyle/>
          <a:p>
            <a:pPr algn="r"/>
            <a:r>
              <a:rPr lang="en-US" sz="2000" b="1" dirty="0">
                <a:solidFill>
                  <a:schemeClr val="bg1">
                    <a:lumMod val="95000"/>
                  </a:schemeClr>
                </a:solidFill>
              </a:rPr>
              <a:t>Photo by </a:t>
            </a:r>
            <a:r>
              <a:rPr lang="en-US" sz="2000" b="1" dirty="0" err="1">
                <a:solidFill>
                  <a:schemeClr val="bg1">
                    <a:lumMod val="95000"/>
                  </a:schemeClr>
                </a:solidFill>
              </a:rPr>
              <a:t>Abri</a:t>
            </a:r>
            <a:r>
              <a:rPr lang="en-US" sz="2000" b="1" dirty="0">
                <a:solidFill>
                  <a:schemeClr val="bg1">
                    <a:lumMod val="95000"/>
                  </a:schemeClr>
                </a:solidFill>
              </a:rPr>
              <a:t> le Roux</a:t>
            </a:r>
            <a:endParaRPr lang="en-US" sz="2000" dirty="0">
              <a:solidFill>
                <a:schemeClr val="bg1">
                  <a:lumMod val="95000"/>
                </a:schemeClr>
              </a:solidFill>
            </a:endParaRPr>
          </a:p>
        </p:txBody>
      </p:sp>
      <p:sp>
        <p:nvSpPr>
          <p:cNvPr id="5" name="Rectangle 4"/>
          <p:cNvSpPr/>
          <p:nvPr/>
        </p:nvSpPr>
        <p:spPr>
          <a:xfrm>
            <a:off x="898356" y="24063"/>
            <a:ext cx="3978443" cy="6858000"/>
          </a:xfrm>
          <a:prstGeom prst="rect">
            <a:avLst/>
          </a:prstGeom>
          <a:gradFill flip="none" rotWithShape="1">
            <a:gsLst>
              <a:gs pos="0">
                <a:schemeClr val="tx1"/>
              </a:gs>
              <a:gs pos="61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a:spLocks noGrp="1"/>
          </p:cNvSpPr>
          <p:nvPr>
            <p:ph type="title"/>
          </p:nvPr>
        </p:nvSpPr>
        <p:spPr>
          <a:xfrm>
            <a:off x="168441" y="830344"/>
            <a:ext cx="6056968" cy="1325563"/>
          </a:xfrm>
        </p:spPr>
        <p:txBody>
          <a:bodyPr>
            <a:normAutofit/>
          </a:bodyPr>
          <a:lstStyle/>
          <a:p>
            <a:pPr algn="ctr"/>
            <a:r>
              <a:rPr lang="en-US" sz="7200" dirty="0">
                <a:solidFill>
                  <a:schemeClr val="bg1">
                    <a:lumMod val="95000"/>
                  </a:schemeClr>
                </a:solidFill>
                <a:effectLst>
                  <a:outerShdw blurRad="38100" dist="38100" dir="2700000" algn="tl">
                    <a:srgbClr val="000000">
                      <a:alpha val="43137"/>
                    </a:srgbClr>
                  </a:outerShdw>
                </a:effectLst>
              </a:rPr>
              <a:t>“Three Sisters”</a:t>
            </a:r>
          </a:p>
        </p:txBody>
      </p:sp>
      <p:sp>
        <p:nvSpPr>
          <p:cNvPr id="9" name="Content Placeholder 2"/>
          <p:cNvSpPr>
            <a:spLocks noGrp="1"/>
          </p:cNvSpPr>
          <p:nvPr>
            <p:ph idx="1"/>
          </p:nvPr>
        </p:nvSpPr>
        <p:spPr>
          <a:xfrm>
            <a:off x="1206166" y="2696074"/>
            <a:ext cx="3333750" cy="2938463"/>
          </a:xfrm>
        </p:spPr>
        <p:txBody>
          <a:bodyPr>
            <a:normAutofit/>
          </a:bodyPr>
          <a:lstStyle/>
          <a:p>
            <a:pPr marL="0" indent="0">
              <a:buNone/>
            </a:pPr>
            <a:r>
              <a:rPr lang="en-US" sz="6000" dirty="0">
                <a:solidFill>
                  <a:schemeClr val="bg1">
                    <a:lumMod val="95000"/>
                  </a:schemeClr>
                </a:solidFill>
              </a:rPr>
              <a:t>Squash</a:t>
            </a:r>
          </a:p>
          <a:p>
            <a:pPr marL="0" indent="0">
              <a:buNone/>
            </a:pPr>
            <a:r>
              <a:rPr lang="en-US" sz="6000" dirty="0">
                <a:solidFill>
                  <a:schemeClr val="bg1">
                    <a:lumMod val="95000"/>
                  </a:schemeClr>
                </a:solidFill>
              </a:rPr>
              <a:t>Corn</a:t>
            </a:r>
          </a:p>
          <a:p>
            <a:pPr marL="0" indent="0">
              <a:buNone/>
            </a:pPr>
            <a:r>
              <a:rPr lang="en-US" sz="6000" dirty="0">
                <a:solidFill>
                  <a:schemeClr val="bg1">
                    <a:lumMod val="95000"/>
                  </a:schemeClr>
                </a:solidFill>
              </a:rPr>
              <a:t>Beans</a:t>
            </a:r>
          </a:p>
        </p:txBody>
      </p:sp>
    </p:spTree>
    <p:extLst>
      <p:ext uri="{BB962C8B-B14F-4D97-AF65-F5344CB8AC3E}">
        <p14:creationId xmlns:p14="http://schemas.microsoft.com/office/powerpoint/2010/main" val="37461368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descr="http://upload.wikimedia.org/wikipedia/commons/d/d7/2009NativeAmericanRev.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827110" y="144380"/>
            <a:ext cx="6553405" cy="65611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97193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781" r="-1"/>
          <a:stretch/>
        </p:blipFill>
        <p:spPr bwMode="auto">
          <a:xfrm>
            <a:off x="-1" y="0"/>
            <a:ext cx="882998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6809874" y="433137"/>
            <a:ext cx="4688303" cy="3200400"/>
          </a:xfrm>
        </p:spPr>
        <p:txBody>
          <a:bodyPr>
            <a:noAutofit/>
          </a:bodyPr>
          <a:lstStyle/>
          <a:p>
            <a:pPr algn="ctr"/>
            <a:r>
              <a:rPr lang="en-US" sz="11500" dirty="0">
                <a:solidFill>
                  <a:schemeClr val="bg1">
                    <a:lumMod val="95000"/>
                  </a:schemeClr>
                </a:solidFill>
              </a:rPr>
              <a:t>Gender Roles</a:t>
            </a:r>
          </a:p>
        </p:txBody>
      </p:sp>
      <p:sp>
        <p:nvSpPr>
          <p:cNvPr id="3" name="Content Placeholder 2"/>
          <p:cNvSpPr>
            <a:spLocks noGrp="1"/>
          </p:cNvSpPr>
          <p:nvPr>
            <p:ph idx="1"/>
          </p:nvPr>
        </p:nvSpPr>
        <p:spPr>
          <a:xfrm>
            <a:off x="7411452" y="3970419"/>
            <a:ext cx="3801980" cy="1732549"/>
          </a:xfrm>
        </p:spPr>
        <p:txBody>
          <a:bodyPr>
            <a:noAutofit/>
          </a:bodyPr>
          <a:lstStyle/>
          <a:p>
            <a:pPr marL="0" indent="0">
              <a:buNone/>
            </a:pPr>
            <a:r>
              <a:rPr lang="en-US" sz="3200" i="1" dirty="0">
                <a:solidFill>
                  <a:schemeClr val="bg1">
                    <a:lumMod val="95000"/>
                  </a:schemeClr>
                </a:solidFill>
              </a:rPr>
              <a:t>Women generally shared in labor, except for hunting.</a:t>
            </a:r>
          </a:p>
        </p:txBody>
      </p:sp>
      <p:sp>
        <p:nvSpPr>
          <p:cNvPr id="4" name="Rectangle 3"/>
          <p:cNvSpPr/>
          <p:nvPr/>
        </p:nvSpPr>
        <p:spPr>
          <a:xfrm>
            <a:off x="8470232" y="6306232"/>
            <a:ext cx="3431815" cy="400110"/>
          </a:xfrm>
          <a:prstGeom prst="rect">
            <a:avLst/>
          </a:prstGeom>
        </p:spPr>
        <p:txBody>
          <a:bodyPr wrap="square">
            <a:spAutoFit/>
          </a:bodyPr>
          <a:lstStyle/>
          <a:p>
            <a:pPr algn="r"/>
            <a:r>
              <a:rPr lang="en-US" sz="2000" dirty="0">
                <a:solidFill>
                  <a:schemeClr val="bg1">
                    <a:lumMod val="95000"/>
                  </a:schemeClr>
                </a:solidFill>
              </a:rPr>
              <a:t>Photo by </a:t>
            </a:r>
            <a:r>
              <a:rPr lang="en-US" sz="2000" b="1" dirty="0" err="1">
                <a:solidFill>
                  <a:schemeClr val="bg1">
                    <a:lumMod val="95000"/>
                  </a:schemeClr>
                </a:solidFill>
              </a:rPr>
              <a:t>marksonto</a:t>
            </a:r>
            <a:endParaRPr lang="en-US" sz="2000" dirty="0">
              <a:solidFill>
                <a:schemeClr val="bg1">
                  <a:lumMod val="95000"/>
                </a:schemeClr>
              </a:solidFill>
            </a:endParaRPr>
          </a:p>
        </p:txBody>
      </p:sp>
    </p:spTree>
    <p:extLst>
      <p:ext uri="{BB962C8B-B14F-4D97-AF65-F5344CB8AC3E}">
        <p14:creationId xmlns:p14="http://schemas.microsoft.com/office/powerpoint/2010/main" val="39794960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368" b="13299"/>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525381" y="437314"/>
            <a:ext cx="5153524" cy="1325563"/>
          </a:xfrm>
        </p:spPr>
        <p:txBody>
          <a:bodyPr>
            <a:normAutofit/>
          </a:bodyPr>
          <a:lstStyle/>
          <a:p>
            <a:r>
              <a:rPr lang="en-US" sz="7200" dirty="0">
                <a:solidFill>
                  <a:schemeClr val="accent4">
                    <a:lumMod val="20000"/>
                    <a:lumOff val="80000"/>
                  </a:schemeClr>
                </a:solidFill>
                <a:effectLst>
                  <a:outerShdw blurRad="38100" dist="38100" dir="2700000" algn="tl">
                    <a:srgbClr val="000000">
                      <a:alpha val="43137"/>
                    </a:srgbClr>
                  </a:outerShdw>
                </a:effectLst>
              </a:rPr>
              <a:t>Longhouse</a:t>
            </a:r>
          </a:p>
        </p:txBody>
      </p:sp>
      <p:sp>
        <p:nvSpPr>
          <p:cNvPr id="4" name="Rectangle 3"/>
          <p:cNvSpPr/>
          <p:nvPr/>
        </p:nvSpPr>
        <p:spPr>
          <a:xfrm>
            <a:off x="193368" y="6252228"/>
            <a:ext cx="2398029" cy="400110"/>
          </a:xfrm>
          <a:prstGeom prst="rect">
            <a:avLst/>
          </a:prstGeom>
        </p:spPr>
        <p:txBody>
          <a:bodyPr wrap="none">
            <a:spAutoFit/>
          </a:bodyPr>
          <a:lstStyle/>
          <a:p>
            <a:r>
              <a:rPr lang="en-US" sz="2000" b="1" dirty="0">
                <a:solidFill>
                  <a:schemeClr val="bg2"/>
                </a:solidFill>
              </a:rPr>
              <a:t>Photo by Perry </a:t>
            </a:r>
            <a:r>
              <a:rPr lang="en-US" sz="2000" b="1" dirty="0" err="1">
                <a:solidFill>
                  <a:schemeClr val="bg2"/>
                </a:solidFill>
              </a:rPr>
              <a:t>Quan</a:t>
            </a:r>
            <a:endParaRPr lang="en-US" sz="2000" dirty="0">
              <a:solidFill>
                <a:schemeClr val="bg2"/>
              </a:solidFill>
            </a:endParaRPr>
          </a:p>
        </p:txBody>
      </p:sp>
    </p:spTree>
    <p:extLst>
      <p:ext uri="{BB962C8B-B14F-4D97-AF65-F5344CB8AC3E}">
        <p14:creationId xmlns:p14="http://schemas.microsoft.com/office/powerpoint/2010/main" val="3851909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r="592"/>
          <a:stretch/>
        </p:blipFill>
        <p:spPr bwMode="auto">
          <a:xfrm>
            <a:off x="-269875" y="-107950"/>
            <a:ext cx="12461875" cy="6965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505700" y="5010150"/>
            <a:ext cx="4591050" cy="523220"/>
          </a:xfrm>
          <a:prstGeom prst="rect">
            <a:avLst/>
          </a:prstGeom>
          <a:noFill/>
        </p:spPr>
        <p:txBody>
          <a:bodyPr wrap="square" rtlCol="0">
            <a:spAutoFit/>
          </a:bodyPr>
          <a:lstStyle/>
          <a:p>
            <a:pPr algn="ctr"/>
            <a:r>
              <a:rPr lang="en-US" sz="2800" dirty="0">
                <a:hlinkClick r:id="rId3"/>
              </a:rPr>
              <a:t>knowledgequestmaps.com</a:t>
            </a:r>
            <a:r>
              <a:rPr lang="en-US" sz="2800" dirty="0"/>
              <a:t> </a:t>
            </a:r>
          </a:p>
        </p:txBody>
      </p:sp>
      <p:sp>
        <p:nvSpPr>
          <p:cNvPr id="5" name="TextBox 4"/>
          <p:cNvSpPr txBox="1"/>
          <p:nvPr/>
        </p:nvSpPr>
        <p:spPr>
          <a:xfrm>
            <a:off x="8667750" y="5533370"/>
            <a:ext cx="3105150" cy="754053"/>
          </a:xfrm>
          <a:prstGeom prst="rect">
            <a:avLst/>
          </a:prstGeom>
          <a:noFill/>
        </p:spPr>
        <p:txBody>
          <a:bodyPr wrap="square" rtlCol="0">
            <a:spAutoFit/>
          </a:bodyPr>
          <a:lstStyle/>
          <a:p>
            <a:pPr algn="r"/>
            <a:r>
              <a:rPr lang="en-US" sz="2500" dirty="0"/>
              <a:t>© Terri Johnson</a:t>
            </a:r>
          </a:p>
          <a:p>
            <a:pPr algn="r"/>
            <a:r>
              <a:rPr lang="en-US" i="1" dirty="0"/>
              <a:t>Used with Permission</a:t>
            </a:r>
          </a:p>
        </p:txBody>
      </p:sp>
    </p:spTree>
    <p:extLst>
      <p:ext uri="{BB962C8B-B14F-4D97-AF65-F5344CB8AC3E}">
        <p14:creationId xmlns:p14="http://schemas.microsoft.com/office/powerpoint/2010/main" val="36809093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upload.wikimedia.org/wikipedia/commons/thumb/6/67/Iroq2.jpg/1024px-Iroq2.jpg"/>
          <p:cNvPicPr>
            <a:picLocks noChangeAspect="1" noChangeArrowheads="1"/>
          </p:cNvPicPr>
          <p:nvPr/>
        </p:nvPicPr>
        <p:blipFill rotWithShape="1">
          <a:blip r:embed="rId2">
            <a:extLst>
              <a:ext uri="{28A0092B-C50C-407E-A947-70E740481C1C}">
                <a14:useLocalDpi xmlns:a14="http://schemas.microsoft.com/office/drawing/2010/main" val="0"/>
              </a:ext>
            </a:extLst>
          </a:blip>
          <a:srcRect t="6082"/>
          <a:stretch/>
        </p:blipFill>
        <p:spPr bwMode="auto">
          <a:xfrm>
            <a:off x="0" y="-19050"/>
            <a:ext cx="12192000" cy="687705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621633" y="365125"/>
            <a:ext cx="10515600" cy="1325563"/>
          </a:xfrm>
        </p:spPr>
        <p:txBody>
          <a:bodyPr>
            <a:normAutofit/>
          </a:bodyPr>
          <a:lstStyle/>
          <a:p>
            <a:r>
              <a:rPr lang="en-US" sz="6600" dirty="0">
                <a:ln>
                  <a:solidFill>
                    <a:schemeClr val="tx1"/>
                  </a:solidFill>
                </a:ln>
                <a:solidFill>
                  <a:schemeClr val="bg1"/>
                </a:solidFill>
                <a:effectLst>
                  <a:outerShdw blurRad="38100" dist="38100" dir="2700000" algn="tl">
                    <a:srgbClr val="000000">
                      <a:alpha val="43137"/>
                    </a:srgbClr>
                  </a:outerShdw>
                </a:effectLst>
              </a:rPr>
              <a:t>Inter-Tribal Warfare</a:t>
            </a:r>
          </a:p>
        </p:txBody>
      </p:sp>
    </p:spTree>
    <p:extLst>
      <p:ext uri="{BB962C8B-B14F-4D97-AF65-F5344CB8AC3E}">
        <p14:creationId xmlns:p14="http://schemas.microsoft.com/office/powerpoint/2010/main" val="1026396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49301"/>
          <a:stretch/>
        </p:blipFill>
        <p:spPr>
          <a:xfrm>
            <a:off x="0" y="0"/>
            <a:ext cx="12192000" cy="7052336"/>
          </a:xfrm>
          <a:prstGeom prst="rect">
            <a:avLst/>
          </a:prstGeom>
        </p:spPr>
      </p:pic>
      <p:pic>
        <p:nvPicPr>
          <p:cNvPr id="5" name="Picture 3" descr="C:\Users\trichey\Box Sync\Design Resources\Stock Photos\Vectors\Hand Drawn Oval 1 Black.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9968" y="2247900"/>
            <a:ext cx="5758073" cy="39646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45058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2225"/>
            <a:ext cx="10515600" cy="1325563"/>
          </a:xfrm>
          <a:effectLst>
            <a:outerShdw blurRad="50800" dist="50800" dir="5400000" algn="ctr" rotWithShape="0">
              <a:schemeClr val="bg1"/>
            </a:outerShdw>
          </a:effectLst>
        </p:spPr>
        <p:txBody>
          <a:bodyPr>
            <a:normAutofit fontScale="90000"/>
          </a:bodyPr>
          <a:lstStyle/>
          <a:p>
            <a:r>
              <a:rPr lang="en-US" sz="6000" dirty="0">
                <a:effectLst>
                  <a:outerShdw blurRad="38100" dist="38100" dir="2700000" algn="tl">
                    <a:srgbClr val="000000">
                      <a:alpha val="43137"/>
                    </a:srgbClr>
                  </a:outerShdw>
                </a:effectLst>
              </a:rPr>
              <a:t>AMERICAN INDIAN Culture Groups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381279564"/>
              </p:ext>
            </p:extLst>
          </p:nvPr>
        </p:nvGraphicFramePr>
        <p:xfrm>
          <a:off x="819150" y="1273175"/>
          <a:ext cx="10515600" cy="5203824"/>
        </p:xfrm>
        <a:graphic>
          <a:graphicData uri="http://schemas.openxmlformats.org/drawingml/2006/table">
            <a:tbl>
              <a:tblPr/>
              <a:tblGrid>
                <a:gridCol w="3757979">
                  <a:extLst>
                    <a:ext uri="{9D8B030D-6E8A-4147-A177-3AD203B41FA5}">
                      <a16:colId xmlns:a16="http://schemas.microsoft.com/office/drawing/2014/main" xmlns="" val="20000"/>
                    </a:ext>
                  </a:extLst>
                </a:gridCol>
                <a:gridCol w="6757621">
                  <a:extLst>
                    <a:ext uri="{9D8B030D-6E8A-4147-A177-3AD203B41FA5}">
                      <a16:colId xmlns:a16="http://schemas.microsoft.com/office/drawing/2014/main" xmlns="" val="20001"/>
                    </a:ext>
                  </a:extLst>
                </a:gridCol>
              </a:tblGrid>
              <a:tr h="882227">
                <a:tc>
                  <a:txBody>
                    <a:bodyPr/>
                    <a:lstStyle/>
                    <a:p>
                      <a:pPr rtl="0" fontAlgn="t">
                        <a:spcBef>
                          <a:spcPts val="0"/>
                        </a:spcBef>
                        <a:spcAft>
                          <a:spcPts val="0"/>
                        </a:spcAft>
                      </a:pPr>
                      <a:r>
                        <a:rPr lang="en-US" sz="2800" b="1" i="0" u="none" strike="noStrike" dirty="0">
                          <a:solidFill>
                            <a:schemeClr val="bg1">
                              <a:lumMod val="50000"/>
                            </a:schemeClr>
                          </a:solidFill>
                          <a:effectLst/>
                          <a:latin typeface="+mj-lt"/>
                        </a:rPr>
                        <a:t>Arctic</a:t>
                      </a:r>
                      <a:endParaRPr lang="en-US" sz="2800" b="1" dirty="0">
                        <a:solidFill>
                          <a:schemeClr val="bg1">
                            <a:lumMod val="50000"/>
                          </a:schemeClr>
                        </a:solidFill>
                        <a:effectLst/>
                        <a:latin typeface="+mj-lt"/>
                      </a:endParaRPr>
                    </a:p>
                    <a:p>
                      <a:pPr rtl="0" fontAlgn="t">
                        <a:spcBef>
                          <a:spcPts val="0"/>
                        </a:spcBef>
                        <a:spcAft>
                          <a:spcPts val="0"/>
                        </a:spcAft>
                      </a:pPr>
                      <a:r>
                        <a:rPr lang="en-US" sz="2000" b="0" i="0" u="none" strike="noStrike" dirty="0">
                          <a:solidFill>
                            <a:schemeClr val="bg1">
                              <a:lumMod val="50000"/>
                            </a:schemeClr>
                          </a:solidFill>
                          <a:effectLst/>
                          <a:latin typeface="+mn-lt"/>
                        </a:rPr>
                        <a:t>(Eskimo, Inuit)</a:t>
                      </a:r>
                      <a:endParaRPr lang="en-US" sz="2000" dirty="0">
                        <a:solidFill>
                          <a:schemeClr val="bg1">
                            <a:lumMod val="50000"/>
                          </a:schemeClr>
                        </a:solidFill>
                        <a:effectLst/>
                        <a:latin typeface="+mn-lt"/>
                      </a:endParaRPr>
                    </a:p>
                  </a:txBody>
                  <a:tcPr marL="60676" marR="60676" marT="60676" marB="606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alpha val="90000"/>
                      </a:schemeClr>
                    </a:solidFill>
                  </a:tcPr>
                </a:tc>
                <a:tc>
                  <a:txBody>
                    <a:bodyPr/>
                    <a:lstStyle/>
                    <a:p>
                      <a:pPr rtl="0" fontAlgn="t">
                        <a:spcBef>
                          <a:spcPts val="0"/>
                        </a:spcBef>
                        <a:spcAft>
                          <a:spcPts val="0"/>
                        </a:spcAft>
                      </a:pPr>
                      <a:r>
                        <a:rPr lang="en-US" sz="2400" b="0" i="0" u="none" strike="noStrike" dirty="0">
                          <a:solidFill>
                            <a:schemeClr val="bg1">
                              <a:lumMod val="50000"/>
                            </a:schemeClr>
                          </a:solidFill>
                          <a:effectLst/>
                          <a:latin typeface="+mn-lt"/>
                        </a:rPr>
                        <a:t>Hunting, Gathering, and Fishing</a:t>
                      </a:r>
                      <a:endParaRPr lang="en-US" sz="2400" dirty="0">
                        <a:solidFill>
                          <a:schemeClr val="bg1">
                            <a:lumMod val="50000"/>
                          </a:schemeClr>
                        </a:solidFill>
                        <a:effectLst/>
                        <a:latin typeface="+mn-lt"/>
                      </a:endParaRPr>
                    </a:p>
                  </a:txBody>
                  <a:tcPr marL="60676" marR="60676" marT="60676" marB="606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alpha val="90000"/>
                      </a:schemeClr>
                    </a:solidFill>
                  </a:tcPr>
                </a:tc>
                <a:extLst>
                  <a:ext uri="{0D108BD9-81ED-4DB2-BD59-A6C34878D82A}">
                    <a16:rowId xmlns:a16="http://schemas.microsoft.com/office/drawing/2014/main" xmlns="" val="10000"/>
                  </a:ext>
                </a:extLst>
              </a:tr>
              <a:tr h="900222">
                <a:tc>
                  <a:txBody>
                    <a:bodyPr/>
                    <a:lstStyle/>
                    <a:p>
                      <a:pPr marL="0" algn="l" defTabSz="914400" rtl="0" eaLnBrk="1" fontAlgn="t" latinLnBrk="0" hangingPunct="1">
                        <a:spcBef>
                          <a:spcPts val="0"/>
                        </a:spcBef>
                        <a:spcAft>
                          <a:spcPts val="0"/>
                        </a:spcAft>
                      </a:pPr>
                      <a:r>
                        <a:rPr lang="en-US" sz="2800" b="1" i="0" u="none" strike="noStrike" kern="1200" dirty="0">
                          <a:solidFill>
                            <a:schemeClr val="bg1">
                              <a:lumMod val="50000"/>
                            </a:schemeClr>
                          </a:solidFill>
                          <a:effectLst/>
                          <a:latin typeface="+mj-lt"/>
                          <a:ea typeface="+mn-ea"/>
                          <a:cs typeface="+mn-cs"/>
                        </a:rPr>
                        <a:t>Plains Indians</a:t>
                      </a:r>
                    </a:p>
                    <a:p>
                      <a:pPr rtl="0" fontAlgn="t">
                        <a:spcBef>
                          <a:spcPts val="0"/>
                        </a:spcBef>
                        <a:spcAft>
                          <a:spcPts val="0"/>
                        </a:spcAft>
                      </a:pPr>
                      <a:r>
                        <a:rPr lang="en-US" sz="2000" b="0" i="0" u="none" strike="noStrike" dirty="0">
                          <a:solidFill>
                            <a:schemeClr val="bg1">
                              <a:lumMod val="50000"/>
                            </a:schemeClr>
                          </a:solidFill>
                          <a:effectLst/>
                          <a:latin typeface="+mn-lt"/>
                        </a:rPr>
                        <a:t>(Sioux, Comanche, Wichita)</a:t>
                      </a:r>
                      <a:endParaRPr lang="en-US" sz="2000" dirty="0">
                        <a:solidFill>
                          <a:schemeClr val="bg1">
                            <a:lumMod val="50000"/>
                          </a:schemeClr>
                        </a:solidFill>
                        <a:effectLst/>
                        <a:latin typeface="+mn-lt"/>
                      </a:endParaRPr>
                    </a:p>
                  </a:txBody>
                  <a:tcPr marL="60676" marR="60676" marT="60676" marB="606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alpha val="90000"/>
                      </a:schemeClr>
                    </a:solidFill>
                  </a:tcPr>
                </a:tc>
                <a:tc>
                  <a:txBody>
                    <a:bodyPr/>
                    <a:lstStyle/>
                    <a:p>
                      <a:pPr marL="0" marR="0" indent="0" algn="l" defTabSz="914400" rtl="0" eaLnBrk="1" fontAlgn="t" latinLnBrk="0" hangingPunct="1">
                        <a:lnSpc>
                          <a:spcPct val="100000"/>
                        </a:lnSpc>
                        <a:spcBef>
                          <a:spcPts val="0"/>
                        </a:spcBef>
                        <a:spcAft>
                          <a:spcPts val="0"/>
                        </a:spcAft>
                        <a:buClrTx/>
                        <a:buSzTx/>
                        <a:buFontTx/>
                        <a:buNone/>
                        <a:tabLst/>
                        <a:defRPr/>
                      </a:pPr>
                      <a:r>
                        <a:rPr lang="en-US" sz="2400" b="0" i="0" u="none" strike="noStrike" dirty="0">
                          <a:solidFill>
                            <a:schemeClr val="bg1">
                              <a:lumMod val="50000"/>
                            </a:schemeClr>
                          </a:solidFill>
                          <a:effectLst/>
                          <a:latin typeface="+mn-lt"/>
                        </a:rPr>
                        <a:t>Bison Hunters - Migratory (Teepees)</a:t>
                      </a:r>
                      <a:endParaRPr lang="en-US" sz="2400" dirty="0">
                        <a:solidFill>
                          <a:schemeClr val="bg1">
                            <a:lumMod val="50000"/>
                          </a:schemeClr>
                        </a:solidFill>
                        <a:effectLst/>
                        <a:latin typeface="+mn-lt"/>
                      </a:endParaRPr>
                    </a:p>
                    <a:p>
                      <a:pPr rtl="0" fontAlgn="t">
                        <a:spcBef>
                          <a:spcPts val="0"/>
                        </a:spcBef>
                        <a:spcAft>
                          <a:spcPts val="0"/>
                        </a:spcAft>
                      </a:pPr>
                      <a:r>
                        <a:rPr lang="en-US" sz="2400" b="0" i="0" u="none" strike="noStrike" dirty="0">
                          <a:solidFill>
                            <a:schemeClr val="bg1">
                              <a:lumMod val="50000"/>
                            </a:schemeClr>
                          </a:solidFill>
                          <a:effectLst/>
                          <a:latin typeface="+mn-lt"/>
                        </a:rPr>
                        <a:t>Horses (introduced from Europe)</a:t>
                      </a:r>
                      <a:endParaRPr lang="en-US" sz="2400" dirty="0">
                        <a:solidFill>
                          <a:schemeClr val="bg1">
                            <a:lumMod val="50000"/>
                          </a:schemeClr>
                        </a:solidFill>
                        <a:effectLst/>
                        <a:latin typeface="+mn-lt"/>
                      </a:endParaRPr>
                    </a:p>
                  </a:txBody>
                  <a:tcPr marL="60676" marR="60676" marT="60676" marB="606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alpha val="90000"/>
                      </a:schemeClr>
                    </a:solidFill>
                  </a:tcPr>
                </a:tc>
                <a:extLst>
                  <a:ext uri="{0D108BD9-81ED-4DB2-BD59-A6C34878D82A}">
                    <a16:rowId xmlns:a16="http://schemas.microsoft.com/office/drawing/2014/main" xmlns="" val="10001"/>
                  </a:ext>
                </a:extLst>
              </a:tr>
              <a:tr h="1638926">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lumMod val="50000"/>
                            </a:schemeClr>
                          </a:solidFill>
                          <a:effectLst/>
                          <a:uLnTx/>
                          <a:uFillTx/>
                          <a:latin typeface="Gin"/>
                          <a:ea typeface="+mn-ea"/>
                          <a:cs typeface="+mn-cs"/>
                        </a:rPr>
                        <a:t>Northeast / </a:t>
                      </a:r>
                      <a:br>
                        <a:rPr kumimoji="0" lang="en-US" sz="2800" b="1" i="0" u="none" strike="noStrike" kern="1200" cap="none" spc="0" normalizeH="0" baseline="0" noProof="0" dirty="0">
                          <a:ln>
                            <a:noFill/>
                          </a:ln>
                          <a:solidFill>
                            <a:schemeClr val="bg1">
                              <a:lumMod val="50000"/>
                            </a:schemeClr>
                          </a:solidFill>
                          <a:effectLst/>
                          <a:uLnTx/>
                          <a:uFillTx/>
                          <a:latin typeface="Gin"/>
                          <a:ea typeface="+mn-ea"/>
                          <a:cs typeface="+mn-cs"/>
                        </a:rPr>
                      </a:br>
                      <a:r>
                        <a:rPr kumimoji="0" lang="en-US" sz="2800" b="1" i="0" u="none" strike="noStrike" kern="1200" cap="none" spc="0" normalizeH="0" baseline="0" noProof="0" dirty="0">
                          <a:ln>
                            <a:noFill/>
                          </a:ln>
                          <a:solidFill>
                            <a:schemeClr val="bg1">
                              <a:lumMod val="50000"/>
                            </a:schemeClr>
                          </a:solidFill>
                          <a:effectLst/>
                          <a:uLnTx/>
                          <a:uFillTx/>
                          <a:latin typeface="Gin"/>
                          <a:ea typeface="+mn-ea"/>
                          <a:cs typeface="+mn-cs"/>
                        </a:rPr>
                        <a:t>Great Lakes</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lumMod val="50000"/>
                            </a:schemeClr>
                          </a:solidFill>
                          <a:effectLst/>
                          <a:uLnTx/>
                          <a:uFillTx/>
                          <a:latin typeface="+mn-lt"/>
                          <a:ea typeface="+mn-ea"/>
                          <a:cs typeface="+mn-cs"/>
                        </a:rPr>
                        <a:t>(Iroquois, Algonquin)</a:t>
                      </a:r>
                    </a:p>
                  </a:txBody>
                  <a:tcPr marL="60676" marR="60676" marT="60676" marB="606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alpha val="90000"/>
                      </a:schemeClr>
                    </a:solidFill>
                  </a:tcPr>
                </a:tc>
                <a:tc>
                  <a:txBody>
                    <a:bodyPr/>
                    <a:lstStyle/>
                    <a:p>
                      <a:pPr rtl="0" fontAlgn="t">
                        <a:spcBef>
                          <a:spcPts val="0"/>
                        </a:spcBef>
                        <a:spcAft>
                          <a:spcPts val="0"/>
                        </a:spcAft>
                      </a:pPr>
                      <a:r>
                        <a:rPr lang="en-US" sz="2400" b="0" i="0" u="none" strike="noStrike" dirty="0">
                          <a:solidFill>
                            <a:schemeClr val="bg1">
                              <a:lumMod val="50000"/>
                            </a:schemeClr>
                          </a:solidFill>
                          <a:effectLst/>
                          <a:latin typeface="+mn-lt"/>
                        </a:rPr>
                        <a:t>Hunting and Gathering</a:t>
                      </a:r>
                      <a:endParaRPr lang="en-US" sz="2400" dirty="0">
                        <a:solidFill>
                          <a:schemeClr val="bg1">
                            <a:lumMod val="50000"/>
                          </a:schemeClr>
                        </a:solidFill>
                        <a:effectLst/>
                        <a:latin typeface="+mn-lt"/>
                      </a:endParaRPr>
                    </a:p>
                    <a:p>
                      <a:pPr rtl="0" fontAlgn="t">
                        <a:spcBef>
                          <a:spcPts val="0"/>
                        </a:spcBef>
                        <a:spcAft>
                          <a:spcPts val="0"/>
                        </a:spcAft>
                      </a:pPr>
                      <a:r>
                        <a:rPr lang="en-US" sz="2400" b="0" i="0" u="none" strike="noStrike" dirty="0">
                          <a:solidFill>
                            <a:schemeClr val="bg1">
                              <a:lumMod val="50000"/>
                            </a:schemeClr>
                          </a:solidFill>
                          <a:effectLst/>
                          <a:latin typeface="+mn-lt"/>
                        </a:rPr>
                        <a:t>Slash and Burn Agriculture</a:t>
                      </a:r>
                      <a:endParaRPr lang="en-US" sz="2400" dirty="0">
                        <a:solidFill>
                          <a:schemeClr val="bg1">
                            <a:lumMod val="50000"/>
                          </a:schemeClr>
                        </a:solidFill>
                        <a:effectLst/>
                        <a:latin typeface="+mn-lt"/>
                      </a:endParaRPr>
                    </a:p>
                    <a:p>
                      <a:pPr rtl="0" fontAlgn="t">
                        <a:spcBef>
                          <a:spcPts val="0"/>
                        </a:spcBef>
                        <a:spcAft>
                          <a:spcPts val="0"/>
                        </a:spcAft>
                      </a:pPr>
                      <a:r>
                        <a:rPr lang="en-US" sz="2400" b="0" i="0" u="none" strike="noStrike" dirty="0">
                          <a:solidFill>
                            <a:schemeClr val="bg1">
                              <a:lumMod val="50000"/>
                            </a:schemeClr>
                          </a:solidFill>
                          <a:effectLst/>
                          <a:latin typeface="+mn-lt"/>
                        </a:rPr>
                        <a:t>“Three Sisters” (Corn, Squash, Beans)</a:t>
                      </a:r>
                      <a:endParaRPr lang="en-US" sz="2400" dirty="0">
                        <a:solidFill>
                          <a:schemeClr val="bg1">
                            <a:lumMod val="50000"/>
                          </a:schemeClr>
                        </a:solidFill>
                        <a:effectLst/>
                        <a:latin typeface="+mn-lt"/>
                      </a:endParaRPr>
                    </a:p>
                    <a:p>
                      <a:pPr rtl="0" fontAlgn="t">
                        <a:spcBef>
                          <a:spcPts val="0"/>
                        </a:spcBef>
                        <a:spcAft>
                          <a:spcPts val="0"/>
                        </a:spcAft>
                      </a:pPr>
                      <a:r>
                        <a:rPr lang="en-US" sz="2400" b="0" i="0" u="none" strike="noStrike" dirty="0">
                          <a:solidFill>
                            <a:schemeClr val="bg1">
                              <a:lumMod val="50000"/>
                            </a:schemeClr>
                          </a:solidFill>
                          <a:effectLst/>
                          <a:latin typeface="+mn-lt"/>
                        </a:rPr>
                        <a:t>Longhouses (Iroquois)</a:t>
                      </a:r>
                      <a:endParaRPr lang="en-US" sz="2400" dirty="0">
                        <a:solidFill>
                          <a:schemeClr val="bg1">
                            <a:lumMod val="50000"/>
                          </a:schemeClr>
                        </a:solidFill>
                        <a:effectLst/>
                        <a:latin typeface="+mn-lt"/>
                      </a:endParaRPr>
                    </a:p>
                  </a:txBody>
                  <a:tcPr marL="60676" marR="60676" marT="60676" marB="606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alpha val="90000"/>
                      </a:schemeClr>
                    </a:solidFill>
                  </a:tcPr>
                </a:tc>
                <a:extLst>
                  <a:ext uri="{0D108BD9-81ED-4DB2-BD59-A6C34878D82A}">
                    <a16:rowId xmlns:a16="http://schemas.microsoft.com/office/drawing/2014/main" xmlns="" val="10002"/>
                  </a:ext>
                </a:extLst>
              </a:tr>
              <a:tr h="882227">
                <a:tc>
                  <a:txBody>
                    <a:bodyPr/>
                    <a:lstStyle/>
                    <a:p>
                      <a:pPr rtl="0" fontAlgn="t">
                        <a:spcBef>
                          <a:spcPts val="0"/>
                        </a:spcBef>
                        <a:spcAft>
                          <a:spcPts val="0"/>
                        </a:spcAft>
                      </a:pPr>
                      <a:r>
                        <a:rPr lang="en-US" sz="2800" b="1" i="0" u="none" strike="noStrike" kern="1200" dirty="0">
                          <a:solidFill>
                            <a:srgbClr val="000000"/>
                          </a:solidFill>
                          <a:effectLst/>
                          <a:latin typeface="+mj-lt"/>
                          <a:ea typeface="+mn-ea"/>
                          <a:cs typeface="+mn-cs"/>
                        </a:rPr>
                        <a:t>Southwest</a:t>
                      </a:r>
                      <a:br>
                        <a:rPr lang="en-US" sz="2800" b="1" i="0" u="none" strike="noStrike" kern="1200" dirty="0">
                          <a:solidFill>
                            <a:srgbClr val="000000"/>
                          </a:solidFill>
                          <a:effectLst/>
                          <a:latin typeface="+mj-lt"/>
                          <a:ea typeface="+mn-ea"/>
                          <a:cs typeface="+mn-cs"/>
                        </a:rPr>
                      </a:br>
                      <a:r>
                        <a:rPr lang="en-US" sz="2000" b="0" i="0" u="none" strike="noStrike" dirty="0">
                          <a:solidFill>
                            <a:srgbClr val="000000"/>
                          </a:solidFill>
                          <a:effectLst/>
                          <a:latin typeface="+mn-lt"/>
                        </a:rPr>
                        <a:t>(Hopi, Pueblo)</a:t>
                      </a:r>
                      <a:endParaRPr lang="en-US" sz="2000" dirty="0">
                        <a:effectLst/>
                        <a:latin typeface="+mn-lt"/>
                      </a:endParaRPr>
                    </a:p>
                  </a:txBody>
                  <a:tcPr marL="60676" marR="60676" marT="60676" marB="606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rtl="0" fontAlgn="t">
                        <a:spcBef>
                          <a:spcPts val="0"/>
                        </a:spcBef>
                        <a:spcAft>
                          <a:spcPts val="0"/>
                        </a:spcAft>
                      </a:pPr>
                      <a:r>
                        <a:rPr lang="en-US" sz="2400" b="0" i="0" u="none" strike="noStrike" dirty="0">
                          <a:solidFill>
                            <a:srgbClr val="000000"/>
                          </a:solidFill>
                          <a:effectLst/>
                          <a:latin typeface="+mn-lt"/>
                        </a:rPr>
                        <a:t>Clay Houses / Cliff Dwellings</a:t>
                      </a:r>
                      <a:endParaRPr lang="en-US" sz="2400" dirty="0">
                        <a:effectLst/>
                        <a:latin typeface="+mn-lt"/>
                      </a:endParaRPr>
                    </a:p>
                    <a:p>
                      <a:pPr rtl="0" fontAlgn="t">
                        <a:spcBef>
                          <a:spcPts val="0"/>
                        </a:spcBef>
                        <a:spcAft>
                          <a:spcPts val="0"/>
                        </a:spcAft>
                      </a:pPr>
                      <a:r>
                        <a:rPr lang="en-US" sz="2400" b="0" i="0" u="none" strike="noStrike" dirty="0">
                          <a:solidFill>
                            <a:srgbClr val="000000"/>
                          </a:solidFill>
                          <a:effectLst/>
                          <a:latin typeface="+mn-lt"/>
                        </a:rPr>
                        <a:t>Maize (Corn) Agriculture</a:t>
                      </a:r>
                      <a:endParaRPr lang="en-US" sz="2400" dirty="0">
                        <a:effectLst/>
                        <a:latin typeface="+mn-lt"/>
                      </a:endParaRPr>
                    </a:p>
                  </a:txBody>
                  <a:tcPr marL="60676" marR="60676" marT="60676" marB="606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xmlns="" val="10003"/>
                  </a:ext>
                </a:extLst>
              </a:tr>
              <a:tr h="900222">
                <a:tc>
                  <a:txBody>
                    <a:bodyPr/>
                    <a:lstStyle/>
                    <a:p>
                      <a:pPr marL="0" algn="l" defTabSz="914400" rtl="0" eaLnBrk="1" fontAlgn="t" latinLnBrk="0" hangingPunct="1">
                        <a:spcBef>
                          <a:spcPts val="0"/>
                        </a:spcBef>
                        <a:spcAft>
                          <a:spcPts val="0"/>
                        </a:spcAft>
                      </a:pPr>
                      <a:r>
                        <a:rPr lang="en-US" sz="2800" b="1" i="0" u="none" strike="noStrike" kern="1200" dirty="0">
                          <a:solidFill>
                            <a:schemeClr val="bg1">
                              <a:lumMod val="50000"/>
                            </a:schemeClr>
                          </a:solidFill>
                          <a:effectLst/>
                          <a:latin typeface="+mj-lt"/>
                          <a:ea typeface="+mn-ea"/>
                          <a:cs typeface="+mn-cs"/>
                        </a:rPr>
                        <a:t>Southeast</a:t>
                      </a:r>
                    </a:p>
                    <a:p>
                      <a:pPr rtl="0" fontAlgn="t">
                        <a:spcBef>
                          <a:spcPts val="0"/>
                        </a:spcBef>
                        <a:spcAft>
                          <a:spcPts val="0"/>
                        </a:spcAft>
                      </a:pPr>
                      <a:r>
                        <a:rPr lang="en-US" sz="2000" b="0" i="0" u="none" strike="noStrike" dirty="0">
                          <a:solidFill>
                            <a:schemeClr val="bg1">
                              <a:lumMod val="50000"/>
                            </a:schemeClr>
                          </a:solidFill>
                          <a:effectLst/>
                          <a:latin typeface="+mn-lt"/>
                        </a:rPr>
                        <a:t>(Cherokee, Creek)</a:t>
                      </a:r>
                      <a:endParaRPr lang="en-US" sz="2000" dirty="0">
                        <a:solidFill>
                          <a:schemeClr val="bg1">
                            <a:lumMod val="50000"/>
                          </a:schemeClr>
                        </a:solidFill>
                        <a:effectLst/>
                        <a:latin typeface="+mn-lt"/>
                      </a:endParaRPr>
                    </a:p>
                  </a:txBody>
                  <a:tcPr marL="60676" marR="60676" marT="60676" marB="606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alpha val="90000"/>
                      </a:schemeClr>
                    </a:solidFill>
                  </a:tcPr>
                </a:tc>
                <a:tc>
                  <a:txBody>
                    <a:bodyPr/>
                    <a:lstStyle/>
                    <a:p>
                      <a:pPr rtl="0" fontAlgn="t">
                        <a:spcBef>
                          <a:spcPts val="0"/>
                        </a:spcBef>
                        <a:spcAft>
                          <a:spcPts val="0"/>
                        </a:spcAft>
                      </a:pPr>
                      <a:endParaRPr lang="en-US" sz="2400" dirty="0">
                        <a:effectLst/>
                        <a:latin typeface="+mn-lt"/>
                      </a:endParaRPr>
                    </a:p>
                  </a:txBody>
                  <a:tcPr marL="60676" marR="60676" marT="60676" marB="606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alpha val="90000"/>
                      </a:schemeClr>
                    </a:solidFill>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1760490154"/>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60000"/>
                <a:lumOff val="40000"/>
              </a:schemeClr>
            </a:gs>
            <a:gs pos="66000">
              <a:schemeClr val="accent4">
                <a:lumMod val="20000"/>
                <a:lumOff val="80000"/>
              </a:schemeClr>
            </a:gs>
          </a:gsLst>
          <a:lin ang="0" scaled="1"/>
        </a:gradFill>
        <a:effectLst/>
      </p:bgPr>
    </p:bg>
    <p:spTree>
      <p:nvGrpSpPr>
        <p:cNvPr id="1" name=""/>
        <p:cNvGrpSpPr/>
        <p:nvPr/>
      </p:nvGrpSpPr>
      <p:grpSpPr>
        <a:xfrm>
          <a:off x="0" y="0"/>
          <a:ext cx="0" cy="0"/>
          <a:chOff x="0" y="0"/>
          <a:chExt cx="0" cy="0"/>
        </a:xfrm>
      </p:grpSpPr>
      <p:pic>
        <p:nvPicPr>
          <p:cNvPr id="2050" name="Picture 2" descr="http://upload.wikimedia.org/wikipedia/commons/thumb/2/28/Indigenous_peoples_americas_1535.png/640px-Indigenous_peoples_americas_1535.pn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275180" y="0"/>
            <a:ext cx="494827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901042" y="6223000"/>
            <a:ext cx="1649811" cy="307777"/>
          </a:xfrm>
          <a:prstGeom prst="rect">
            <a:avLst/>
          </a:prstGeom>
        </p:spPr>
        <p:txBody>
          <a:bodyPr wrap="none">
            <a:spAutoFit/>
          </a:bodyPr>
          <a:lstStyle/>
          <a:p>
            <a:r>
              <a:rPr lang="en-US" sz="1400" dirty="0">
                <a:latin typeface="Arial" panose="020B0604020202020204" pitchFamily="34" charset="0"/>
                <a:cs typeface="Arial" panose="020B0604020202020204" pitchFamily="34" charset="0"/>
              </a:rPr>
              <a:t>Map Credit: </a:t>
            </a:r>
            <a:r>
              <a:rPr lang="en-US" sz="1400" b="0" i="0" u="none" strike="noStrike" dirty="0">
                <a:solidFill>
                  <a:srgbClr val="0B0080"/>
                </a:solidFill>
                <a:effectLst/>
                <a:latin typeface="Arial" panose="020B0604020202020204" pitchFamily="34" charset="0"/>
                <a:cs typeface="Arial" panose="020B0604020202020204" pitchFamily="34" charset="0"/>
                <a:hlinkClick r:id="rId6" tooltip="User:KVDP"/>
              </a:rPr>
              <a:t>KVDP</a:t>
            </a:r>
            <a:endParaRPr lang="en-US" sz="1400" dirty="0">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0" y="1410870"/>
            <a:ext cx="8550853" cy="1325563"/>
          </a:xfrm>
        </p:spPr>
        <p:txBody>
          <a:bodyPr>
            <a:noAutofit/>
          </a:bodyPr>
          <a:lstStyle/>
          <a:p>
            <a:pPr algn="ctr"/>
            <a:r>
              <a:rPr lang="en-US" sz="11500" b="1" smtClean="0"/>
              <a:t>DIVERSITY</a:t>
            </a:r>
            <a:endParaRPr lang="en-US" sz="11500" b="1" dirty="0"/>
          </a:p>
        </p:txBody>
      </p:sp>
      <p:sp>
        <p:nvSpPr>
          <p:cNvPr id="3" name="Content Placeholder 2"/>
          <p:cNvSpPr>
            <a:spLocks noGrp="1"/>
          </p:cNvSpPr>
          <p:nvPr>
            <p:ph idx="1"/>
          </p:nvPr>
        </p:nvSpPr>
        <p:spPr>
          <a:xfrm>
            <a:off x="533400" y="3638550"/>
            <a:ext cx="6367642" cy="1966912"/>
          </a:xfrm>
        </p:spPr>
        <p:txBody>
          <a:bodyPr>
            <a:noAutofit/>
          </a:bodyPr>
          <a:lstStyle/>
          <a:p>
            <a:pPr marL="0" indent="0" algn="ctr">
              <a:buNone/>
            </a:pPr>
            <a:r>
              <a:rPr lang="en-US" sz="6600" b="1" dirty="0"/>
              <a:t>156 </a:t>
            </a:r>
            <a:r>
              <a:rPr lang="en-US" sz="6600" b="1" i="1" dirty="0"/>
              <a:t>Distinct</a:t>
            </a:r>
            <a:r>
              <a:rPr lang="en-US" sz="6600" b="1" dirty="0"/>
              <a:t> </a:t>
            </a:r>
            <a:r>
              <a:rPr lang="en-US" sz="5400" dirty="0"/>
              <a:t/>
            </a:r>
            <a:br>
              <a:rPr lang="en-US" sz="5400" dirty="0"/>
            </a:br>
            <a:r>
              <a:rPr lang="en-US" sz="5400" dirty="0"/>
              <a:t>Ethnic Groups</a:t>
            </a:r>
          </a:p>
        </p:txBody>
      </p:sp>
    </p:spTree>
    <p:extLst>
      <p:ext uri="{BB962C8B-B14F-4D97-AF65-F5344CB8AC3E}">
        <p14:creationId xmlns:p14="http://schemas.microsoft.com/office/powerpoint/2010/main" val="2727478611"/>
      </p:ext>
    </p:extLst>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628" b="5226"/>
          <a:stretch/>
        </p:blipFill>
        <p:spPr bwMode="auto">
          <a:xfrm>
            <a:off x="0" y="0"/>
            <a:ext cx="1226901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332877" y="87397"/>
            <a:ext cx="10515600" cy="1325563"/>
          </a:xfrm>
        </p:spPr>
        <p:txBody>
          <a:bodyPr>
            <a:normAutofit/>
          </a:bodyPr>
          <a:lstStyle/>
          <a:p>
            <a:r>
              <a:rPr lang="en-US" sz="6000" dirty="0"/>
              <a:t>Hopi Apartment Complex</a:t>
            </a:r>
          </a:p>
        </p:txBody>
      </p:sp>
      <p:sp>
        <p:nvSpPr>
          <p:cNvPr id="5" name="Rectangle 4"/>
          <p:cNvSpPr/>
          <p:nvPr/>
        </p:nvSpPr>
        <p:spPr>
          <a:xfrm>
            <a:off x="340825" y="6204102"/>
            <a:ext cx="4190378" cy="400110"/>
          </a:xfrm>
          <a:prstGeom prst="rect">
            <a:avLst/>
          </a:prstGeom>
        </p:spPr>
        <p:txBody>
          <a:bodyPr wrap="none">
            <a:spAutoFit/>
          </a:bodyPr>
          <a:lstStyle/>
          <a:p>
            <a:r>
              <a:rPr lang="en-US" sz="2000" b="1" dirty="0">
                <a:solidFill>
                  <a:schemeClr val="bg1">
                    <a:lumMod val="95000"/>
                  </a:schemeClr>
                </a:solidFill>
              </a:rPr>
              <a:t>Photo by Grand Canyon National Park</a:t>
            </a:r>
            <a:endParaRPr lang="en-US" sz="2000" dirty="0">
              <a:solidFill>
                <a:schemeClr val="bg1">
                  <a:lumMod val="95000"/>
                </a:schemeClr>
              </a:solidFill>
            </a:endParaRPr>
          </a:p>
        </p:txBody>
      </p:sp>
    </p:spTree>
    <p:extLst>
      <p:ext uri="{BB962C8B-B14F-4D97-AF65-F5344CB8AC3E}">
        <p14:creationId xmlns:p14="http://schemas.microsoft.com/office/powerpoint/2010/main" val="33743967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upload.wikimedia.org/wikipedia/en/thumb/8/88/Bandelier_multi-story_dwelling.jpg/1280px-Bandelier_multi-story_dwelling.jpg"/>
          <p:cNvPicPr>
            <a:picLocks noChangeAspect="1" noChangeArrowheads="1"/>
          </p:cNvPicPr>
          <p:nvPr/>
        </p:nvPicPr>
        <p:blipFill rotWithShape="1">
          <a:blip r:embed="rId2">
            <a:extLst>
              <a:ext uri="{28A0092B-C50C-407E-A947-70E740481C1C}">
                <a14:useLocalDpi xmlns:a14="http://schemas.microsoft.com/office/drawing/2010/main" val="0"/>
              </a:ext>
            </a:extLst>
          </a:blip>
          <a:srcRect t="6092" b="11811"/>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69759" y="557629"/>
            <a:ext cx="10515600" cy="1325563"/>
          </a:xfrm>
        </p:spPr>
        <p:txBody>
          <a:bodyPr>
            <a:normAutofit fontScale="90000"/>
          </a:bodyPr>
          <a:lstStyle/>
          <a:p>
            <a:r>
              <a:rPr lang="en-US" sz="8800" b="1" dirty="0">
                <a:ln w="38100">
                  <a:solidFill>
                    <a:schemeClr val="bg1"/>
                  </a:solidFill>
                </a:ln>
              </a:rPr>
              <a:t>CLIFF DWELLINGS</a:t>
            </a:r>
          </a:p>
        </p:txBody>
      </p:sp>
    </p:spTree>
    <p:extLst>
      <p:ext uri="{BB962C8B-B14F-4D97-AF65-F5344CB8AC3E}">
        <p14:creationId xmlns:p14="http://schemas.microsoft.com/office/powerpoint/2010/main" val="29585903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18958" b="6042"/>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6352673" y="4932944"/>
            <a:ext cx="5458325" cy="1835067"/>
          </a:xfrm>
        </p:spPr>
        <p:txBody>
          <a:bodyPr>
            <a:normAutofit/>
          </a:bodyPr>
          <a:lstStyle/>
          <a:p>
            <a:pPr algn="r"/>
            <a:r>
              <a:rPr lang="en-US" sz="6900" dirty="0">
                <a:solidFill>
                  <a:schemeClr val="bg1">
                    <a:lumMod val="95000"/>
                  </a:schemeClr>
                </a:solidFill>
              </a:rPr>
              <a:t>Cliff Palace</a:t>
            </a:r>
            <a:r>
              <a:rPr lang="en-US" sz="4900" dirty="0">
                <a:solidFill>
                  <a:schemeClr val="bg1">
                    <a:lumMod val="95000"/>
                  </a:schemeClr>
                </a:solidFill>
              </a:rPr>
              <a:t/>
            </a:r>
            <a:br>
              <a:rPr lang="en-US" sz="4900" dirty="0">
                <a:solidFill>
                  <a:schemeClr val="bg1">
                    <a:lumMod val="95000"/>
                  </a:schemeClr>
                </a:solidFill>
              </a:rPr>
            </a:br>
            <a:r>
              <a:rPr lang="en-US" sz="2800" i="1" dirty="0">
                <a:solidFill>
                  <a:schemeClr val="bg1">
                    <a:lumMod val="95000"/>
                  </a:schemeClr>
                </a:solidFill>
                <a:latin typeface="+mn-lt"/>
              </a:rPr>
              <a:t>Mesa Verde National Park</a:t>
            </a:r>
          </a:p>
        </p:txBody>
      </p:sp>
      <p:sp>
        <p:nvSpPr>
          <p:cNvPr id="4" name="Rectangle 3"/>
          <p:cNvSpPr/>
          <p:nvPr/>
        </p:nvSpPr>
        <p:spPr>
          <a:xfrm>
            <a:off x="340825" y="6204102"/>
            <a:ext cx="2178353" cy="400110"/>
          </a:xfrm>
          <a:prstGeom prst="rect">
            <a:avLst/>
          </a:prstGeom>
        </p:spPr>
        <p:txBody>
          <a:bodyPr wrap="none">
            <a:spAutoFit/>
          </a:bodyPr>
          <a:lstStyle/>
          <a:p>
            <a:r>
              <a:rPr lang="en-US" sz="2000" b="1" dirty="0">
                <a:solidFill>
                  <a:schemeClr val="bg1">
                    <a:lumMod val="95000"/>
                  </a:schemeClr>
                </a:solidFill>
              </a:rPr>
              <a:t>Photo by Ken Lund</a:t>
            </a:r>
            <a:endParaRPr lang="en-US" sz="2000" dirty="0">
              <a:solidFill>
                <a:schemeClr val="bg1">
                  <a:lumMod val="95000"/>
                </a:schemeClr>
              </a:solidFill>
            </a:endParaRPr>
          </a:p>
        </p:txBody>
      </p:sp>
    </p:spTree>
    <p:extLst>
      <p:ext uri="{BB962C8B-B14F-4D97-AF65-F5344CB8AC3E}">
        <p14:creationId xmlns:p14="http://schemas.microsoft.com/office/powerpoint/2010/main" val="25567223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49301"/>
          <a:stretch/>
        </p:blipFill>
        <p:spPr>
          <a:xfrm>
            <a:off x="0" y="0"/>
            <a:ext cx="12192000" cy="7052336"/>
          </a:xfrm>
          <a:prstGeom prst="rect">
            <a:avLst/>
          </a:prstGeom>
        </p:spPr>
      </p:pic>
      <p:pic>
        <p:nvPicPr>
          <p:cNvPr id="5" name="Picture 3" descr="C:\Users\trichey\Box Sync\Design Resources\Stock Photos\Vectors\Hand Drawn Oval 1 Black.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5999" y="1562100"/>
            <a:ext cx="4591051" cy="4991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5603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2225"/>
            <a:ext cx="10515600" cy="1325563"/>
          </a:xfrm>
          <a:effectLst>
            <a:outerShdw blurRad="50800" dist="50800" dir="5400000" algn="ctr" rotWithShape="0">
              <a:schemeClr val="bg1"/>
            </a:outerShdw>
          </a:effectLst>
        </p:spPr>
        <p:txBody>
          <a:bodyPr>
            <a:normAutofit fontScale="90000"/>
          </a:bodyPr>
          <a:lstStyle/>
          <a:p>
            <a:r>
              <a:rPr lang="en-US" sz="6000" dirty="0">
                <a:effectLst>
                  <a:outerShdw blurRad="38100" dist="38100" dir="2700000" algn="tl">
                    <a:srgbClr val="000000">
                      <a:alpha val="43137"/>
                    </a:srgbClr>
                  </a:outerShdw>
                </a:effectLst>
              </a:rPr>
              <a:t>AMERICAN INDIAN Culture Groups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889428932"/>
              </p:ext>
            </p:extLst>
          </p:nvPr>
        </p:nvGraphicFramePr>
        <p:xfrm>
          <a:off x="819150" y="1273175"/>
          <a:ext cx="10515600" cy="5203824"/>
        </p:xfrm>
        <a:graphic>
          <a:graphicData uri="http://schemas.openxmlformats.org/drawingml/2006/table">
            <a:tbl>
              <a:tblPr/>
              <a:tblGrid>
                <a:gridCol w="3757979">
                  <a:extLst>
                    <a:ext uri="{9D8B030D-6E8A-4147-A177-3AD203B41FA5}">
                      <a16:colId xmlns:a16="http://schemas.microsoft.com/office/drawing/2014/main" xmlns="" val="20000"/>
                    </a:ext>
                  </a:extLst>
                </a:gridCol>
                <a:gridCol w="6757621">
                  <a:extLst>
                    <a:ext uri="{9D8B030D-6E8A-4147-A177-3AD203B41FA5}">
                      <a16:colId xmlns:a16="http://schemas.microsoft.com/office/drawing/2014/main" xmlns="" val="20001"/>
                    </a:ext>
                  </a:extLst>
                </a:gridCol>
              </a:tblGrid>
              <a:tr h="882227">
                <a:tc>
                  <a:txBody>
                    <a:bodyPr/>
                    <a:lstStyle/>
                    <a:p>
                      <a:pPr rtl="0" fontAlgn="t">
                        <a:spcBef>
                          <a:spcPts val="0"/>
                        </a:spcBef>
                        <a:spcAft>
                          <a:spcPts val="0"/>
                        </a:spcAft>
                      </a:pPr>
                      <a:r>
                        <a:rPr lang="en-US" sz="2800" b="1" i="0" u="none" strike="noStrike" dirty="0">
                          <a:solidFill>
                            <a:schemeClr val="bg1">
                              <a:lumMod val="50000"/>
                            </a:schemeClr>
                          </a:solidFill>
                          <a:effectLst/>
                          <a:latin typeface="+mj-lt"/>
                        </a:rPr>
                        <a:t>Arctic</a:t>
                      </a:r>
                      <a:endParaRPr lang="en-US" sz="2800" b="1" dirty="0">
                        <a:solidFill>
                          <a:schemeClr val="bg1">
                            <a:lumMod val="50000"/>
                          </a:schemeClr>
                        </a:solidFill>
                        <a:effectLst/>
                        <a:latin typeface="+mj-lt"/>
                      </a:endParaRPr>
                    </a:p>
                    <a:p>
                      <a:pPr rtl="0" fontAlgn="t">
                        <a:spcBef>
                          <a:spcPts val="0"/>
                        </a:spcBef>
                        <a:spcAft>
                          <a:spcPts val="0"/>
                        </a:spcAft>
                      </a:pPr>
                      <a:r>
                        <a:rPr lang="en-US" sz="2000" b="0" i="0" u="none" strike="noStrike" dirty="0">
                          <a:solidFill>
                            <a:schemeClr val="bg1">
                              <a:lumMod val="50000"/>
                            </a:schemeClr>
                          </a:solidFill>
                          <a:effectLst/>
                          <a:latin typeface="+mn-lt"/>
                        </a:rPr>
                        <a:t>(Eskimo, Inuit)</a:t>
                      </a:r>
                      <a:endParaRPr lang="en-US" sz="2000" dirty="0">
                        <a:solidFill>
                          <a:schemeClr val="bg1">
                            <a:lumMod val="50000"/>
                          </a:schemeClr>
                        </a:solidFill>
                        <a:effectLst/>
                        <a:latin typeface="+mn-lt"/>
                      </a:endParaRPr>
                    </a:p>
                  </a:txBody>
                  <a:tcPr marL="60676" marR="60676" marT="60676" marB="606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alpha val="90000"/>
                      </a:schemeClr>
                    </a:solidFill>
                  </a:tcPr>
                </a:tc>
                <a:tc>
                  <a:txBody>
                    <a:bodyPr/>
                    <a:lstStyle/>
                    <a:p>
                      <a:pPr rtl="0" fontAlgn="t">
                        <a:spcBef>
                          <a:spcPts val="0"/>
                        </a:spcBef>
                        <a:spcAft>
                          <a:spcPts val="0"/>
                        </a:spcAft>
                      </a:pPr>
                      <a:r>
                        <a:rPr lang="en-US" sz="2400" b="0" i="0" u="none" strike="noStrike" dirty="0">
                          <a:solidFill>
                            <a:schemeClr val="bg1">
                              <a:lumMod val="50000"/>
                            </a:schemeClr>
                          </a:solidFill>
                          <a:effectLst/>
                          <a:latin typeface="+mn-lt"/>
                        </a:rPr>
                        <a:t>Hunting, Gathering, and Fishing</a:t>
                      </a:r>
                      <a:endParaRPr lang="en-US" sz="2400" dirty="0">
                        <a:solidFill>
                          <a:schemeClr val="bg1">
                            <a:lumMod val="50000"/>
                          </a:schemeClr>
                        </a:solidFill>
                        <a:effectLst/>
                        <a:latin typeface="+mn-lt"/>
                      </a:endParaRPr>
                    </a:p>
                  </a:txBody>
                  <a:tcPr marL="60676" marR="60676" marT="60676" marB="606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alpha val="90000"/>
                      </a:schemeClr>
                    </a:solidFill>
                  </a:tcPr>
                </a:tc>
                <a:extLst>
                  <a:ext uri="{0D108BD9-81ED-4DB2-BD59-A6C34878D82A}">
                    <a16:rowId xmlns:a16="http://schemas.microsoft.com/office/drawing/2014/main" xmlns="" val="10000"/>
                  </a:ext>
                </a:extLst>
              </a:tr>
              <a:tr h="900222">
                <a:tc>
                  <a:txBody>
                    <a:bodyPr/>
                    <a:lstStyle/>
                    <a:p>
                      <a:pPr marL="0" algn="l" defTabSz="914400" rtl="0" eaLnBrk="1" fontAlgn="t" latinLnBrk="0" hangingPunct="1">
                        <a:spcBef>
                          <a:spcPts val="0"/>
                        </a:spcBef>
                        <a:spcAft>
                          <a:spcPts val="0"/>
                        </a:spcAft>
                      </a:pPr>
                      <a:r>
                        <a:rPr lang="en-US" sz="2800" b="1" i="0" u="none" strike="noStrike" kern="1200" dirty="0">
                          <a:solidFill>
                            <a:schemeClr val="bg1">
                              <a:lumMod val="50000"/>
                            </a:schemeClr>
                          </a:solidFill>
                          <a:effectLst/>
                          <a:latin typeface="+mj-lt"/>
                          <a:ea typeface="+mn-ea"/>
                          <a:cs typeface="+mn-cs"/>
                        </a:rPr>
                        <a:t>Plains Indians</a:t>
                      </a:r>
                    </a:p>
                    <a:p>
                      <a:pPr rtl="0" fontAlgn="t">
                        <a:spcBef>
                          <a:spcPts val="0"/>
                        </a:spcBef>
                        <a:spcAft>
                          <a:spcPts val="0"/>
                        </a:spcAft>
                      </a:pPr>
                      <a:r>
                        <a:rPr lang="en-US" sz="2000" b="0" i="0" u="none" strike="noStrike" dirty="0">
                          <a:solidFill>
                            <a:schemeClr val="bg1">
                              <a:lumMod val="50000"/>
                            </a:schemeClr>
                          </a:solidFill>
                          <a:effectLst/>
                          <a:latin typeface="+mn-lt"/>
                        </a:rPr>
                        <a:t>(Sioux, Comanche, Wichita)</a:t>
                      </a:r>
                      <a:endParaRPr lang="en-US" sz="2000" dirty="0">
                        <a:solidFill>
                          <a:schemeClr val="bg1">
                            <a:lumMod val="50000"/>
                          </a:schemeClr>
                        </a:solidFill>
                        <a:effectLst/>
                        <a:latin typeface="+mn-lt"/>
                      </a:endParaRPr>
                    </a:p>
                  </a:txBody>
                  <a:tcPr marL="60676" marR="60676" marT="60676" marB="606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alpha val="90000"/>
                      </a:schemeClr>
                    </a:solidFill>
                  </a:tcPr>
                </a:tc>
                <a:tc>
                  <a:txBody>
                    <a:bodyPr/>
                    <a:lstStyle/>
                    <a:p>
                      <a:pPr marL="0" marR="0" indent="0" algn="l" defTabSz="914400" rtl="0" eaLnBrk="1" fontAlgn="t" latinLnBrk="0" hangingPunct="1">
                        <a:lnSpc>
                          <a:spcPct val="100000"/>
                        </a:lnSpc>
                        <a:spcBef>
                          <a:spcPts val="0"/>
                        </a:spcBef>
                        <a:spcAft>
                          <a:spcPts val="0"/>
                        </a:spcAft>
                        <a:buClrTx/>
                        <a:buSzTx/>
                        <a:buFontTx/>
                        <a:buNone/>
                        <a:tabLst/>
                        <a:defRPr/>
                      </a:pPr>
                      <a:r>
                        <a:rPr lang="en-US" sz="2400" b="0" i="0" u="none" strike="noStrike" dirty="0">
                          <a:solidFill>
                            <a:schemeClr val="bg1">
                              <a:lumMod val="50000"/>
                            </a:schemeClr>
                          </a:solidFill>
                          <a:effectLst/>
                          <a:latin typeface="+mn-lt"/>
                        </a:rPr>
                        <a:t>Bison Hunters - Migratory (Teepees)</a:t>
                      </a:r>
                      <a:endParaRPr lang="en-US" sz="2400" dirty="0">
                        <a:solidFill>
                          <a:schemeClr val="bg1">
                            <a:lumMod val="50000"/>
                          </a:schemeClr>
                        </a:solidFill>
                        <a:effectLst/>
                        <a:latin typeface="+mn-lt"/>
                      </a:endParaRPr>
                    </a:p>
                    <a:p>
                      <a:pPr rtl="0" fontAlgn="t">
                        <a:spcBef>
                          <a:spcPts val="0"/>
                        </a:spcBef>
                        <a:spcAft>
                          <a:spcPts val="0"/>
                        </a:spcAft>
                      </a:pPr>
                      <a:r>
                        <a:rPr lang="en-US" sz="2400" b="0" i="0" u="none" strike="noStrike" dirty="0">
                          <a:solidFill>
                            <a:schemeClr val="bg1">
                              <a:lumMod val="50000"/>
                            </a:schemeClr>
                          </a:solidFill>
                          <a:effectLst/>
                          <a:latin typeface="+mn-lt"/>
                        </a:rPr>
                        <a:t>Horses (introduced from Europe)</a:t>
                      </a:r>
                      <a:endParaRPr lang="en-US" sz="2400" dirty="0">
                        <a:solidFill>
                          <a:schemeClr val="bg1">
                            <a:lumMod val="50000"/>
                          </a:schemeClr>
                        </a:solidFill>
                        <a:effectLst/>
                        <a:latin typeface="+mn-lt"/>
                      </a:endParaRPr>
                    </a:p>
                  </a:txBody>
                  <a:tcPr marL="60676" marR="60676" marT="60676" marB="606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alpha val="90000"/>
                      </a:schemeClr>
                    </a:solidFill>
                  </a:tcPr>
                </a:tc>
                <a:extLst>
                  <a:ext uri="{0D108BD9-81ED-4DB2-BD59-A6C34878D82A}">
                    <a16:rowId xmlns:a16="http://schemas.microsoft.com/office/drawing/2014/main" xmlns="" val="10001"/>
                  </a:ext>
                </a:extLst>
              </a:tr>
              <a:tr h="1638926">
                <a:tc>
                  <a:txBody>
                    <a:bodyPr/>
                    <a:lstStyle/>
                    <a:p>
                      <a:pPr marL="0" algn="l" defTabSz="914400" rtl="0" eaLnBrk="1" fontAlgn="t" latinLnBrk="0" hangingPunct="1">
                        <a:spcBef>
                          <a:spcPts val="0"/>
                        </a:spcBef>
                        <a:spcAft>
                          <a:spcPts val="0"/>
                        </a:spcAft>
                      </a:pPr>
                      <a:r>
                        <a:rPr lang="en-US" sz="2800" b="1" i="0" u="none" strike="noStrike" kern="1200" dirty="0">
                          <a:solidFill>
                            <a:schemeClr val="bg1">
                              <a:lumMod val="50000"/>
                            </a:schemeClr>
                          </a:solidFill>
                          <a:effectLst/>
                          <a:latin typeface="+mj-lt"/>
                          <a:ea typeface="+mn-ea"/>
                          <a:cs typeface="+mn-cs"/>
                        </a:rPr>
                        <a:t>Northeast / </a:t>
                      </a:r>
                    </a:p>
                    <a:p>
                      <a:pPr marL="0" algn="l" defTabSz="914400" rtl="0" eaLnBrk="1" fontAlgn="t" latinLnBrk="0" hangingPunct="1">
                        <a:spcBef>
                          <a:spcPts val="0"/>
                        </a:spcBef>
                        <a:spcAft>
                          <a:spcPts val="0"/>
                        </a:spcAft>
                      </a:pPr>
                      <a:r>
                        <a:rPr lang="en-US" sz="2800" b="1" i="0" u="none" strike="noStrike" kern="1200" dirty="0">
                          <a:solidFill>
                            <a:schemeClr val="bg1">
                              <a:lumMod val="50000"/>
                            </a:schemeClr>
                          </a:solidFill>
                          <a:effectLst/>
                          <a:latin typeface="+mj-lt"/>
                          <a:ea typeface="+mn-ea"/>
                          <a:cs typeface="+mn-cs"/>
                        </a:rPr>
                        <a:t>Great Lakes</a:t>
                      </a:r>
                    </a:p>
                    <a:p>
                      <a:pPr rtl="0" fontAlgn="t">
                        <a:spcBef>
                          <a:spcPts val="0"/>
                        </a:spcBef>
                        <a:spcAft>
                          <a:spcPts val="0"/>
                        </a:spcAft>
                      </a:pPr>
                      <a:r>
                        <a:rPr lang="en-US" sz="2000" b="0" i="0" u="none" strike="noStrike" dirty="0">
                          <a:solidFill>
                            <a:schemeClr val="bg1">
                              <a:lumMod val="50000"/>
                            </a:schemeClr>
                          </a:solidFill>
                          <a:effectLst/>
                          <a:latin typeface="+mn-lt"/>
                        </a:rPr>
                        <a:t>(Iroquois, Algonquin)</a:t>
                      </a:r>
                      <a:endParaRPr lang="en-US" sz="2000" dirty="0">
                        <a:solidFill>
                          <a:schemeClr val="bg1">
                            <a:lumMod val="50000"/>
                          </a:schemeClr>
                        </a:solidFill>
                        <a:effectLst/>
                        <a:latin typeface="+mn-lt"/>
                      </a:endParaRPr>
                    </a:p>
                  </a:txBody>
                  <a:tcPr marL="60676" marR="60676" marT="60676" marB="606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alpha val="90000"/>
                      </a:schemeClr>
                    </a:solidFill>
                  </a:tcPr>
                </a:tc>
                <a:tc>
                  <a:txBody>
                    <a:bodyPr/>
                    <a:lstStyle/>
                    <a:p>
                      <a:pPr rtl="0" fontAlgn="t">
                        <a:spcBef>
                          <a:spcPts val="0"/>
                        </a:spcBef>
                        <a:spcAft>
                          <a:spcPts val="0"/>
                        </a:spcAft>
                      </a:pPr>
                      <a:r>
                        <a:rPr lang="en-US" sz="2400" b="0" i="0" u="none" strike="noStrike">
                          <a:solidFill>
                            <a:schemeClr val="bg1">
                              <a:lumMod val="50000"/>
                            </a:schemeClr>
                          </a:solidFill>
                          <a:effectLst/>
                          <a:latin typeface="+mn-lt"/>
                        </a:rPr>
                        <a:t>Hunting and Gathering</a:t>
                      </a:r>
                      <a:endParaRPr lang="en-US" sz="2400">
                        <a:solidFill>
                          <a:schemeClr val="bg1">
                            <a:lumMod val="50000"/>
                          </a:schemeClr>
                        </a:solidFill>
                        <a:effectLst/>
                        <a:latin typeface="+mn-lt"/>
                      </a:endParaRPr>
                    </a:p>
                    <a:p>
                      <a:pPr rtl="0" fontAlgn="t">
                        <a:spcBef>
                          <a:spcPts val="0"/>
                        </a:spcBef>
                        <a:spcAft>
                          <a:spcPts val="0"/>
                        </a:spcAft>
                      </a:pPr>
                      <a:r>
                        <a:rPr lang="en-US" sz="2400" b="0" i="0" u="none" strike="noStrike">
                          <a:solidFill>
                            <a:schemeClr val="bg1">
                              <a:lumMod val="50000"/>
                            </a:schemeClr>
                          </a:solidFill>
                          <a:effectLst/>
                          <a:latin typeface="+mn-lt"/>
                        </a:rPr>
                        <a:t>Slash and Burn Agriculture</a:t>
                      </a:r>
                      <a:endParaRPr lang="en-US" sz="2400">
                        <a:solidFill>
                          <a:schemeClr val="bg1">
                            <a:lumMod val="50000"/>
                          </a:schemeClr>
                        </a:solidFill>
                        <a:effectLst/>
                        <a:latin typeface="+mn-lt"/>
                      </a:endParaRPr>
                    </a:p>
                    <a:p>
                      <a:pPr rtl="0" fontAlgn="t">
                        <a:spcBef>
                          <a:spcPts val="0"/>
                        </a:spcBef>
                        <a:spcAft>
                          <a:spcPts val="0"/>
                        </a:spcAft>
                      </a:pPr>
                      <a:r>
                        <a:rPr lang="en-US" sz="2400" b="0" i="0" u="none" strike="noStrike">
                          <a:solidFill>
                            <a:schemeClr val="bg1">
                              <a:lumMod val="50000"/>
                            </a:schemeClr>
                          </a:solidFill>
                          <a:effectLst/>
                          <a:latin typeface="+mn-lt"/>
                        </a:rPr>
                        <a:t>“Three Sisters” (Corn, Squash, Beans)</a:t>
                      </a:r>
                      <a:endParaRPr lang="en-US" sz="2400">
                        <a:solidFill>
                          <a:schemeClr val="bg1">
                            <a:lumMod val="50000"/>
                          </a:schemeClr>
                        </a:solidFill>
                        <a:effectLst/>
                        <a:latin typeface="+mn-lt"/>
                      </a:endParaRPr>
                    </a:p>
                    <a:p>
                      <a:pPr rtl="0" fontAlgn="t">
                        <a:spcBef>
                          <a:spcPts val="0"/>
                        </a:spcBef>
                        <a:spcAft>
                          <a:spcPts val="0"/>
                        </a:spcAft>
                      </a:pPr>
                      <a:r>
                        <a:rPr lang="en-US" sz="2400" b="0" i="0" u="none" strike="noStrike">
                          <a:solidFill>
                            <a:schemeClr val="bg1">
                              <a:lumMod val="50000"/>
                            </a:schemeClr>
                          </a:solidFill>
                          <a:effectLst/>
                          <a:latin typeface="+mn-lt"/>
                        </a:rPr>
                        <a:t>Longhouses (Iroquois)</a:t>
                      </a:r>
                      <a:endParaRPr lang="en-US" sz="2400">
                        <a:solidFill>
                          <a:schemeClr val="bg1">
                            <a:lumMod val="50000"/>
                          </a:schemeClr>
                        </a:solidFill>
                        <a:effectLst/>
                        <a:latin typeface="+mn-lt"/>
                      </a:endParaRPr>
                    </a:p>
                  </a:txBody>
                  <a:tcPr marL="60676" marR="60676" marT="60676" marB="606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alpha val="90000"/>
                      </a:schemeClr>
                    </a:solidFill>
                  </a:tcPr>
                </a:tc>
                <a:extLst>
                  <a:ext uri="{0D108BD9-81ED-4DB2-BD59-A6C34878D82A}">
                    <a16:rowId xmlns:a16="http://schemas.microsoft.com/office/drawing/2014/main" xmlns="" val="10002"/>
                  </a:ext>
                </a:extLst>
              </a:tr>
              <a:tr h="882227">
                <a:tc>
                  <a:txBody>
                    <a:bodyPr/>
                    <a:lstStyle/>
                    <a:p>
                      <a:pPr rtl="0" fontAlgn="t">
                        <a:spcBef>
                          <a:spcPts val="0"/>
                        </a:spcBef>
                        <a:spcAft>
                          <a:spcPts val="0"/>
                        </a:spcAft>
                      </a:pPr>
                      <a:r>
                        <a:rPr lang="en-US" sz="2800" b="1" i="0" u="none" strike="noStrike" kern="1200" dirty="0">
                          <a:solidFill>
                            <a:schemeClr val="bg1">
                              <a:lumMod val="50000"/>
                            </a:schemeClr>
                          </a:solidFill>
                          <a:effectLst/>
                          <a:latin typeface="+mj-lt"/>
                          <a:ea typeface="+mn-ea"/>
                          <a:cs typeface="+mn-cs"/>
                        </a:rPr>
                        <a:t>Southwest</a:t>
                      </a:r>
                      <a:br>
                        <a:rPr lang="en-US" sz="2800" b="1" i="0" u="none" strike="noStrike" kern="1200" dirty="0">
                          <a:solidFill>
                            <a:schemeClr val="bg1">
                              <a:lumMod val="50000"/>
                            </a:schemeClr>
                          </a:solidFill>
                          <a:effectLst/>
                          <a:latin typeface="+mj-lt"/>
                          <a:ea typeface="+mn-ea"/>
                          <a:cs typeface="+mn-cs"/>
                        </a:rPr>
                      </a:br>
                      <a:r>
                        <a:rPr lang="en-US" sz="2000" b="0" i="0" u="none" strike="noStrike" dirty="0">
                          <a:solidFill>
                            <a:schemeClr val="bg1">
                              <a:lumMod val="50000"/>
                            </a:schemeClr>
                          </a:solidFill>
                          <a:effectLst/>
                          <a:latin typeface="+mn-lt"/>
                        </a:rPr>
                        <a:t>(Hopi, Pueblo)</a:t>
                      </a:r>
                      <a:endParaRPr lang="en-US" sz="2000" dirty="0">
                        <a:solidFill>
                          <a:schemeClr val="bg1">
                            <a:lumMod val="50000"/>
                          </a:schemeClr>
                        </a:solidFill>
                        <a:effectLst/>
                        <a:latin typeface="+mn-lt"/>
                      </a:endParaRPr>
                    </a:p>
                  </a:txBody>
                  <a:tcPr marL="60676" marR="60676" marT="60676" marB="606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alpha val="90000"/>
                      </a:schemeClr>
                    </a:solidFill>
                  </a:tcPr>
                </a:tc>
                <a:tc>
                  <a:txBody>
                    <a:bodyPr/>
                    <a:lstStyle/>
                    <a:p>
                      <a:pPr rtl="0" fontAlgn="t">
                        <a:spcBef>
                          <a:spcPts val="0"/>
                        </a:spcBef>
                        <a:spcAft>
                          <a:spcPts val="0"/>
                        </a:spcAft>
                      </a:pPr>
                      <a:r>
                        <a:rPr lang="en-US" sz="2400" b="0" i="0" u="none" strike="noStrike" dirty="0">
                          <a:solidFill>
                            <a:schemeClr val="bg1">
                              <a:lumMod val="50000"/>
                            </a:schemeClr>
                          </a:solidFill>
                          <a:effectLst/>
                          <a:latin typeface="+mn-lt"/>
                        </a:rPr>
                        <a:t>Clay Houses / Cliff Dwellings</a:t>
                      </a:r>
                      <a:endParaRPr lang="en-US" sz="2400" dirty="0">
                        <a:solidFill>
                          <a:schemeClr val="bg1">
                            <a:lumMod val="50000"/>
                          </a:schemeClr>
                        </a:solidFill>
                        <a:effectLst/>
                        <a:latin typeface="+mn-lt"/>
                      </a:endParaRPr>
                    </a:p>
                    <a:p>
                      <a:pPr rtl="0" fontAlgn="t">
                        <a:spcBef>
                          <a:spcPts val="0"/>
                        </a:spcBef>
                        <a:spcAft>
                          <a:spcPts val="0"/>
                        </a:spcAft>
                      </a:pPr>
                      <a:r>
                        <a:rPr lang="en-US" sz="2400" b="0" i="0" u="none" strike="noStrike" dirty="0">
                          <a:solidFill>
                            <a:schemeClr val="bg1">
                              <a:lumMod val="50000"/>
                            </a:schemeClr>
                          </a:solidFill>
                          <a:effectLst/>
                          <a:latin typeface="+mn-lt"/>
                        </a:rPr>
                        <a:t>Maize (Corn) Agriculture</a:t>
                      </a:r>
                      <a:endParaRPr lang="en-US" sz="2400" dirty="0">
                        <a:solidFill>
                          <a:schemeClr val="bg1">
                            <a:lumMod val="50000"/>
                          </a:schemeClr>
                        </a:solidFill>
                        <a:effectLst/>
                        <a:latin typeface="+mn-lt"/>
                      </a:endParaRPr>
                    </a:p>
                  </a:txBody>
                  <a:tcPr marL="60676" marR="60676" marT="60676" marB="606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alpha val="90000"/>
                      </a:schemeClr>
                    </a:solidFill>
                  </a:tcPr>
                </a:tc>
                <a:extLst>
                  <a:ext uri="{0D108BD9-81ED-4DB2-BD59-A6C34878D82A}">
                    <a16:rowId xmlns:a16="http://schemas.microsoft.com/office/drawing/2014/main" xmlns="" val="10003"/>
                  </a:ext>
                </a:extLst>
              </a:tr>
              <a:tr h="900222">
                <a:tc>
                  <a:txBody>
                    <a:bodyPr/>
                    <a:lstStyle/>
                    <a:p>
                      <a:pPr marL="0" algn="l" defTabSz="914400" rtl="0" eaLnBrk="1" fontAlgn="t" latinLnBrk="0" hangingPunct="1">
                        <a:spcBef>
                          <a:spcPts val="0"/>
                        </a:spcBef>
                        <a:spcAft>
                          <a:spcPts val="0"/>
                        </a:spcAft>
                      </a:pPr>
                      <a:r>
                        <a:rPr lang="en-US" sz="2800" b="1" i="0" u="none" strike="noStrike" kern="1200" dirty="0">
                          <a:solidFill>
                            <a:srgbClr val="000000"/>
                          </a:solidFill>
                          <a:effectLst/>
                          <a:latin typeface="+mj-lt"/>
                          <a:ea typeface="+mn-ea"/>
                          <a:cs typeface="+mn-cs"/>
                        </a:rPr>
                        <a:t>Southeast</a:t>
                      </a:r>
                    </a:p>
                    <a:p>
                      <a:pPr rtl="0" fontAlgn="t">
                        <a:spcBef>
                          <a:spcPts val="0"/>
                        </a:spcBef>
                        <a:spcAft>
                          <a:spcPts val="0"/>
                        </a:spcAft>
                      </a:pPr>
                      <a:r>
                        <a:rPr lang="en-US" sz="2000" b="0" i="0" u="none" strike="noStrike" dirty="0">
                          <a:solidFill>
                            <a:srgbClr val="000000"/>
                          </a:solidFill>
                          <a:effectLst/>
                          <a:latin typeface="+mn-lt"/>
                        </a:rPr>
                        <a:t>(Cherokee, Creek)</a:t>
                      </a:r>
                      <a:endParaRPr lang="en-US" sz="2000" dirty="0">
                        <a:effectLst/>
                        <a:latin typeface="+mn-lt"/>
                      </a:endParaRPr>
                    </a:p>
                  </a:txBody>
                  <a:tcPr marL="60676" marR="60676" marT="60676" marB="606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rtl="0" fontAlgn="t">
                        <a:spcBef>
                          <a:spcPts val="0"/>
                        </a:spcBef>
                        <a:spcAft>
                          <a:spcPts val="0"/>
                        </a:spcAft>
                      </a:pPr>
                      <a:r>
                        <a:rPr lang="en-US" sz="2400" b="0" i="0" u="none" strike="noStrike" dirty="0">
                          <a:solidFill>
                            <a:srgbClr val="000000"/>
                          </a:solidFill>
                          <a:effectLst/>
                          <a:latin typeface="+mn-lt"/>
                        </a:rPr>
                        <a:t>Agriculture / Settled Communities</a:t>
                      </a:r>
                      <a:endParaRPr lang="en-US" sz="2400" dirty="0">
                        <a:effectLst/>
                        <a:latin typeface="+mn-lt"/>
                      </a:endParaRPr>
                    </a:p>
                    <a:p>
                      <a:pPr rtl="0" fontAlgn="t">
                        <a:spcBef>
                          <a:spcPts val="0"/>
                        </a:spcBef>
                        <a:spcAft>
                          <a:spcPts val="0"/>
                        </a:spcAft>
                      </a:pPr>
                      <a:r>
                        <a:rPr lang="en-US" sz="2400" b="0" i="0" u="none" strike="noStrike" dirty="0">
                          <a:solidFill>
                            <a:srgbClr val="000000"/>
                          </a:solidFill>
                          <a:effectLst/>
                          <a:latin typeface="+mn-lt"/>
                        </a:rPr>
                        <a:t>Mississippian Culture (Cahokia, Mounds)</a:t>
                      </a:r>
                      <a:endParaRPr lang="en-US" sz="2400" dirty="0">
                        <a:effectLst/>
                        <a:latin typeface="+mn-lt"/>
                      </a:endParaRPr>
                    </a:p>
                  </a:txBody>
                  <a:tcPr marL="60676" marR="60676" marT="60676" marB="606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4246833825"/>
      </p:ext>
    </p:extLst>
  </p:cSld>
  <p:clrMapOvr>
    <a:overrideClrMapping bg1="lt1" tx1="dk1" bg2="lt2" tx2="dk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10000" contrast="10000"/>
                    </a14:imgEffect>
                  </a14:imgLayer>
                </a14:imgProps>
              </a:ext>
              <a:ext uri="{28A0092B-C50C-407E-A947-70E740481C1C}">
                <a14:useLocalDpi xmlns:a14="http://schemas.microsoft.com/office/drawing/2010/main" val="0"/>
              </a:ext>
            </a:extLst>
          </a:blip>
          <a:srcRect t="4438" b="10981"/>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573507" y="509503"/>
            <a:ext cx="8065168" cy="1325563"/>
          </a:xfrm>
        </p:spPr>
        <p:txBody>
          <a:bodyPr>
            <a:noAutofit/>
          </a:bodyPr>
          <a:lstStyle/>
          <a:p>
            <a:r>
              <a:rPr lang="en-US" sz="8800" dirty="0"/>
              <a:t>Cahokia Mounds</a:t>
            </a:r>
          </a:p>
        </p:txBody>
      </p:sp>
      <p:sp>
        <p:nvSpPr>
          <p:cNvPr id="3" name="Content Placeholder 2"/>
          <p:cNvSpPr>
            <a:spLocks noGrp="1"/>
          </p:cNvSpPr>
          <p:nvPr>
            <p:ph idx="1"/>
          </p:nvPr>
        </p:nvSpPr>
        <p:spPr>
          <a:xfrm>
            <a:off x="986591" y="1852862"/>
            <a:ext cx="5462337" cy="745958"/>
          </a:xfrm>
        </p:spPr>
        <p:txBody>
          <a:bodyPr>
            <a:noAutofit/>
          </a:bodyPr>
          <a:lstStyle/>
          <a:p>
            <a:pPr marL="0" indent="0">
              <a:buNone/>
            </a:pPr>
            <a:r>
              <a:rPr lang="en-US" sz="4400" i="1" dirty="0"/>
              <a:t>Outside St. Louis</a:t>
            </a:r>
          </a:p>
        </p:txBody>
      </p:sp>
      <p:sp>
        <p:nvSpPr>
          <p:cNvPr id="5" name="Rectangle 4"/>
          <p:cNvSpPr/>
          <p:nvPr/>
        </p:nvSpPr>
        <p:spPr>
          <a:xfrm>
            <a:off x="8229600" y="6348481"/>
            <a:ext cx="3769896" cy="369332"/>
          </a:xfrm>
          <a:prstGeom prst="rect">
            <a:avLst/>
          </a:prstGeom>
        </p:spPr>
        <p:txBody>
          <a:bodyPr wrap="square">
            <a:spAutoFit/>
          </a:bodyPr>
          <a:lstStyle/>
          <a:p>
            <a:pPr algn="r"/>
            <a:r>
              <a:rPr lang="en-US" b="1" dirty="0"/>
              <a:t>Photo by Michael Dolan</a:t>
            </a:r>
            <a:endParaRPr lang="en-US" dirty="0"/>
          </a:p>
        </p:txBody>
      </p:sp>
    </p:spTree>
    <p:extLst>
      <p:ext uri="{BB962C8B-B14F-4D97-AF65-F5344CB8AC3E}">
        <p14:creationId xmlns:p14="http://schemas.microsoft.com/office/powerpoint/2010/main" val="30978367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5419"/>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8229600" y="6348481"/>
            <a:ext cx="3769896" cy="369332"/>
          </a:xfrm>
          <a:prstGeom prst="rect">
            <a:avLst/>
          </a:prstGeom>
        </p:spPr>
        <p:txBody>
          <a:bodyPr wrap="square">
            <a:spAutoFit/>
          </a:bodyPr>
          <a:lstStyle/>
          <a:p>
            <a:pPr algn="r"/>
            <a:r>
              <a:rPr lang="en-US" b="1" dirty="0">
                <a:solidFill>
                  <a:schemeClr val="bg1"/>
                </a:solidFill>
              </a:rPr>
              <a:t>Photo by Michael Dolan</a:t>
            </a:r>
            <a:endParaRPr lang="en-US" dirty="0">
              <a:solidFill>
                <a:schemeClr val="bg1"/>
              </a:solidFill>
            </a:endParaRPr>
          </a:p>
        </p:txBody>
      </p:sp>
      <p:sp>
        <p:nvSpPr>
          <p:cNvPr id="4" name="Title 1"/>
          <p:cNvSpPr>
            <a:spLocks noGrp="1"/>
          </p:cNvSpPr>
          <p:nvPr>
            <p:ph type="title"/>
          </p:nvPr>
        </p:nvSpPr>
        <p:spPr>
          <a:xfrm>
            <a:off x="459207" y="4605253"/>
            <a:ext cx="8065168" cy="1325563"/>
          </a:xfrm>
        </p:spPr>
        <p:txBody>
          <a:bodyPr>
            <a:noAutofit/>
          </a:bodyPr>
          <a:lstStyle/>
          <a:p>
            <a:r>
              <a:rPr lang="en-US" sz="6600" dirty="0">
                <a:solidFill>
                  <a:schemeClr val="bg1"/>
                </a:solidFill>
                <a:effectLst>
                  <a:glow rad="101600">
                    <a:schemeClr val="tx1">
                      <a:alpha val="60000"/>
                    </a:schemeClr>
                  </a:glow>
                  <a:outerShdw blurRad="38100" dist="38100" dir="2700000" algn="tl">
                    <a:srgbClr val="000000">
                      <a:alpha val="43137"/>
                    </a:srgbClr>
                  </a:outerShdw>
                </a:effectLst>
              </a:rPr>
              <a:t>SETTLED communities</a:t>
            </a:r>
          </a:p>
        </p:txBody>
      </p:sp>
    </p:spTree>
    <p:extLst>
      <p:ext uri="{BB962C8B-B14F-4D97-AF65-F5344CB8AC3E}">
        <p14:creationId xmlns:p14="http://schemas.microsoft.com/office/powerpoint/2010/main" val="17658400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2225"/>
            <a:ext cx="10515600" cy="1325563"/>
          </a:xfrm>
          <a:effectLst>
            <a:outerShdw blurRad="50800" dist="50800" dir="5400000" algn="ctr" rotWithShape="0">
              <a:schemeClr val="bg1"/>
            </a:outerShdw>
          </a:effectLst>
        </p:spPr>
        <p:txBody>
          <a:bodyPr>
            <a:normAutofit fontScale="90000"/>
          </a:bodyPr>
          <a:lstStyle/>
          <a:p>
            <a:r>
              <a:rPr lang="en-US" sz="6000" dirty="0">
                <a:effectLst>
                  <a:outerShdw blurRad="38100" dist="38100" dir="2700000" algn="tl">
                    <a:srgbClr val="000000">
                      <a:alpha val="43137"/>
                    </a:srgbClr>
                  </a:outerShdw>
                </a:effectLst>
              </a:rPr>
              <a:t>AMERICAN INDIAN Culture Groups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759354617"/>
              </p:ext>
            </p:extLst>
          </p:nvPr>
        </p:nvGraphicFramePr>
        <p:xfrm>
          <a:off x="819150" y="1273175"/>
          <a:ext cx="10515600" cy="5203824"/>
        </p:xfrm>
        <a:graphic>
          <a:graphicData uri="http://schemas.openxmlformats.org/drawingml/2006/table">
            <a:tbl>
              <a:tblPr/>
              <a:tblGrid>
                <a:gridCol w="3757979">
                  <a:extLst>
                    <a:ext uri="{9D8B030D-6E8A-4147-A177-3AD203B41FA5}">
                      <a16:colId xmlns:a16="http://schemas.microsoft.com/office/drawing/2014/main" xmlns="" val="20000"/>
                    </a:ext>
                  </a:extLst>
                </a:gridCol>
                <a:gridCol w="6757621">
                  <a:extLst>
                    <a:ext uri="{9D8B030D-6E8A-4147-A177-3AD203B41FA5}">
                      <a16:colId xmlns:a16="http://schemas.microsoft.com/office/drawing/2014/main" xmlns="" val="20001"/>
                    </a:ext>
                  </a:extLst>
                </a:gridCol>
              </a:tblGrid>
              <a:tr h="882227">
                <a:tc>
                  <a:txBody>
                    <a:bodyPr/>
                    <a:lstStyle/>
                    <a:p>
                      <a:pPr rtl="0" fontAlgn="t">
                        <a:spcBef>
                          <a:spcPts val="0"/>
                        </a:spcBef>
                        <a:spcAft>
                          <a:spcPts val="0"/>
                        </a:spcAft>
                      </a:pPr>
                      <a:r>
                        <a:rPr lang="en-US" sz="2800" b="1" i="0" u="none" strike="noStrike" dirty="0">
                          <a:solidFill>
                            <a:schemeClr val="tx1"/>
                          </a:solidFill>
                          <a:effectLst/>
                          <a:latin typeface="+mj-lt"/>
                        </a:rPr>
                        <a:t>Arctic</a:t>
                      </a:r>
                      <a:endParaRPr lang="en-US" sz="2800" b="1" dirty="0">
                        <a:solidFill>
                          <a:schemeClr val="tx1"/>
                        </a:solidFill>
                        <a:effectLst/>
                        <a:latin typeface="+mj-lt"/>
                      </a:endParaRPr>
                    </a:p>
                    <a:p>
                      <a:pPr rtl="0" fontAlgn="t">
                        <a:spcBef>
                          <a:spcPts val="0"/>
                        </a:spcBef>
                        <a:spcAft>
                          <a:spcPts val="0"/>
                        </a:spcAft>
                      </a:pPr>
                      <a:r>
                        <a:rPr lang="en-US" sz="2000" b="0" i="0" u="none" strike="noStrike" dirty="0">
                          <a:solidFill>
                            <a:schemeClr val="tx1"/>
                          </a:solidFill>
                          <a:effectLst/>
                          <a:latin typeface="+mn-lt"/>
                        </a:rPr>
                        <a:t>(Eskimo, Inuit)</a:t>
                      </a:r>
                      <a:endParaRPr lang="en-US" sz="2000" dirty="0">
                        <a:solidFill>
                          <a:schemeClr val="tx1"/>
                        </a:solidFill>
                        <a:effectLst/>
                        <a:latin typeface="+mn-lt"/>
                      </a:endParaRPr>
                    </a:p>
                  </a:txBody>
                  <a:tcPr marL="60676" marR="60676" marT="60676" marB="606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alpha val="90000"/>
                      </a:schemeClr>
                    </a:solidFill>
                  </a:tcPr>
                </a:tc>
                <a:tc>
                  <a:txBody>
                    <a:bodyPr/>
                    <a:lstStyle/>
                    <a:p>
                      <a:pPr rtl="0" fontAlgn="t">
                        <a:spcBef>
                          <a:spcPts val="0"/>
                        </a:spcBef>
                        <a:spcAft>
                          <a:spcPts val="0"/>
                        </a:spcAft>
                      </a:pPr>
                      <a:r>
                        <a:rPr lang="en-US" sz="2400" b="0" i="0" u="none" strike="noStrike" dirty="0">
                          <a:solidFill>
                            <a:schemeClr val="tx1"/>
                          </a:solidFill>
                          <a:effectLst/>
                          <a:latin typeface="+mn-lt"/>
                        </a:rPr>
                        <a:t>Hunting, Gathering, and Fishing</a:t>
                      </a:r>
                      <a:endParaRPr lang="en-US" sz="2400" dirty="0">
                        <a:solidFill>
                          <a:schemeClr val="tx1"/>
                        </a:solidFill>
                        <a:effectLst/>
                        <a:latin typeface="+mn-lt"/>
                      </a:endParaRPr>
                    </a:p>
                  </a:txBody>
                  <a:tcPr marL="60676" marR="60676" marT="60676" marB="606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alpha val="90000"/>
                      </a:schemeClr>
                    </a:solidFill>
                  </a:tcPr>
                </a:tc>
                <a:extLst>
                  <a:ext uri="{0D108BD9-81ED-4DB2-BD59-A6C34878D82A}">
                    <a16:rowId xmlns:a16="http://schemas.microsoft.com/office/drawing/2014/main" xmlns="" val="10000"/>
                  </a:ext>
                </a:extLst>
              </a:tr>
              <a:tr h="900222">
                <a:tc>
                  <a:txBody>
                    <a:bodyPr/>
                    <a:lstStyle/>
                    <a:p>
                      <a:pPr marL="0" algn="l" defTabSz="914400" rtl="0" eaLnBrk="1" fontAlgn="t" latinLnBrk="0" hangingPunct="1">
                        <a:spcBef>
                          <a:spcPts val="0"/>
                        </a:spcBef>
                        <a:spcAft>
                          <a:spcPts val="0"/>
                        </a:spcAft>
                      </a:pPr>
                      <a:r>
                        <a:rPr lang="en-US" sz="2800" b="1" i="0" u="none" strike="noStrike" kern="1200" dirty="0">
                          <a:solidFill>
                            <a:schemeClr val="tx1"/>
                          </a:solidFill>
                          <a:effectLst/>
                          <a:latin typeface="+mj-lt"/>
                          <a:ea typeface="+mn-ea"/>
                          <a:cs typeface="+mn-cs"/>
                        </a:rPr>
                        <a:t>Plains Indians</a:t>
                      </a:r>
                    </a:p>
                    <a:p>
                      <a:pPr rtl="0" fontAlgn="t">
                        <a:spcBef>
                          <a:spcPts val="0"/>
                        </a:spcBef>
                        <a:spcAft>
                          <a:spcPts val="0"/>
                        </a:spcAft>
                      </a:pPr>
                      <a:r>
                        <a:rPr lang="en-US" sz="2000" b="0" i="0" u="none" strike="noStrike" dirty="0">
                          <a:solidFill>
                            <a:schemeClr val="tx1"/>
                          </a:solidFill>
                          <a:effectLst/>
                          <a:latin typeface="+mn-lt"/>
                        </a:rPr>
                        <a:t>(Sioux, Comanche, Wichita)</a:t>
                      </a:r>
                      <a:endParaRPr lang="en-US" sz="2000" dirty="0">
                        <a:solidFill>
                          <a:schemeClr val="tx1"/>
                        </a:solidFill>
                        <a:effectLst/>
                        <a:latin typeface="+mn-lt"/>
                      </a:endParaRPr>
                    </a:p>
                  </a:txBody>
                  <a:tcPr marL="60676" marR="60676" marT="60676" marB="606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alpha val="90000"/>
                      </a:schemeClr>
                    </a:solidFill>
                  </a:tcPr>
                </a:tc>
                <a:tc>
                  <a:txBody>
                    <a:bodyPr/>
                    <a:lstStyle/>
                    <a:p>
                      <a:pPr marL="0" marR="0" indent="0" algn="l" defTabSz="914400" rtl="0" eaLnBrk="1" fontAlgn="t" latinLnBrk="0" hangingPunct="1">
                        <a:lnSpc>
                          <a:spcPct val="100000"/>
                        </a:lnSpc>
                        <a:spcBef>
                          <a:spcPts val="0"/>
                        </a:spcBef>
                        <a:spcAft>
                          <a:spcPts val="0"/>
                        </a:spcAft>
                        <a:buClrTx/>
                        <a:buSzTx/>
                        <a:buFontTx/>
                        <a:buNone/>
                        <a:tabLst/>
                        <a:defRPr/>
                      </a:pPr>
                      <a:r>
                        <a:rPr lang="en-US" sz="2400" b="0" i="0" u="none" strike="noStrike" dirty="0">
                          <a:solidFill>
                            <a:schemeClr val="tx1"/>
                          </a:solidFill>
                          <a:effectLst/>
                          <a:latin typeface="+mn-lt"/>
                        </a:rPr>
                        <a:t>Bison Hunters - Migratory (Teepees)</a:t>
                      </a:r>
                      <a:endParaRPr lang="en-US" sz="2400" dirty="0">
                        <a:solidFill>
                          <a:schemeClr val="tx1"/>
                        </a:solidFill>
                        <a:effectLst/>
                        <a:latin typeface="+mn-lt"/>
                      </a:endParaRPr>
                    </a:p>
                    <a:p>
                      <a:pPr rtl="0" fontAlgn="t">
                        <a:spcBef>
                          <a:spcPts val="0"/>
                        </a:spcBef>
                        <a:spcAft>
                          <a:spcPts val="0"/>
                        </a:spcAft>
                      </a:pPr>
                      <a:r>
                        <a:rPr lang="en-US" sz="2400" b="0" i="0" u="none" strike="noStrike" dirty="0">
                          <a:solidFill>
                            <a:schemeClr val="tx1"/>
                          </a:solidFill>
                          <a:effectLst/>
                          <a:latin typeface="+mn-lt"/>
                        </a:rPr>
                        <a:t>Horses (introduced from Europe)</a:t>
                      </a:r>
                      <a:endParaRPr lang="en-US" sz="2400" dirty="0">
                        <a:solidFill>
                          <a:schemeClr val="tx1"/>
                        </a:solidFill>
                        <a:effectLst/>
                        <a:latin typeface="+mn-lt"/>
                      </a:endParaRPr>
                    </a:p>
                  </a:txBody>
                  <a:tcPr marL="60676" marR="60676" marT="60676" marB="606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alpha val="90000"/>
                      </a:schemeClr>
                    </a:solidFill>
                  </a:tcPr>
                </a:tc>
                <a:extLst>
                  <a:ext uri="{0D108BD9-81ED-4DB2-BD59-A6C34878D82A}">
                    <a16:rowId xmlns:a16="http://schemas.microsoft.com/office/drawing/2014/main" xmlns="" val="10001"/>
                  </a:ext>
                </a:extLst>
              </a:tr>
              <a:tr h="1638926">
                <a:tc>
                  <a:txBody>
                    <a:bodyPr/>
                    <a:lstStyle/>
                    <a:p>
                      <a:pPr marL="0" algn="l" defTabSz="914400" rtl="0" eaLnBrk="1" fontAlgn="t" latinLnBrk="0" hangingPunct="1">
                        <a:spcBef>
                          <a:spcPts val="0"/>
                        </a:spcBef>
                        <a:spcAft>
                          <a:spcPts val="0"/>
                        </a:spcAft>
                      </a:pPr>
                      <a:r>
                        <a:rPr lang="en-US" sz="2800" b="1" i="0" u="none" strike="noStrike" kern="1200" dirty="0">
                          <a:solidFill>
                            <a:schemeClr val="tx1"/>
                          </a:solidFill>
                          <a:effectLst/>
                          <a:latin typeface="+mj-lt"/>
                          <a:ea typeface="+mn-ea"/>
                          <a:cs typeface="+mn-cs"/>
                        </a:rPr>
                        <a:t>Northeast / </a:t>
                      </a:r>
                    </a:p>
                    <a:p>
                      <a:pPr marL="0" algn="l" defTabSz="914400" rtl="0" eaLnBrk="1" fontAlgn="t" latinLnBrk="0" hangingPunct="1">
                        <a:spcBef>
                          <a:spcPts val="0"/>
                        </a:spcBef>
                        <a:spcAft>
                          <a:spcPts val="0"/>
                        </a:spcAft>
                      </a:pPr>
                      <a:r>
                        <a:rPr lang="en-US" sz="2800" b="1" i="0" u="none" strike="noStrike" kern="1200" dirty="0">
                          <a:solidFill>
                            <a:schemeClr val="tx1"/>
                          </a:solidFill>
                          <a:effectLst/>
                          <a:latin typeface="+mj-lt"/>
                          <a:ea typeface="+mn-ea"/>
                          <a:cs typeface="+mn-cs"/>
                        </a:rPr>
                        <a:t>Great Lakes</a:t>
                      </a:r>
                    </a:p>
                    <a:p>
                      <a:pPr rtl="0" fontAlgn="t">
                        <a:spcBef>
                          <a:spcPts val="0"/>
                        </a:spcBef>
                        <a:spcAft>
                          <a:spcPts val="0"/>
                        </a:spcAft>
                      </a:pPr>
                      <a:r>
                        <a:rPr lang="en-US" sz="2000" b="0" i="0" u="none" strike="noStrike" dirty="0">
                          <a:solidFill>
                            <a:schemeClr val="tx1"/>
                          </a:solidFill>
                          <a:effectLst/>
                          <a:latin typeface="+mn-lt"/>
                        </a:rPr>
                        <a:t>(Iroquois, Algonquin)</a:t>
                      </a:r>
                      <a:endParaRPr lang="en-US" sz="2000" dirty="0">
                        <a:solidFill>
                          <a:schemeClr val="tx1"/>
                        </a:solidFill>
                        <a:effectLst/>
                        <a:latin typeface="+mn-lt"/>
                      </a:endParaRPr>
                    </a:p>
                  </a:txBody>
                  <a:tcPr marL="60676" marR="60676" marT="60676" marB="606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alpha val="90000"/>
                      </a:schemeClr>
                    </a:solidFill>
                  </a:tcPr>
                </a:tc>
                <a:tc>
                  <a:txBody>
                    <a:bodyPr/>
                    <a:lstStyle/>
                    <a:p>
                      <a:pPr rtl="0" fontAlgn="t">
                        <a:spcBef>
                          <a:spcPts val="0"/>
                        </a:spcBef>
                        <a:spcAft>
                          <a:spcPts val="0"/>
                        </a:spcAft>
                      </a:pPr>
                      <a:r>
                        <a:rPr lang="en-US" sz="2400" b="0" i="0" u="none" strike="noStrike">
                          <a:solidFill>
                            <a:schemeClr val="tx1"/>
                          </a:solidFill>
                          <a:effectLst/>
                          <a:latin typeface="+mn-lt"/>
                        </a:rPr>
                        <a:t>Hunting and Gathering</a:t>
                      </a:r>
                      <a:endParaRPr lang="en-US" sz="2400">
                        <a:solidFill>
                          <a:schemeClr val="tx1"/>
                        </a:solidFill>
                        <a:effectLst/>
                        <a:latin typeface="+mn-lt"/>
                      </a:endParaRPr>
                    </a:p>
                    <a:p>
                      <a:pPr rtl="0" fontAlgn="t">
                        <a:spcBef>
                          <a:spcPts val="0"/>
                        </a:spcBef>
                        <a:spcAft>
                          <a:spcPts val="0"/>
                        </a:spcAft>
                      </a:pPr>
                      <a:r>
                        <a:rPr lang="en-US" sz="2400" b="0" i="0" u="none" strike="noStrike">
                          <a:solidFill>
                            <a:schemeClr val="tx1"/>
                          </a:solidFill>
                          <a:effectLst/>
                          <a:latin typeface="+mn-lt"/>
                        </a:rPr>
                        <a:t>Slash and Burn Agriculture</a:t>
                      </a:r>
                      <a:endParaRPr lang="en-US" sz="2400">
                        <a:solidFill>
                          <a:schemeClr val="tx1"/>
                        </a:solidFill>
                        <a:effectLst/>
                        <a:latin typeface="+mn-lt"/>
                      </a:endParaRPr>
                    </a:p>
                    <a:p>
                      <a:pPr rtl="0" fontAlgn="t">
                        <a:spcBef>
                          <a:spcPts val="0"/>
                        </a:spcBef>
                        <a:spcAft>
                          <a:spcPts val="0"/>
                        </a:spcAft>
                      </a:pPr>
                      <a:r>
                        <a:rPr lang="en-US" sz="2400" b="0" i="0" u="none" strike="noStrike">
                          <a:solidFill>
                            <a:schemeClr val="tx1"/>
                          </a:solidFill>
                          <a:effectLst/>
                          <a:latin typeface="+mn-lt"/>
                        </a:rPr>
                        <a:t>“Three Sisters” (Corn, Squash, Beans)</a:t>
                      </a:r>
                      <a:endParaRPr lang="en-US" sz="2400">
                        <a:solidFill>
                          <a:schemeClr val="tx1"/>
                        </a:solidFill>
                        <a:effectLst/>
                        <a:latin typeface="+mn-lt"/>
                      </a:endParaRPr>
                    </a:p>
                    <a:p>
                      <a:pPr rtl="0" fontAlgn="t">
                        <a:spcBef>
                          <a:spcPts val="0"/>
                        </a:spcBef>
                        <a:spcAft>
                          <a:spcPts val="0"/>
                        </a:spcAft>
                      </a:pPr>
                      <a:r>
                        <a:rPr lang="en-US" sz="2400" b="0" i="0" u="none" strike="noStrike">
                          <a:solidFill>
                            <a:schemeClr val="tx1"/>
                          </a:solidFill>
                          <a:effectLst/>
                          <a:latin typeface="+mn-lt"/>
                        </a:rPr>
                        <a:t>Longhouses (Iroquois)</a:t>
                      </a:r>
                      <a:endParaRPr lang="en-US" sz="2400">
                        <a:solidFill>
                          <a:schemeClr val="tx1"/>
                        </a:solidFill>
                        <a:effectLst/>
                        <a:latin typeface="+mn-lt"/>
                      </a:endParaRPr>
                    </a:p>
                  </a:txBody>
                  <a:tcPr marL="60676" marR="60676" marT="60676" marB="606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alpha val="90000"/>
                      </a:schemeClr>
                    </a:solidFill>
                  </a:tcPr>
                </a:tc>
                <a:extLst>
                  <a:ext uri="{0D108BD9-81ED-4DB2-BD59-A6C34878D82A}">
                    <a16:rowId xmlns:a16="http://schemas.microsoft.com/office/drawing/2014/main" xmlns="" val="10002"/>
                  </a:ext>
                </a:extLst>
              </a:tr>
              <a:tr h="882227">
                <a:tc>
                  <a:txBody>
                    <a:bodyPr/>
                    <a:lstStyle/>
                    <a:p>
                      <a:pPr rtl="0" fontAlgn="t">
                        <a:spcBef>
                          <a:spcPts val="0"/>
                        </a:spcBef>
                        <a:spcAft>
                          <a:spcPts val="0"/>
                        </a:spcAft>
                      </a:pPr>
                      <a:r>
                        <a:rPr lang="en-US" sz="2800" b="1" i="0" u="none" strike="noStrike" kern="1200" dirty="0">
                          <a:solidFill>
                            <a:schemeClr val="tx1"/>
                          </a:solidFill>
                          <a:effectLst/>
                          <a:latin typeface="+mj-lt"/>
                          <a:ea typeface="+mn-ea"/>
                          <a:cs typeface="+mn-cs"/>
                        </a:rPr>
                        <a:t>Southwest</a:t>
                      </a:r>
                      <a:br>
                        <a:rPr lang="en-US" sz="2800" b="1" i="0" u="none" strike="noStrike" kern="1200" dirty="0">
                          <a:solidFill>
                            <a:schemeClr val="tx1"/>
                          </a:solidFill>
                          <a:effectLst/>
                          <a:latin typeface="+mj-lt"/>
                          <a:ea typeface="+mn-ea"/>
                          <a:cs typeface="+mn-cs"/>
                        </a:rPr>
                      </a:br>
                      <a:r>
                        <a:rPr lang="en-US" sz="2000" b="0" i="0" u="none" strike="noStrike" dirty="0">
                          <a:solidFill>
                            <a:schemeClr val="tx1"/>
                          </a:solidFill>
                          <a:effectLst/>
                          <a:latin typeface="+mn-lt"/>
                        </a:rPr>
                        <a:t>(Hopi, Pueblo)</a:t>
                      </a:r>
                      <a:endParaRPr lang="en-US" sz="2000" dirty="0">
                        <a:solidFill>
                          <a:schemeClr val="tx1"/>
                        </a:solidFill>
                        <a:effectLst/>
                        <a:latin typeface="+mn-lt"/>
                      </a:endParaRPr>
                    </a:p>
                  </a:txBody>
                  <a:tcPr marL="60676" marR="60676" marT="60676" marB="606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alpha val="90000"/>
                      </a:schemeClr>
                    </a:solidFill>
                  </a:tcPr>
                </a:tc>
                <a:tc>
                  <a:txBody>
                    <a:bodyPr/>
                    <a:lstStyle/>
                    <a:p>
                      <a:pPr rtl="0" fontAlgn="t">
                        <a:spcBef>
                          <a:spcPts val="0"/>
                        </a:spcBef>
                        <a:spcAft>
                          <a:spcPts val="0"/>
                        </a:spcAft>
                      </a:pPr>
                      <a:r>
                        <a:rPr lang="en-US" sz="2400" b="0" i="0" u="none" strike="noStrike" dirty="0">
                          <a:solidFill>
                            <a:schemeClr val="tx1"/>
                          </a:solidFill>
                          <a:effectLst/>
                          <a:latin typeface="+mn-lt"/>
                        </a:rPr>
                        <a:t>Clay Houses / Cliff Dwellings</a:t>
                      </a:r>
                      <a:endParaRPr lang="en-US" sz="2400" dirty="0">
                        <a:solidFill>
                          <a:schemeClr val="tx1"/>
                        </a:solidFill>
                        <a:effectLst/>
                        <a:latin typeface="+mn-lt"/>
                      </a:endParaRPr>
                    </a:p>
                    <a:p>
                      <a:pPr rtl="0" fontAlgn="t">
                        <a:spcBef>
                          <a:spcPts val="0"/>
                        </a:spcBef>
                        <a:spcAft>
                          <a:spcPts val="0"/>
                        </a:spcAft>
                      </a:pPr>
                      <a:r>
                        <a:rPr lang="en-US" sz="2400" b="0" i="0" u="none" strike="noStrike" dirty="0">
                          <a:solidFill>
                            <a:schemeClr val="tx1"/>
                          </a:solidFill>
                          <a:effectLst/>
                          <a:latin typeface="+mn-lt"/>
                        </a:rPr>
                        <a:t>Maize (Corn) Agriculture</a:t>
                      </a:r>
                      <a:endParaRPr lang="en-US" sz="2400" dirty="0">
                        <a:solidFill>
                          <a:schemeClr val="tx1"/>
                        </a:solidFill>
                        <a:effectLst/>
                        <a:latin typeface="+mn-lt"/>
                      </a:endParaRPr>
                    </a:p>
                  </a:txBody>
                  <a:tcPr marL="60676" marR="60676" marT="60676" marB="606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alpha val="90000"/>
                      </a:schemeClr>
                    </a:solidFill>
                  </a:tcPr>
                </a:tc>
                <a:extLst>
                  <a:ext uri="{0D108BD9-81ED-4DB2-BD59-A6C34878D82A}">
                    <a16:rowId xmlns:a16="http://schemas.microsoft.com/office/drawing/2014/main" xmlns="" val="10003"/>
                  </a:ext>
                </a:extLst>
              </a:tr>
              <a:tr h="900222">
                <a:tc>
                  <a:txBody>
                    <a:bodyPr/>
                    <a:lstStyle/>
                    <a:p>
                      <a:pPr marL="0" algn="l" defTabSz="914400" rtl="0" eaLnBrk="1" fontAlgn="t" latinLnBrk="0" hangingPunct="1">
                        <a:spcBef>
                          <a:spcPts val="0"/>
                        </a:spcBef>
                        <a:spcAft>
                          <a:spcPts val="0"/>
                        </a:spcAft>
                      </a:pPr>
                      <a:r>
                        <a:rPr lang="en-US" sz="2800" b="1" i="0" u="none" strike="noStrike" kern="1200" dirty="0">
                          <a:solidFill>
                            <a:srgbClr val="000000"/>
                          </a:solidFill>
                          <a:effectLst/>
                          <a:latin typeface="+mj-lt"/>
                          <a:ea typeface="+mn-ea"/>
                          <a:cs typeface="+mn-cs"/>
                        </a:rPr>
                        <a:t>Southeast</a:t>
                      </a:r>
                    </a:p>
                    <a:p>
                      <a:pPr rtl="0" fontAlgn="t">
                        <a:spcBef>
                          <a:spcPts val="0"/>
                        </a:spcBef>
                        <a:spcAft>
                          <a:spcPts val="0"/>
                        </a:spcAft>
                      </a:pPr>
                      <a:r>
                        <a:rPr lang="en-US" sz="2000" b="0" i="0" u="none" strike="noStrike" dirty="0">
                          <a:solidFill>
                            <a:srgbClr val="000000"/>
                          </a:solidFill>
                          <a:effectLst/>
                          <a:latin typeface="+mn-lt"/>
                        </a:rPr>
                        <a:t>(Cherokee, Creek)</a:t>
                      </a:r>
                      <a:endParaRPr lang="en-US" sz="2000" dirty="0">
                        <a:effectLst/>
                        <a:latin typeface="+mn-lt"/>
                      </a:endParaRPr>
                    </a:p>
                  </a:txBody>
                  <a:tcPr marL="60676" marR="60676" marT="60676" marB="606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alpha val="90000"/>
                      </a:schemeClr>
                    </a:solidFill>
                  </a:tcPr>
                </a:tc>
                <a:tc>
                  <a:txBody>
                    <a:bodyPr/>
                    <a:lstStyle/>
                    <a:p>
                      <a:pPr rtl="0" fontAlgn="t">
                        <a:spcBef>
                          <a:spcPts val="0"/>
                        </a:spcBef>
                        <a:spcAft>
                          <a:spcPts val="0"/>
                        </a:spcAft>
                      </a:pPr>
                      <a:r>
                        <a:rPr lang="en-US" sz="2400" b="0" i="0" u="none" strike="noStrike" dirty="0">
                          <a:solidFill>
                            <a:srgbClr val="000000"/>
                          </a:solidFill>
                          <a:effectLst/>
                          <a:latin typeface="+mn-lt"/>
                        </a:rPr>
                        <a:t>Agriculture / Settled Communities</a:t>
                      </a:r>
                      <a:endParaRPr lang="en-US" sz="2400" dirty="0">
                        <a:effectLst/>
                        <a:latin typeface="+mn-lt"/>
                      </a:endParaRPr>
                    </a:p>
                    <a:p>
                      <a:pPr rtl="0" fontAlgn="t">
                        <a:spcBef>
                          <a:spcPts val="0"/>
                        </a:spcBef>
                        <a:spcAft>
                          <a:spcPts val="0"/>
                        </a:spcAft>
                      </a:pPr>
                      <a:r>
                        <a:rPr lang="en-US" sz="2400" b="0" i="0" u="none" strike="noStrike" dirty="0">
                          <a:solidFill>
                            <a:srgbClr val="000000"/>
                          </a:solidFill>
                          <a:effectLst/>
                          <a:latin typeface="+mn-lt"/>
                        </a:rPr>
                        <a:t>Mississippian Culture (Cahokia, Mounds)</a:t>
                      </a:r>
                      <a:endParaRPr lang="en-US" sz="2400" dirty="0">
                        <a:effectLst/>
                        <a:latin typeface="+mn-lt"/>
                      </a:endParaRPr>
                    </a:p>
                  </a:txBody>
                  <a:tcPr marL="60676" marR="60676" marT="60676" marB="606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alpha val="90000"/>
                      </a:schemeClr>
                    </a:solidFill>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447344507"/>
      </p:ext>
    </p:extLst>
  </p:cSld>
  <p:clrMapOvr>
    <a:overrideClrMapping bg1="lt1" tx1="dk1" bg2="lt2" tx2="dk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059" y="436070"/>
            <a:ext cx="10754095" cy="4920343"/>
          </a:xfrm>
          <a:prstGeom prst="rect">
            <a:avLst/>
          </a:prstGeom>
        </p:spPr>
      </p:pic>
      <p:sp>
        <p:nvSpPr>
          <p:cNvPr id="5" name="Rectangle 4"/>
          <p:cNvSpPr/>
          <p:nvPr/>
        </p:nvSpPr>
        <p:spPr>
          <a:xfrm>
            <a:off x="0" y="5047131"/>
            <a:ext cx="12192000" cy="1107996"/>
          </a:xfrm>
          <a:prstGeom prst="rect">
            <a:avLst/>
          </a:prstGeom>
        </p:spPr>
        <p:txBody>
          <a:bodyPr wrap="square">
            <a:spAutoFit/>
          </a:bodyPr>
          <a:lstStyle/>
          <a:p>
            <a:pPr algn="ctr"/>
            <a:r>
              <a:rPr lang="en-US" sz="6600" dirty="0">
                <a:solidFill>
                  <a:prstClr val="white"/>
                </a:solidFill>
                <a:latin typeface="Franklin Gothic Demi" panose="020B0703020102020204" pitchFamily="34" charset="0"/>
                <a:cs typeface="Kartika" panose="02020503030404060203" pitchFamily="18" charset="0"/>
              </a:rPr>
              <a:t>LEARNING.  DELIVERED.</a:t>
            </a:r>
            <a:endParaRPr lang="en-US" sz="6600" dirty="0">
              <a:solidFill>
                <a:srgbClr val="072F54"/>
              </a:solidFill>
              <a:latin typeface="Franklin Gothic Demi" panose="020B0703020102020204" pitchFamily="34" charset="0"/>
              <a:cs typeface="Kartika" panose="02020503030404060203" pitchFamily="18" charset="0"/>
            </a:endParaRPr>
          </a:p>
        </p:txBody>
      </p:sp>
    </p:spTree>
    <p:extLst>
      <p:ext uri="{BB962C8B-B14F-4D97-AF65-F5344CB8AC3E}">
        <p14:creationId xmlns:p14="http://schemas.microsoft.com/office/powerpoint/2010/main" val="31548582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52000">
              <a:schemeClr val="accent4">
                <a:lumMod val="60000"/>
                <a:lumOff val="40000"/>
              </a:schemeClr>
            </a:gs>
            <a:gs pos="0">
              <a:srgbClr val="FFE699">
                <a:lumMod val="74000"/>
                <a:lumOff val="26000"/>
              </a:srgbClr>
            </a:gs>
            <a:gs pos="66000">
              <a:schemeClr val="accent4">
                <a:lumMod val="20000"/>
                <a:lumOff val="80000"/>
              </a:schemeClr>
            </a:gs>
          </a:gsLst>
          <a:lin ang="0" scaled="1"/>
        </a:gra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954" t="1982" r="2270" b="1880"/>
          <a:stretch/>
        </p:blipFill>
        <p:spPr bwMode="auto">
          <a:xfrm>
            <a:off x="1512409" y="0"/>
            <a:ext cx="950133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385909" y="6300122"/>
            <a:ext cx="3044696" cy="338554"/>
          </a:xfrm>
          <a:prstGeom prst="rect">
            <a:avLst/>
          </a:prstGeom>
          <a:gradFill>
            <a:gsLst>
              <a:gs pos="0">
                <a:schemeClr val="accent6">
                  <a:satMod val="105000"/>
                  <a:tint val="67000"/>
                  <a:lumMod val="47000"/>
                  <a:lumOff val="53000"/>
                </a:schemeClr>
              </a:gs>
              <a:gs pos="50000">
                <a:schemeClr val="accent6">
                  <a:satMod val="103000"/>
                  <a:tint val="73000"/>
                  <a:lumMod val="54000"/>
                  <a:lumOff val="46000"/>
                </a:schemeClr>
              </a:gs>
              <a:gs pos="100000">
                <a:schemeClr val="accent6">
                  <a:satMod val="109000"/>
                  <a:tint val="81000"/>
                  <a:lumMod val="57000"/>
                  <a:lumOff val="43000"/>
                </a:schemeClr>
              </a:gs>
            </a:gsLst>
          </a:gradFill>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1600" b="1" dirty="0">
                <a:hlinkClick r:id="rId4"/>
              </a:rPr>
              <a:t>knowledgequestmaps.com</a:t>
            </a:r>
            <a:r>
              <a:rPr lang="en-US" sz="1600" b="1" dirty="0"/>
              <a:t> </a:t>
            </a:r>
          </a:p>
        </p:txBody>
      </p:sp>
      <p:sp>
        <p:nvSpPr>
          <p:cNvPr id="6" name="TextBox 5"/>
          <p:cNvSpPr txBox="1"/>
          <p:nvPr/>
        </p:nvSpPr>
        <p:spPr>
          <a:xfrm>
            <a:off x="7343775" y="728796"/>
            <a:ext cx="3105150" cy="615553"/>
          </a:xfrm>
          <a:prstGeom prst="rect">
            <a:avLst/>
          </a:prstGeom>
          <a:noFill/>
        </p:spPr>
        <p:txBody>
          <a:bodyPr wrap="square" rtlCol="0">
            <a:spAutoFit/>
          </a:bodyPr>
          <a:lstStyle/>
          <a:p>
            <a:pPr algn="r"/>
            <a:r>
              <a:rPr lang="en-US" sz="2000" dirty="0"/>
              <a:t>© Terri Johnson</a:t>
            </a:r>
          </a:p>
          <a:p>
            <a:pPr algn="r"/>
            <a:r>
              <a:rPr lang="en-US" sz="1400" i="1" dirty="0"/>
              <a:t>Used with Permission</a:t>
            </a:r>
          </a:p>
        </p:txBody>
      </p:sp>
    </p:spTree>
    <p:extLst>
      <p:ext uri="{BB962C8B-B14F-4D97-AF65-F5344CB8AC3E}">
        <p14:creationId xmlns:p14="http://schemas.microsoft.com/office/powerpoint/2010/main" val="876069122"/>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60000"/>
                <a:lumOff val="40000"/>
              </a:schemeClr>
            </a:gs>
            <a:gs pos="66000">
              <a:schemeClr val="accent4">
                <a:lumMod val="20000"/>
                <a:lumOff val="80000"/>
              </a:schemeClr>
            </a:gs>
          </a:gsLst>
          <a:lin ang="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441325"/>
            <a:ext cx="6833937" cy="3082925"/>
          </a:xfrm>
        </p:spPr>
        <p:txBody>
          <a:bodyPr>
            <a:noAutofit/>
          </a:bodyPr>
          <a:lstStyle/>
          <a:p>
            <a:pPr algn="ctr"/>
            <a:r>
              <a:rPr lang="en-US" sz="9600" dirty="0"/>
              <a:t>CULTURE </a:t>
            </a:r>
            <a:br>
              <a:rPr lang="en-US" sz="9600" dirty="0"/>
            </a:br>
            <a:r>
              <a:rPr lang="en-US" sz="9600" dirty="0"/>
              <a:t>GROUPS</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81165" y="0"/>
            <a:ext cx="6010835" cy="6858000"/>
          </a:xfrm>
          <a:prstGeom prst="rect">
            <a:avLst/>
          </a:prstGeom>
        </p:spPr>
      </p:pic>
      <p:sp>
        <p:nvSpPr>
          <p:cNvPr id="6" name="Rectangle 5"/>
          <p:cNvSpPr/>
          <p:nvPr/>
        </p:nvSpPr>
        <p:spPr>
          <a:xfrm>
            <a:off x="0" y="6536794"/>
            <a:ext cx="2434384" cy="307777"/>
          </a:xfrm>
          <a:prstGeom prst="rect">
            <a:avLst/>
          </a:prstGeom>
        </p:spPr>
        <p:txBody>
          <a:bodyPr wrap="none">
            <a:spAutoFit/>
          </a:bodyPr>
          <a:lstStyle/>
          <a:p>
            <a:r>
              <a:rPr lang="en-US" sz="1400" dirty="0"/>
              <a:t>Public Domain Map by </a:t>
            </a:r>
            <a:r>
              <a:rPr lang="en-US" sz="1400" b="0" i="0" u="none" strike="noStrike" dirty="0" err="1">
                <a:solidFill>
                  <a:srgbClr val="0B0080"/>
                </a:solidFill>
                <a:effectLst/>
                <a:latin typeface="Arial" panose="020B0604020202020204" pitchFamily="34" charset="0"/>
                <a:hlinkClick r:id="rId3" tooltip="User:Nikater"/>
              </a:rPr>
              <a:t>Nikater</a:t>
            </a:r>
            <a:endParaRPr lang="en-US" sz="1400" dirty="0"/>
          </a:p>
        </p:txBody>
      </p:sp>
      <p:sp>
        <p:nvSpPr>
          <p:cNvPr id="7" name="Rectangle 6"/>
          <p:cNvSpPr/>
          <p:nvPr/>
        </p:nvSpPr>
        <p:spPr>
          <a:xfrm>
            <a:off x="497305" y="3905250"/>
            <a:ext cx="5261811" cy="1569660"/>
          </a:xfrm>
          <a:prstGeom prst="rect">
            <a:avLst/>
          </a:prstGeom>
        </p:spPr>
        <p:txBody>
          <a:bodyPr wrap="square">
            <a:spAutoFit/>
          </a:bodyPr>
          <a:lstStyle/>
          <a:p>
            <a:pPr algn="ctr"/>
            <a:r>
              <a:rPr lang="en-US" sz="3200" b="0" i="1" dirty="0">
                <a:solidFill>
                  <a:srgbClr val="252525"/>
                </a:solidFill>
                <a:effectLst/>
              </a:rPr>
              <a:t>Cultural areas of North America at time of European contact</a:t>
            </a:r>
            <a:endParaRPr lang="en-US" sz="3200" i="1" dirty="0"/>
          </a:p>
        </p:txBody>
      </p:sp>
    </p:spTree>
    <p:extLst>
      <p:ext uri="{BB962C8B-B14F-4D97-AF65-F5344CB8AC3E}">
        <p14:creationId xmlns:p14="http://schemas.microsoft.com/office/powerpoint/2010/main" val="7537510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b="50699"/>
          <a:stretch/>
        </p:blipFill>
        <p:spPr>
          <a:xfrm>
            <a:off x="1" y="0"/>
            <a:ext cx="12192000" cy="6858000"/>
          </a:xfrm>
          <a:prstGeom prst="rect">
            <a:avLst/>
          </a:prstGeom>
        </p:spPr>
      </p:pic>
      <p:sp>
        <p:nvSpPr>
          <p:cNvPr id="3" name="Content Placeholder 2"/>
          <p:cNvSpPr>
            <a:spLocks noGrp="1"/>
          </p:cNvSpPr>
          <p:nvPr>
            <p:ph idx="1"/>
          </p:nvPr>
        </p:nvSpPr>
        <p:spPr>
          <a:xfrm>
            <a:off x="838200" y="3149099"/>
            <a:ext cx="4186989" cy="1037891"/>
          </a:xfrm>
        </p:spPr>
        <p:style>
          <a:lnRef idx="1">
            <a:schemeClr val="accent2"/>
          </a:lnRef>
          <a:fillRef idx="2">
            <a:schemeClr val="accent2"/>
          </a:fillRef>
          <a:effectRef idx="1">
            <a:schemeClr val="accent2"/>
          </a:effectRef>
          <a:fontRef idx="minor">
            <a:schemeClr val="dk1"/>
          </a:fontRef>
        </p:style>
        <p:txBody>
          <a:bodyPr anchor="ctr">
            <a:noAutofit/>
          </a:bodyPr>
          <a:lstStyle/>
          <a:p>
            <a:pPr marL="0" indent="0" algn="ctr">
              <a:buNone/>
            </a:pPr>
            <a:r>
              <a:rPr lang="en-US" sz="5400" b="1" dirty="0"/>
              <a:t>HUNTING</a:t>
            </a:r>
          </a:p>
        </p:txBody>
      </p:sp>
      <p:sp>
        <p:nvSpPr>
          <p:cNvPr id="5" name="Content Placeholder 2"/>
          <p:cNvSpPr txBox="1">
            <a:spLocks/>
          </p:cNvSpPr>
          <p:nvPr/>
        </p:nvSpPr>
        <p:spPr>
          <a:xfrm>
            <a:off x="6841959" y="2150477"/>
            <a:ext cx="3773904" cy="1037891"/>
          </a:xfrm>
          <a:prstGeom prst="rect">
            <a:avLst/>
          </a:prstGeom>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gn="ctr">
              <a:buFont typeface="Arial" panose="020B0604020202020204" pitchFamily="34" charset="0"/>
              <a:buNone/>
            </a:pPr>
            <a:r>
              <a:rPr lang="en-US" sz="5400" b="1" dirty="0"/>
              <a:t>FISHING</a:t>
            </a:r>
          </a:p>
        </p:txBody>
      </p:sp>
    </p:spTree>
    <p:extLst>
      <p:ext uri="{BB962C8B-B14F-4D97-AF65-F5344CB8AC3E}">
        <p14:creationId xmlns:p14="http://schemas.microsoft.com/office/powerpoint/2010/main" val="29869115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sz="360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49999" b="-1416"/>
          <a:stretch/>
        </p:blipFill>
        <p:spPr>
          <a:xfrm>
            <a:off x="0" y="0"/>
            <a:ext cx="12192000" cy="7052336"/>
          </a:xfrm>
          <a:prstGeom prst="rect">
            <a:avLst/>
          </a:prstGeom>
        </p:spPr>
      </p:pic>
      <p:sp>
        <p:nvSpPr>
          <p:cNvPr id="5" name="Rectangle 4"/>
          <p:cNvSpPr/>
          <p:nvPr/>
        </p:nvSpPr>
        <p:spPr>
          <a:xfrm>
            <a:off x="0" y="6536794"/>
            <a:ext cx="2434384" cy="307777"/>
          </a:xfrm>
          <a:prstGeom prst="rect">
            <a:avLst/>
          </a:prstGeom>
        </p:spPr>
        <p:txBody>
          <a:bodyPr wrap="none">
            <a:spAutoFit/>
          </a:bodyPr>
          <a:lstStyle/>
          <a:p>
            <a:r>
              <a:rPr lang="en-US" sz="1400" dirty="0"/>
              <a:t>Public Domain Map by </a:t>
            </a:r>
            <a:r>
              <a:rPr lang="en-US" sz="1400" b="0" i="0" u="none" strike="noStrike" dirty="0" err="1">
                <a:solidFill>
                  <a:srgbClr val="0B0080"/>
                </a:solidFill>
                <a:effectLst/>
                <a:latin typeface="Arial" panose="020B0604020202020204" pitchFamily="34" charset="0"/>
                <a:hlinkClick r:id="rId4" tooltip="User:Nikater"/>
              </a:rPr>
              <a:t>Nikater</a:t>
            </a:r>
            <a:endParaRPr lang="en-US" sz="1400" dirty="0"/>
          </a:p>
        </p:txBody>
      </p:sp>
      <p:sp>
        <p:nvSpPr>
          <p:cNvPr id="6" name="Content Placeholder 2"/>
          <p:cNvSpPr>
            <a:spLocks noGrp="1"/>
          </p:cNvSpPr>
          <p:nvPr>
            <p:ph idx="1"/>
          </p:nvPr>
        </p:nvSpPr>
        <p:spPr>
          <a:xfrm>
            <a:off x="4350419" y="2306887"/>
            <a:ext cx="3250531" cy="989766"/>
          </a:xfrm>
        </p:spPr>
        <p:style>
          <a:lnRef idx="1">
            <a:schemeClr val="accent2"/>
          </a:lnRef>
          <a:fillRef idx="2">
            <a:schemeClr val="accent2"/>
          </a:fillRef>
          <a:effectRef idx="1">
            <a:schemeClr val="accent2"/>
          </a:effectRef>
          <a:fontRef idx="minor">
            <a:schemeClr val="dk1"/>
          </a:fontRef>
        </p:style>
        <p:txBody>
          <a:bodyPr anchor="ctr">
            <a:noAutofit/>
          </a:bodyPr>
          <a:lstStyle/>
          <a:p>
            <a:pPr marL="0" indent="0" algn="ctr">
              <a:buNone/>
            </a:pPr>
            <a:r>
              <a:rPr lang="en-US" sz="4400" dirty="0"/>
              <a:t>HUNTING</a:t>
            </a:r>
          </a:p>
        </p:txBody>
      </p:sp>
      <p:sp>
        <p:nvSpPr>
          <p:cNvPr id="7" name="Content Placeholder 2"/>
          <p:cNvSpPr txBox="1">
            <a:spLocks/>
          </p:cNvSpPr>
          <p:nvPr/>
        </p:nvSpPr>
        <p:spPr>
          <a:xfrm>
            <a:off x="8448173" y="4143708"/>
            <a:ext cx="2361198" cy="651212"/>
          </a:xfrm>
          <a:prstGeom prst="rect">
            <a:avLst/>
          </a:prstGeom>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gn="r">
              <a:buFont typeface="Arial" panose="020B0604020202020204" pitchFamily="34" charset="0"/>
              <a:buNone/>
            </a:pPr>
            <a:r>
              <a:rPr lang="en-US" sz="3200" dirty="0"/>
              <a:t>FARMING</a:t>
            </a:r>
          </a:p>
        </p:txBody>
      </p:sp>
      <p:sp>
        <p:nvSpPr>
          <p:cNvPr id="8" name="Content Placeholder 2"/>
          <p:cNvSpPr txBox="1">
            <a:spLocks/>
          </p:cNvSpPr>
          <p:nvPr/>
        </p:nvSpPr>
        <p:spPr>
          <a:xfrm>
            <a:off x="809118" y="3166808"/>
            <a:ext cx="3250531" cy="989766"/>
          </a:xfrm>
          <a:prstGeom prst="rect">
            <a:avLst/>
          </a:prstGeom>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gn="ctr">
              <a:buFont typeface="Arial" panose="020B0604020202020204" pitchFamily="34" charset="0"/>
              <a:buNone/>
            </a:pPr>
            <a:r>
              <a:rPr lang="en-US" sz="4400" dirty="0"/>
              <a:t>FARMING</a:t>
            </a:r>
          </a:p>
        </p:txBody>
      </p:sp>
      <p:sp>
        <p:nvSpPr>
          <p:cNvPr id="9" name="Content Placeholder 2"/>
          <p:cNvSpPr txBox="1">
            <a:spLocks/>
          </p:cNvSpPr>
          <p:nvPr/>
        </p:nvSpPr>
        <p:spPr>
          <a:xfrm>
            <a:off x="6096000" y="4156574"/>
            <a:ext cx="2361198" cy="631994"/>
          </a:xfrm>
          <a:prstGeom prst="rect">
            <a:avLst/>
          </a:prstGeom>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None/>
            </a:pPr>
            <a:r>
              <a:rPr lang="en-US" sz="3200" dirty="0"/>
              <a:t>HUNTING</a:t>
            </a:r>
          </a:p>
        </p:txBody>
      </p:sp>
      <p:sp>
        <p:nvSpPr>
          <p:cNvPr id="10" name="Rectangle 9"/>
          <p:cNvSpPr/>
          <p:nvPr/>
        </p:nvSpPr>
        <p:spPr>
          <a:xfrm>
            <a:off x="8220630" y="4127203"/>
            <a:ext cx="561372" cy="646331"/>
          </a:xfrm>
          <a:prstGeom prst="rect">
            <a:avLst/>
          </a:prstGeom>
        </p:spPr>
        <p:txBody>
          <a:bodyPr wrap="none">
            <a:spAutoFit/>
          </a:bodyPr>
          <a:lstStyle/>
          <a:p>
            <a:r>
              <a:rPr lang="en-US" sz="3600" dirty="0"/>
              <a:t>&amp;</a:t>
            </a:r>
          </a:p>
        </p:txBody>
      </p:sp>
      <p:sp>
        <p:nvSpPr>
          <p:cNvPr id="11" name="Content Placeholder 2"/>
          <p:cNvSpPr txBox="1">
            <a:spLocks/>
          </p:cNvSpPr>
          <p:nvPr/>
        </p:nvSpPr>
        <p:spPr>
          <a:xfrm>
            <a:off x="9322467" y="566318"/>
            <a:ext cx="2361198" cy="651212"/>
          </a:xfrm>
          <a:prstGeom prst="rect">
            <a:avLst/>
          </a:prstGeom>
        </p:spPr>
        <p:style>
          <a:lnRef idx="1">
            <a:schemeClr val="accent6"/>
          </a:lnRef>
          <a:fillRef idx="2">
            <a:schemeClr val="accent6"/>
          </a:fillRef>
          <a:effectRef idx="1">
            <a:schemeClr val="accent6"/>
          </a:effectRef>
          <a:fontRef idx="minor">
            <a:schemeClr val="dk1"/>
          </a:fontRef>
        </p:style>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gn="r">
              <a:buFont typeface="Arial" panose="020B0604020202020204" pitchFamily="34" charset="0"/>
              <a:buNone/>
            </a:pPr>
            <a:r>
              <a:rPr lang="en-US" sz="3200" dirty="0"/>
              <a:t>FARMING</a:t>
            </a:r>
          </a:p>
        </p:txBody>
      </p:sp>
      <p:sp>
        <p:nvSpPr>
          <p:cNvPr id="12" name="Content Placeholder 2"/>
          <p:cNvSpPr txBox="1">
            <a:spLocks/>
          </p:cNvSpPr>
          <p:nvPr/>
        </p:nvSpPr>
        <p:spPr>
          <a:xfrm>
            <a:off x="6970294" y="566318"/>
            <a:ext cx="2361198" cy="644860"/>
          </a:xfrm>
          <a:prstGeom prst="rect">
            <a:avLst/>
          </a:prstGeom>
        </p:spPr>
        <p:style>
          <a:lnRef idx="1">
            <a:schemeClr val="accent2"/>
          </a:lnRef>
          <a:fillRef idx="2">
            <a:schemeClr val="accent2"/>
          </a:fillRef>
          <a:effectRef idx="1">
            <a:schemeClr val="accent2"/>
          </a:effectRef>
          <a:fontRef idx="minor">
            <a:schemeClr val="dk1"/>
          </a:fontRef>
        </p:style>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None/>
            </a:pPr>
            <a:r>
              <a:rPr lang="en-US" sz="3200" dirty="0"/>
              <a:t>HUNTING</a:t>
            </a:r>
          </a:p>
        </p:txBody>
      </p:sp>
      <p:sp>
        <p:nvSpPr>
          <p:cNvPr id="13" name="Rectangle 12"/>
          <p:cNvSpPr/>
          <p:nvPr/>
        </p:nvSpPr>
        <p:spPr>
          <a:xfrm>
            <a:off x="9094924" y="549813"/>
            <a:ext cx="561372" cy="646331"/>
          </a:xfrm>
          <a:prstGeom prst="rect">
            <a:avLst/>
          </a:prstGeom>
        </p:spPr>
        <p:txBody>
          <a:bodyPr wrap="none">
            <a:spAutoFit/>
          </a:bodyPr>
          <a:lstStyle/>
          <a:p>
            <a:r>
              <a:rPr lang="en-US" sz="3600" dirty="0"/>
              <a:t>&amp;</a:t>
            </a:r>
          </a:p>
        </p:txBody>
      </p:sp>
      <p:sp>
        <p:nvSpPr>
          <p:cNvPr id="14" name="Content Placeholder 2"/>
          <p:cNvSpPr txBox="1">
            <a:spLocks/>
          </p:cNvSpPr>
          <p:nvPr/>
        </p:nvSpPr>
        <p:spPr>
          <a:xfrm>
            <a:off x="9407743" y="1921876"/>
            <a:ext cx="2070383" cy="651212"/>
          </a:xfrm>
          <a:prstGeom prst="rect">
            <a:avLst/>
          </a:prstGeom>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gn="ctr">
              <a:buFont typeface="Arial" panose="020B0604020202020204" pitchFamily="34" charset="0"/>
              <a:buNone/>
            </a:pPr>
            <a:r>
              <a:rPr lang="en-US" sz="3200" dirty="0"/>
              <a:t>FISHING</a:t>
            </a:r>
          </a:p>
        </p:txBody>
      </p:sp>
    </p:spTree>
    <p:extLst>
      <p:ext uri="{BB962C8B-B14F-4D97-AF65-F5344CB8AC3E}">
        <p14:creationId xmlns:p14="http://schemas.microsoft.com/office/powerpoint/2010/main" val="2087348538"/>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2225"/>
            <a:ext cx="10515600" cy="1325563"/>
          </a:xfrm>
          <a:effectLst>
            <a:outerShdw blurRad="50800" dist="50800" dir="5400000" algn="ctr" rotWithShape="0">
              <a:schemeClr val="bg1"/>
            </a:outerShdw>
          </a:effectLst>
        </p:spPr>
        <p:txBody>
          <a:bodyPr>
            <a:normAutofit fontScale="90000"/>
          </a:bodyPr>
          <a:lstStyle/>
          <a:p>
            <a:r>
              <a:rPr lang="en-US" sz="6000" dirty="0">
                <a:effectLst>
                  <a:outerShdw blurRad="38100" dist="38100" dir="2700000" algn="tl">
                    <a:srgbClr val="000000">
                      <a:alpha val="43137"/>
                    </a:srgbClr>
                  </a:outerShdw>
                </a:effectLst>
              </a:rPr>
              <a:t>AMERICAN INDIAN Culture Groups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992603418"/>
              </p:ext>
            </p:extLst>
          </p:nvPr>
        </p:nvGraphicFramePr>
        <p:xfrm>
          <a:off x="819150" y="1273175"/>
          <a:ext cx="10515600" cy="5203824"/>
        </p:xfrm>
        <a:graphic>
          <a:graphicData uri="http://schemas.openxmlformats.org/drawingml/2006/table">
            <a:tbl>
              <a:tblPr/>
              <a:tblGrid>
                <a:gridCol w="3757979">
                  <a:extLst>
                    <a:ext uri="{9D8B030D-6E8A-4147-A177-3AD203B41FA5}">
                      <a16:colId xmlns:a16="http://schemas.microsoft.com/office/drawing/2014/main" xmlns="" val="20000"/>
                    </a:ext>
                  </a:extLst>
                </a:gridCol>
                <a:gridCol w="6757621">
                  <a:extLst>
                    <a:ext uri="{9D8B030D-6E8A-4147-A177-3AD203B41FA5}">
                      <a16:colId xmlns:a16="http://schemas.microsoft.com/office/drawing/2014/main" xmlns="" val="20001"/>
                    </a:ext>
                  </a:extLst>
                </a:gridCol>
              </a:tblGrid>
              <a:tr h="882227">
                <a:tc>
                  <a:txBody>
                    <a:bodyPr/>
                    <a:lstStyle/>
                    <a:p>
                      <a:pPr rtl="0" fontAlgn="t">
                        <a:spcBef>
                          <a:spcPts val="0"/>
                        </a:spcBef>
                        <a:spcAft>
                          <a:spcPts val="0"/>
                        </a:spcAft>
                      </a:pPr>
                      <a:r>
                        <a:rPr lang="en-US" sz="2800" b="1" i="0" u="none" strike="noStrike" dirty="0">
                          <a:solidFill>
                            <a:srgbClr val="000000"/>
                          </a:solidFill>
                          <a:effectLst/>
                          <a:latin typeface="+mj-lt"/>
                        </a:rPr>
                        <a:t>Arctic</a:t>
                      </a:r>
                      <a:endParaRPr lang="en-US" sz="2800" b="1" dirty="0">
                        <a:effectLst/>
                        <a:latin typeface="+mj-lt"/>
                      </a:endParaRPr>
                    </a:p>
                    <a:p>
                      <a:pPr rtl="0" fontAlgn="t">
                        <a:spcBef>
                          <a:spcPts val="0"/>
                        </a:spcBef>
                        <a:spcAft>
                          <a:spcPts val="0"/>
                        </a:spcAft>
                      </a:pPr>
                      <a:r>
                        <a:rPr lang="en-US" sz="2000" b="0" i="0" u="none" strike="noStrike" dirty="0">
                          <a:solidFill>
                            <a:srgbClr val="000000"/>
                          </a:solidFill>
                          <a:effectLst/>
                          <a:latin typeface="+mn-lt"/>
                        </a:rPr>
                        <a:t>(Eskimo, Inuit)</a:t>
                      </a:r>
                      <a:endParaRPr lang="en-US" sz="2000" dirty="0">
                        <a:effectLst/>
                        <a:latin typeface="+mn-lt"/>
                      </a:endParaRPr>
                    </a:p>
                  </a:txBody>
                  <a:tcPr marL="60676" marR="60676" marT="60676" marB="606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alpha val="90000"/>
                      </a:schemeClr>
                    </a:solidFill>
                  </a:tcPr>
                </a:tc>
                <a:tc>
                  <a:txBody>
                    <a:bodyPr/>
                    <a:lstStyle/>
                    <a:p>
                      <a:pPr rtl="0" fontAlgn="t">
                        <a:spcBef>
                          <a:spcPts val="0"/>
                        </a:spcBef>
                        <a:spcAft>
                          <a:spcPts val="0"/>
                        </a:spcAft>
                      </a:pPr>
                      <a:endParaRPr lang="en-US" sz="2400" dirty="0">
                        <a:effectLst/>
                        <a:latin typeface="+mn-lt"/>
                      </a:endParaRPr>
                    </a:p>
                  </a:txBody>
                  <a:tcPr marL="60676" marR="60676" marT="60676" marB="606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alpha val="90000"/>
                      </a:schemeClr>
                    </a:solidFill>
                  </a:tcPr>
                </a:tc>
                <a:extLst>
                  <a:ext uri="{0D108BD9-81ED-4DB2-BD59-A6C34878D82A}">
                    <a16:rowId xmlns:a16="http://schemas.microsoft.com/office/drawing/2014/main" xmlns="" val="10000"/>
                  </a:ext>
                </a:extLst>
              </a:tr>
              <a:tr h="900222">
                <a:tc>
                  <a:txBody>
                    <a:bodyPr/>
                    <a:lstStyle/>
                    <a:p>
                      <a:pPr marL="0" algn="l" defTabSz="914400" rtl="0" eaLnBrk="1" fontAlgn="t" latinLnBrk="0" hangingPunct="1">
                        <a:spcBef>
                          <a:spcPts val="0"/>
                        </a:spcBef>
                        <a:spcAft>
                          <a:spcPts val="0"/>
                        </a:spcAft>
                      </a:pPr>
                      <a:r>
                        <a:rPr lang="en-US" sz="2800" b="1" i="0" u="none" strike="noStrike" kern="1200" dirty="0">
                          <a:solidFill>
                            <a:srgbClr val="000000"/>
                          </a:solidFill>
                          <a:effectLst/>
                          <a:latin typeface="+mj-lt"/>
                          <a:ea typeface="+mn-ea"/>
                          <a:cs typeface="+mn-cs"/>
                        </a:rPr>
                        <a:t>Plains Indians</a:t>
                      </a:r>
                    </a:p>
                    <a:p>
                      <a:pPr rtl="0" fontAlgn="t">
                        <a:spcBef>
                          <a:spcPts val="0"/>
                        </a:spcBef>
                        <a:spcAft>
                          <a:spcPts val="0"/>
                        </a:spcAft>
                      </a:pPr>
                      <a:r>
                        <a:rPr lang="en-US" sz="2000" b="0" i="0" u="none" strike="noStrike" dirty="0">
                          <a:solidFill>
                            <a:srgbClr val="000000"/>
                          </a:solidFill>
                          <a:effectLst/>
                          <a:latin typeface="+mn-lt"/>
                        </a:rPr>
                        <a:t>(Sioux, Comanche, Wichita)</a:t>
                      </a:r>
                      <a:endParaRPr lang="en-US" sz="2000" dirty="0">
                        <a:effectLst/>
                        <a:latin typeface="+mn-lt"/>
                      </a:endParaRPr>
                    </a:p>
                  </a:txBody>
                  <a:tcPr marL="60676" marR="60676" marT="60676" marB="606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alpha val="90000"/>
                      </a:schemeClr>
                    </a:solidFill>
                  </a:tcPr>
                </a:tc>
                <a:tc>
                  <a:txBody>
                    <a:bodyPr/>
                    <a:lstStyle/>
                    <a:p>
                      <a:pPr rtl="0" fontAlgn="t">
                        <a:spcBef>
                          <a:spcPts val="0"/>
                        </a:spcBef>
                        <a:spcAft>
                          <a:spcPts val="0"/>
                        </a:spcAft>
                      </a:pPr>
                      <a:endParaRPr lang="en-US" sz="2400" dirty="0">
                        <a:effectLst/>
                        <a:latin typeface="+mn-lt"/>
                      </a:endParaRPr>
                    </a:p>
                  </a:txBody>
                  <a:tcPr marL="60676" marR="60676" marT="60676" marB="606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alpha val="90000"/>
                      </a:schemeClr>
                    </a:solidFill>
                  </a:tcPr>
                </a:tc>
                <a:extLst>
                  <a:ext uri="{0D108BD9-81ED-4DB2-BD59-A6C34878D82A}">
                    <a16:rowId xmlns:a16="http://schemas.microsoft.com/office/drawing/2014/main" xmlns="" val="10001"/>
                  </a:ext>
                </a:extLst>
              </a:tr>
              <a:tr h="1638926">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Gin"/>
                          <a:ea typeface="+mn-ea"/>
                          <a:cs typeface="+mn-cs"/>
                        </a:rPr>
                        <a:t>Northeast / </a:t>
                      </a:r>
                      <a:br>
                        <a:rPr kumimoji="0" lang="en-US" sz="2800" b="1" i="0" u="none" strike="noStrike" kern="1200" cap="none" spc="0" normalizeH="0" baseline="0" noProof="0" dirty="0">
                          <a:ln>
                            <a:noFill/>
                          </a:ln>
                          <a:solidFill>
                            <a:srgbClr val="000000"/>
                          </a:solidFill>
                          <a:effectLst/>
                          <a:uLnTx/>
                          <a:uFillTx/>
                          <a:latin typeface="Gin"/>
                          <a:ea typeface="+mn-ea"/>
                          <a:cs typeface="+mn-cs"/>
                        </a:rPr>
                      </a:br>
                      <a:r>
                        <a:rPr kumimoji="0" lang="en-US" sz="2800" b="1" i="0" u="none" strike="noStrike" kern="1200" cap="none" spc="0" normalizeH="0" baseline="0" noProof="0" dirty="0">
                          <a:ln>
                            <a:noFill/>
                          </a:ln>
                          <a:solidFill>
                            <a:srgbClr val="000000"/>
                          </a:solidFill>
                          <a:effectLst/>
                          <a:uLnTx/>
                          <a:uFillTx/>
                          <a:latin typeface="Gin"/>
                          <a:ea typeface="+mn-ea"/>
                          <a:cs typeface="+mn-cs"/>
                        </a:rPr>
                        <a:t>Great Lakes</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mn-lt"/>
                          <a:ea typeface="+mn-ea"/>
                          <a:cs typeface="+mn-cs"/>
                        </a:rPr>
                        <a:t>(Iroquois, Algonquin)</a:t>
                      </a: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txBody>
                  <a:tcPr marL="60676" marR="60676" marT="60676" marB="606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alpha val="90000"/>
                      </a:schemeClr>
                    </a:solidFill>
                  </a:tcPr>
                </a:tc>
                <a:tc>
                  <a:txBody>
                    <a:bodyPr/>
                    <a:lstStyle/>
                    <a:p>
                      <a:pPr rtl="0" fontAlgn="t">
                        <a:spcBef>
                          <a:spcPts val="0"/>
                        </a:spcBef>
                        <a:spcAft>
                          <a:spcPts val="0"/>
                        </a:spcAft>
                      </a:pPr>
                      <a:endParaRPr lang="en-US" sz="2400" dirty="0">
                        <a:effectLst/>
                        <a:latin typeface="+mn-lt"/>
                      </a:endParaRPr>
                    </a:p>
                  </a:txBody>
                  <a:tcPr marL="60676" marR="60676" marT="60676" marB="606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alpha val="90000"/>
                      </a:schemeClr>
                    </a:solidFill>
                  </a:tcPr>
                </a:tc>
                <a:extLst>
                  <a:ext uri="{0D108BD9-81ED-4DB2-BD59-A6C34878D82A}">
                    <a16:rowId xmlns:a16="http://schemas.microsoft.com/office/drawing/2014/main" xmlns="" val="10002"/>
                  </a:ext>
                </a:extLst>
              </a:tr>
              <a:tr h="882227">
                <a:tc>
                  <a:txBody>
                    <a:bodyPr/>
                    <a:lstStyle/>
                    <a:p>
                      <a:pPr rtl="0" fontAlgn="t">
                        <a:spcBef>
                          <a:spcPts val="0"/>
                        </a:spcBef>
                        <a:spcAft>
                          <a:spcPts val="0"/>
                        </a:spcAft>
                      </a:pPr>
                      <a:r>
                        <a:rPr lang="en-US" sz="2800" b="1" i="0" u="none" strike="noStrike" kern="1200" dirty="0">
                          <a:solidFill>
                            <a:srgbClr val="000000"/>
                          </a:solidFill>
                          <a:effectLst/>
                          <a:latin typeface="+mj-lt"/>
                          <a:ea typeface="+mn-ea"/>
                          <a:cs typeface="+mn-cs"/>
                        </a:rPr>
                        <a:t>Southwest</a:t>
                      </a:r>
                      <a:br>
                        <a:rPr lang="en-US" sz="2800" b="1" i="0" u="none" strike="noStrike" kern="1200" dirty="0">
                          <a:solidFill>
                            <a:srgbClr val="000000"/>
                          </a:solidFill>
                          <a:effectLst/>
                          <a:latin typeface="+mj-lt"/>
                          <a:ea typeface="+mn-ea"/>
                          <a:cs typeface="+mn-cs"/>
                        </a:rPr>
                      </a:br>
                      <a:r>
                        <a:rPr lang="en-US" sz="2000" b="0" i="0" u="none" strike="noStrike" dirty="0">
                          <a:solidFill>
                            <a:srgbClr val="000000"/>
                          </a:solidFill>
                          <a:effectLst/>
                          <a:latin typeface="+mn-lt"/>
                        </a:rPr>
                        <a:t>(Hopi, Pueblo)</a:t>
                      </a:r>
                      <a:endParaRPr lang="en-US" sz="2000" dirty="0">
                        <a:effectLst/>
                        <a:latin typeface="+mn-lt"/>
                      </a:endParaRPr>
                    </a:p>
                  </a:txBody>
                  <a:tcPr marL="60676" marR="60676" marT="60676" marB="606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alpha val="90000"/>
                      </a:schemeClr>
                    </a:solidFill>
                  </a:tcPr>
                </a:tc>
                <a:tc>
                  <a:txBody>
                    <a:bodyPr/>
                    <a:lstStyle/>
                    <a:p>
                      <a:pPr rtl="0" fontAlgn="t">
                        <a:spcBef>
                          <a:spcPts val="0"/>
                        </a:spcBef>
                        <a:spcAft>
                          <a:spcPts val="0"/>
                        </a:spcAft>
                      </a:pPr>
                      <a:endParaRPr lang="en-US" sz="2400" dirty="0">
                        <a:effectLst/>
                        <a:latin typeface="+mn-lt"/>
                      </a:endParaRPr>
                    </a:p>
                  </a:txBody>
                  <a:tcPr marL="60676" marR="60676" marT="60676" marB="606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alpha val="90000"/>
                      </a:schemeClr>
                    </a:solidFill>
                  </a:tcPr>
                </a:tc>
                <a:extLst>
                  <a:ext uri="{0D108BD9-81ED-4DB2-BD59-A6C34878D82A}">
                    <a16:rowId xmlns:a16="http://schemas.microsoft.com/office/drawing/2014/main" xmlns="" val="10003"/>
                  </a:ext>
                </a:extLst>
              </a:tr>
              <a:tr h="900222">
                <a:tc>
                  <a:txBody>
                    <a:bodyPr/>
                    <a:lstStyle/>
                    <a:p>
                      <a:pPr marL="0" algn="l" defTabSz="914400" rtl="0" eaLnBrk="1" fontAlgn="t" latinLnBrk="0" hangingPunct="1">
                        <a:spcBef>
                          <a:spcPts val="0"/>
                        </a:spcBef>
                        <a:spcAft>
                          <a:spcPts val="0"/>
                        </a:spcAft>
                      </a:pPr>
                      <a:r>
                        <a:rPr lang="en-US" sz="2800" b="1" i="0" u="none" strike="noStrike" kern="1200" dirty="0">
                          <a:solidFill>
                            <a:srgbClr val="000000"/>
                          </a:solidFill>
                          <a:effectLst/>
                          <a:latin typeface="+mj-lt"/>
                          <a:ea typeface="+mn-ea"/>
                          <a:cs typeface="+mn-cs"/>
                        </a:rPr>
                        <a:t>Southeast</a:t>
                      </a:r>
                    </a:p>
                    <a:p>
                      <a:pPr rtl="0" fontAlgn="t">
                        <a:spcBef>
                          <a:spcPts val="0"/>
                        </a:spcBef>
                        <a:spcAft>
                          <a:spcPts val="0"/>
                        </a:spcAft>
                      </a:pPr>
                      <a:r>
                        <a:rPr lang="en-US" sz="2000" b="0" i="0" u="none" strike="noStrike" dirty="0">
                          <a:solidFill>
                            <a:srgbClr val="000000"/>
                          </a:solidFill>
                          <a:effectLst/>
                          <a:latin typeface="+mn-lt"/>
                        </a:rPr>
                        <a:t>(Cherokee, Creek)</a:t>
                      </a:r>
                      <a:endParaRPr lang="en-US" sz="2000" dirty="0">
                        <a:effectLst/>
                        <a:latin typeface="+mn-lt"/>
                      </a:endParaRPr>
                    </a:p>
                  </a:txBody>
                  <a:tcPr marL="60676" marR="60676" marT="60676" marB="606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alpha val="90000"/>
                      </a:schemeClr>
                    </a:solidFill>
                  </a:tcPr>
                </a:tc>
                <a:tc>
                  <a:txBody>
                    <a:bodyPr/>
                    <a:lstStyle/>
                    <a:p>
                      <a:pPr rtl="0" fontAlgn="t">
                        <a:spcBef>
                          <a:spcPts val="0"/>
                        </a:spcBef>
                        <a:spcAft>
                          <a:spcPts val="0"/>
                        </a:spcAft>
                      </a:pPr>
                      <a:endParaRPr lang="en-US" sz="2400" dirty="0">
                        <a:effectLst/>
                        <a:latin typeface="+mn-lt"/>
                      </a:endParaRPr>
                    </a:p>
                  </a:txBody>
                  <a:tcPr marL="60676" marR="60676" marT="60676" marB="606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alpha val="90000"/>
                      </a:schemeClr>
                    </a:solidFill>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3054921098"/>
      </p:ext>
    </p:extLst>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2225"/>
            <a:ext cx="10515600" cy="1325563"/>
          </a:xfrm>
          <a:effectLst>
            <a:outerShdw blurRad="50800" dist="50800" dir="5400000" algn="ctr" rotWithShape="0">
              <a:schemeClr val="bg1"/>
            </a:outerShdw>
          </a:effectLst>
        </p:spPr>
        <p:txBody>
          <a:bodyPr>
            <a:normAutofit fontScale="90000"/>
          </a:bodyPr>
          <a:lstStyle/>
          <a:p>
            <a:r>
              <a:rPr lang="en-US" sz="6000" dirty="0">
                <a:effectLst>
                  <a:outerShdw blurRad="38100" dist="38100" dir="2700000" algn="tl">
                    <a:srgbClr val="000000">
                      <a:alpha val="43137"/>
                    </a:srgbClr>
                  </a:outerShdw>
                </a:effectLst>
              </a:rPr>
              <a:t>AMERICAN INDIAN Culture Groups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878894358"/>
              </p:ext>
            </p:extLst>
          </p:nvPr>
        </p:nvGraphicFramePr>
        <p:xfrm>
          <a:off x="819150" y="1273175"/>
          <a:ext cx="10515600" cy="5203824"/>
        </p:xfrm>
        <a:graphic>
          <a:graphicData uri="http://schemas.openxmlformats.org/drawingml/2006/table">
            <a:tbl>
              <a:tblPr/>
              <a:tblGrid>
                <a:gridCol w="3757979">
                  <a:extLst>
                    <a:ext uri="{9D8B030D-6E8A-4147-A177-3AD203B41FA5}">
                      <a16:colId xmlns:a16="http://schemas.microsoft.com/office/drawing/2014/main" xmlns="" val="20000"/>
                    </a:ext>
                  </a:extLst>
                </a:gridCol>
                <a:gridCol w="6757621">
                  <a:extLst>
                    <a:ext uri="{9D8B030D-6E8A-4147-A177-3AD203B41FA5}">
                      <a16:colId xmlns:a16="http://schemas.microsoft.com/office/drawing/2014/main" xmlns="" val="20001"/>
                    </a:ext>
                  </a:extLst>
                </a:gridCol>
              </a:tblGrid>
              <a:tr h="882227">
                <a:tc>
                  <a:txBody>
                    <a:bodyPr/>
                    <a:lstStyle/>
                    <a:p>
                      <a:pPr rtl="0" fontAlgn="t">
                        <a:spcBef>
                          <a:spcPts val="0"/>
                        </a:spcBef>
                        <a:spcAft>
                          <a:spcPts val="0"/>
                        </a:spcAft>
                      </a:pPr>
                      <a:r>
                        <a:rPr lang="en-US" sz="2800" b="1" i="0" u="none" strike="noStrike" dirty="0">
                          <a:solidFill>
                            <a:srgbClr val="000000"/>
                          </a:solidFill>
                          <a:effectLst/>
                          <a:latin typeface="+mj-lt"/>
                        </a:rPr>
                        <a:t>Arctic</a:t>
                      </a:r>
                      <a:endParaRPr lang="en-US" sz="2800" b="1" dirty="0">
                        <a:effectLst/>
                        <a:latin typeface="+mj-lt"/>
                      </a:endParaRPr>
                    </a:p>
                    <a:p>
                      <a:pPr rtl="0" fontAlgn="t">
                        <a:spcBef>
                          <a:spcPts val="0"/>
                        </a:spcBef>
                        <a:spcAft>
                          <a:spcPts val="0"/>
                        </a:spcAft>
                      </a:pPr>
                      <a:r>
                        <a:rPr lang="en-US" sz="2000" b="0" i="0" u="none" strike="noStrike" dirty="0">
                          <a:solidFill>
                            <a:srgbClr val="000000"/>
                          </a:solidFill>
                          <a:effectLst/>
                          <a:latin typeface="+mn-lt"/>
                        </a:rPr>
                        <a:t>(Eskimo, Inuit)</a:t>
                      </a:r>
                      <a:endParaRPr lang="en-US" sz="2000" dirty="0">
                        <a:effectLst/>
                        <a:latin typeface="+mn-lt"/>
                      </a:endParaRPr>
                    </a:p>
                  </a:txBody>
                  <a:tcPr marL="60676" marR="60676" marT="60676" marB="606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rtl="0" fontAlgn="t">
                        <a:spcBef>
                          <a:spcPts val="0"/>
                        </a:spcBef>
                        <a:spcAft>
                          <a:spcPts val="0"/>
                        </a:spcAft>
                      </a:pPr>
                      <a:r>
                        <a:rPr lang="en-US" sz="2400" b="0" i="0" u="none" strike="noStrike" dirty="0">
                          <a:solidFill>
                            <a:srgbClr val="000000"/>
                          </a:solidFill>
                          <a:effectLst/>
                          <a:latin typeface="+mn-lt"/>
                        </a:rPr>
                        <a:t>Hunting, Gathering, and Fishing</a:t>
                      </a:r>
                      <a:endParaRPr lang="en-US" sz="2400" dirty="0">
                        <a:effectLst/>
                        <a:latin typeface="+mn-lt"/>
                      </a:endParaRPr>
                    </a:p>
                  </a:txBody>
                  <a:tcPr marL="60676" marR="60676" marT="60676" marB="606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xmlns="" val="10000"/>
                  </a:ext>
                </a:extLst>
              </a:tr>
              <a:tr h="900222">
                <a:tc>
                  <a:txBody>
                    <a:bodyPr/>
                    <a:lstStyle/>
                    <a:p>
                      <a:pPr marL="0" algn="l" defTabSz="914400" rtl="0" eaLnBrk="1" fontAlgn="t" latinLnBrk="0" hangingPunct="1">
                        <a:spcBef>
                          <a:spcPts val="0"/>
                        </a:spcBef>
                        <a:spcAft>
                          <a:spcPts val="0"/>
                        </a:spcAft>
                      </a:pPr>
                      <a:r>
                        <a:rPr lang="en-US" sz="2800" b="1" i="0" u="none" strike="noStrike" kern="1200" dirty="0">
                          <a:solidFill>
                            <a:srgbClr val="000000"/>
                          </a:solidFill>
                          <a:effectLst/>
                          <a:latin typeface="+mj-lt"/>
                          <a:ea typeface="+mn-ea"/>
                          <a:cs typeface="+mn-cs"/>
                        </a:rPr>
                        <a:t>Plains Indians</a:t>
                      </a:r>
                    </a:p>
                    <a:p>
                      <a:pPr rtl="0" fontAlgn="t">
                        <a:spcBef>
                          <a:spcPts val="0"/>
                        </a:spcBef>
                        <a:spcAft>
                          <a:spcPts val="0"/>
                        </a:spcAft>
                      </a:pPr>
                      <a:r>
                        <a:rPr lang="en-US" sz="2000" b="0" i="0" u="none" strike="noStrike" dirty="0">
                          <a:solidFill>
                            <a:srgbClr val="000000"/>
                          </a:solidFill>
                          <a:effectLst/>
                          <a:latin typeface="+mn-lt"/>
                        </a:rPr>
                        <a:t>(Sioux, Comanche, Wichita)</a:t>
                      </a:r>
                      <a:endParaRPr lang="en-US" sz="2000" dirty="0">
                        <a:effectLst/>
                        <a:latin typeface="+mn-lt"/>
                      </a:endParaRPr>
                    </a:p>
                  </a:txBody>
                  <a:tcPr marL="60676" marR="60676" marT="60676" marB="606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alpha val="90000"/>
                      </a:schemeClr>
                    </a:solidFill>
                  </a:tcPr>
                </a:tc>
                <a:tc>
                  <a:txBody>
                    <a:bodyPr/>
                    <a:lstStyle/>
                    <a:p>
                      <a:pPr rtl="0" fontAlgn="t">
                        <a:spcBef>
                          <a:spcPts val="0"/>
                        </a:spcBef>
                        <a:spcAft>
                          <a:spcPts val="0"/>
                        </a:spcAft>
                      </a:pPr>
                      <a:endParaRPr lang="en-US" sz="2400" dirty="0">
                        <a:effectLst/>
                        <a:latin typeface="+mn-lt"/>
                      </a:endParaRPr>
                    </a:p>
                  </a:txBody>
                  <a:tcPr marL="60676" marR="60676" marT="60676" marB="606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alpha val="90000"/>
                      </a:schemeClr>
                    </a:solidFill>
                  </a:tcPr>
                </a:tc>
                <a:extLst>
                  <a:ext uri="{0D108BD9-81ED-4DB2-BD59-A6C34878D82A}">
                    <a16:rowId xmlns:a16="http://schemas.microsoft.com/office/drawing/2014/main" xmlns="" val="10001"/>
                  </a:ext>
                </a:extLst>
              </a:tr>
              <a:tr h="1638926">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Gin"/>
                          <a:ea typeface="+mn-ea"/>
                          <a:cs typeface="+mn-cs"/>
                        </a:rPr>
                        <a:t>Northeast / </a:t>
                      </a:r>
                      <a:br>
                        <a:rPr kumimoji="0" lang="en-US" sz="2800" b="1" i="0" u="none" strike="noStrike" kern="1200" cap="none" spc="0" normalizeH="0" baseline="0" noProof="0" dirty="0">
                          <a:ln>
                            <a:noFill/>
                          </a:ln>
                          <a:solidFill>
                            <a:srgbClr val="000000"/>
                          </a:solidFill>
                          <a:effectLst/>
                          <a:uLnTx/>
                          <a:uFillTx/>
                          <a:latin typeface="Gin"/>
                          <a:ea typeface="+mn-ea"/>
                          <a:cs typeface="+mn-cs"/>
                        </a:rPr>
                      </a:br>
                      <a:r>
                        <a:rPr kumimoji="0" lang="en-US" sz="2800" b="1" i="0" u="none" strike="noStrike" kern="1200" cap="none" spc="0" normalizeH="0" baseline="0" noProof="0" dirty="0">
                          <a:ln>
                            <a:noFill/>
                          </a:ln>
                          <a:solidFill>
                            <a:srgbClr val="000000"/>
                          </a:solidFill>
                          <a:effectLst/>
                          <a:uLnTx/>
                          <a:uFillTx/>
                          <a:latin typeface="Gin"/>
                          <a:ea typeface="+mn-ea"/>
                          <a:cs typeface="+mn-cs"/>
                        </a:rPr>
                        <a:t>Great Lakes</a:t>
                      </a:r>
                    </a:p>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mn-lt"/>
                          <a:ea typeface="+mn-ea"/>
                          <a:cs typeface="+mn-cs"/>
                        </a:rPr>
                        <a:t>(Iroquois, Algonquin)</a:t>
                      </a:r>
                      <a:endParaRPr kumimoji="0" lang="en-US" sz="2000" b="0" i="0" u="none" strike="noStrike" kern="1200" cap="none" spc="0" normalizeH="0" baseline="0" noProof="0" dirty="0">
                        <a:ln>
                          <a:noFill/>
                        </a:ln>
                        <a:solidFill>
                          <a:prstClr val="black"/>
                        </a:solidFill>
                        <a:effectLst/>
                        <a:uLnTx/>
                        <a:uFillTx/>
                        <a:latin typeface="+mn-lt"/>
                        <a:ea typeface="+mn-ea"/>
                        <a:cs typeface="+mn-cs"/>
                      </a:endParaRPr>
                    </a:p>
                  </a:txBody>
                  <a:tcPr marL="60676" marR="60676" marT="60676" marB="606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alpha val="90000"/>
                      </a:schemeClr>
                    </a:solidFill>
                  </a:tcPr>
                </a:tc>
                <a:tc>
                  <a:txBody>
                    <a:bodyPr/>
                    <a:lstStyle/>
                    <a:p>
                      <a:pPr rtl="0" fontAlgn="t">
                        <a:spcBef>
                          <a:spcPts val="0"/>
                        </a:spcBef>
                        <a:spcAft>
                          <a:spcPts val="0"/>
                        </a:spcAft>
                      </a:pPr>
                      <a:endParaRPr lang="en-US" sz="2400">
                        <a:effectLst/>
                        <a:latin typeface="+mn-lt"/>
                      </a:endParaRPr>
                    </a:p>
                  </a:txBody>
                  <a:tcPr marL="60676" marR="60676" marT="60676" marB="606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alpha val="90000"/>
                      </a:schemeClr>
                    </a:solidFill>
                  </a:tcPr>
                </a:tc>
                <a:extLst>
                  <a:ext uri="{0D108BD9-81ED-4DB2-BD59-A6C34878D82A}">
                    <a16:rowId xmlns:a16="http://schemas.microsoft.com/office/drawing/2014/main" xmlns="" val="10002"/>
                  </a:ext>
                </a:extLst>
              </a:tr>
              <a:tr h="882227">
                <a:tc>
                  <a:txBody>
                    <a:bodyPr/>
                    <a:lstStyle/>
                    <a:p>
                      <a:pPr rtl="0" fontAlgn="t">
                        <a:spcBef>
                          <a:spcPts val="0"/>
                        </a:spcBef>
                        <a:spcAft>
                          <a:spcPts val="0"/>
                        </a:spcAft>
                      </a:pPr>
                      <a:r>
                        <a:rPr lang="en-US" sz="2800" b="1" i="0" u="none" strike="noStrike" kern="1200" dirty="0">
                          <a:solidFill>
                            <a:srgbClr val="000000"/>
                          </a:solidFill>
                          <a:effectLst/>
                          <a:latin typeface="+mj-lt"/>
                          <a:ea typeface="+mn-ea"/>
                          <a:cs typeface="+mn-cs"/>
                        </a:rPr>
                        <a:t>Southwest</a:t>
                      </a:r>
                      <a:br>
                        <a:rPr lang="en-US" sz="2800" b="1" i="0" u="none" strike="noStrike" kern="1200" dirty="0">
                          <a:solidFill>
                            <a:srgbClr val="000000"/>
                          </a:solidFill>
                          <a:effectLst/>
                          <a:latin typeface="+mj-lt"/>
                          <a:ea typeface="+mn-ea"/>
                          <a:cs typeface="+mn-cs"/>
                        </a:rPr>
                      </a:br>
                      <a:r>
                        <a:rPr lang="en-US" sz="2000" b="0" i="0" u="none" strike="noStrike" dirty="0">
                          <a:solidFill>
                            <a:srgbClr val="000000"/>
                          </a:solidFill>
                          <a:effectLst/>
                          <a:latin typeface="+mn-lt"/>
                        </a:rPr>
                        <a:t>(Hopi, Pueblo)</a:t>
                      </a:r>
                      <a:endParaRPr lang="en-US" sz="2000" dirty="0">
                        <a:effectLst/>
                        <a:latin typeface="+mn-lt"/>
                      </a:endParaRPr>
                    </a:p>
                  </a:txBody>
                  <a:tcPr marL="60676" marR="60676" marT="60676" marB="606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alpha val="90000"/>
                      </a:schemeClr>
                    </a:solidFill>
                  </a:tcPr>
                </a:tc>
                <a:tc>
                  <a:txBody>
                    <a:bodyPr/>
                    <a:lstStyle/>
                    <a:p>
                      <a:pPr rtl="0" fontAlgn="t">
                        <a:spcBef>
                          <a:spcPts val="0"/>
                        </a:spcBef>
                        <a:spcAft>
                          <a:spcPts val="0"/>
                        </a:spcAft>
                      </a:pPr>
                      <a:endParaRPr lang="en-US" sz="2400">
                        <a:effectLst/>
                        <a:latin typeface="+mn-lt"/>
                      </a:endParaRPr>
                    </a:p>
                  </a:txBody>
                  <a:tcPr marL="60676" marR="60676" marT="60676" marB="606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alpha val="90000"/>
                      </a:schemeClr>
                    </a:solidFill>
                  </a:tcPr>
                </a:tc>
                <a:extLst>
                  <a:ext uri="{0D108BD9-81ED-4DB2-BD59-A6C34878D82A}">
                    <a16:rowId xmlns:a16="http://schemas.microsoft.com/office/drawing/2014/main" xmlns="" val="10003"/>
                  </a:ext>
                </a:extLst>
              </a:tr>
              <a:tr h="900222">
                <a:tc>
                  <a:txBody>
                    <a:bodyPr/>
                    <a:lstStyle/>
                    <a:p>
                      <a:pPr marL="0" algn="l" defTabSz="914400" rtl="0" eaLnBrk="1" fontAlgn="t" latinLnBrk="0" hangingPunct="1">
                        <a:spcBef>
                          <a:spcPts val="0"/>
                        </a:spcBef>
                        <a:spcAft>
                          <a:spcPts val="0"/>
                        </a:spcAft>
                      </a:pPr>
                      <a:r>
                        <a:rPr lang="en-US" sz="2800" b="1" i="0" u="none" strike="noStrike" kern="1200" dirty="0">
                          <a:solidFill>
                            <a:srgbClr val="000000"/>
                          </a:solidFill>
                          <a:effectLst/>
                          <a:latin typeface="+mj-lt"/>
                          <a:ea typeface="+mn-ea"/>
                          <a:cs typeface="+mn-cs"/>
                        </a:rPr>
                        <a:t>Southeast</a:t>
                      </a:r>
                    </a:p>
                    <a:p>
                      <a:pPr rtl="0" fontAlgn="t">
                        <a:spcBef>
                          <a:spcPts val="0"/>
                        </a:spcBef>
                        <a:spcAft>
                          <a:spcPts val="0"/>
                        </a:spcAft>
                      </a:pPr>
                      <a:r>
                        <a:rPr lang="en-US" sz="2000" b="0" i="0" u="none" strike="noStrike" dirty="0">
                          <a:solidFill>
                            <a:srgbClr val="000000"/>
                          </a:solidFill>
                          <a:effectLst/>
                          <a:latin typeface="+mn-lt"/>
                        </a:rPr>
                        <a:t>(Cherokee, Creek)</a:t>
                      </a:r>
                      <a:endParaRPr lang="en-US" sz="2000" dirty="0">
                        <a:effectLst/>
                        <a:latin typeface="+mn-lt"/>
                      </a:endParaRPr>
                    </a:p>
                  </a:txBody>
                  <a:tcPr marL="60676" marR="60676" marT="60676" marB="606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alpha val="90000"/>
                      </a:schemeClr>
                    </a:solidFill>
                  </a:tcPr>
                </a:tc>
                <a:tc>
                  <a:txBody>
                    <a:bodyPr/>
                    <a:lstStyle/>
                    <a:p>
                      <a:pPr rtl="0" fontAlgn="t">
                        <a:spcBef>
                          <a:spcPts val="0"/>
                        </a:spcBef>
                        <a:spcAft>
                          <a:spcPts val="0"/>
                        </a:spcAft>
                      </a:pPr>
                      <a:endParaRPr lang="en-US" sz="2400" dirty="0">
                        <a:effectLst/>
                        <a:latin typeface="+mn-lt"/>
                      </a:endParaRPr>
                    </a:p>
                  </a:txBody>
                  <a:tcPr marL="60676" marR="60676" marT="60676" marB="6067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1">
                        <a:alpha val="90000"/>
                      </a:schemeClr>
                    </a:solidFill>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9014758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Western">
      <a:majorFont>
        <a:latin typeface="Gin"/>
        <a:ea typeface=""/>
        <a:cs typeface=""/>
      </a:majorFont>
      <a:minorFont>
        <a:latin typeface="Century School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Custom 17">
      <a:dk1>
        <a:srgbClr val="072F54"/>
      </a:dk1>
      <a:lt1>
        <a:sysClr val="window" lastClr="FFFFFF"/>
      </a:lt1>
      <a:dk2>
        <a:srgbClr val="072F54"/>
      </a:dk2>
      <a:lt2>
        <a:srgbClr val="FFFFFF"/>
      </a:lt2>
      <a:accent1>
        <a:srgbClr val="FFFFFF"/>
      </a:accent1>
      <a:accent2>
        <a:srgbClr val="FDDF8B"/>
      </a:accent2>
      <a:accent3>
        <a:srgbClr val="FDDF8B"/>
      </a:accent3>
      <a:accent4>
        <a:srgbClr val="9ECCF6"/>
      </a:accent4>
      <a:accent5>
        <a:srgbClr val="FDDF8B"/>
      </a:accent5>
      <a:accent6>
        <a:srgbClr val="FDDF8B"/>
      </a:accent6>
      <a:hlink>
        <a:srgbClr val="FDDF8B"/>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1253</TotalTime>
  <Words>945</Words>
  <Application>Microsoft Macintosh PowerPoint</Application>
  <PresentationFormat>Widescreen</PresentationFormat>
  <Paragraphs>201</Paragraphs>
  <Slides>38</Slides>
  <Notes>14</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38</vt:i4>
      </vt:variant>
    </vt:vector>
  </HeadingPairs>
  <TitlesOfParts>
    <vt:vector size="47" baseType="lpstr">
      <vt:lpstr>Century Schoolbook</vt:lpstr>
      <vt:lpstr>Bradley Hand ITC</vt:lpstr>
      <vt:lpstr>Gin</vt:lpstr>
      <vt:lpstr>Franklin Gothic Demi</vt:lpstr>
      <vt:lpstr>Arial</vt:lpstr>
      <vt:lpstr>Calibri</vt:lpstr>
      <vt:lpstr>Kartika</vt:lpstr>
      <vt:lpstr>Office Theme</vt:lpstr>
      <vt:lpstr>3_Office Theme</vt:lpstr>
      <vt:lpstr>Native American Cultures</vt:lpstr>
      <vt:lpstr>PowerPoint Presentation</vt:lpstr>
      <vt:lpstr>DIVERSITY</vt:lpstr>
      <vt:lpstr>PowerPoint Presentation</vt:lpstr>
      <vt:lpstr>CULTURE  GROUPS</vt:lpstr>
      <vt:lpstr>PowerPoint Presentation</vt:lpstr>
      <vt:lpstr>PowerPoint Presentation</vt:lpstr>
      <vt:lpstr>AMERICAN INDIAN Culture Groups</vt:lpstr>
      <vt:lpstr>AMERICAN INDIAN Culture Groups</vt:lpstr>
      <vt:lpstr>Eskimo Seal Hunter</vt:lpstr>
      <vt:lpstr>Seal Meat</vt:lpstr>
      <vt:lpstr>PowerPoint Presentation</vt:lpstr>
      <vt:lpstr>AMERICAN INDIAN Culture Groups</vt:lpstr>
      <vt:lpstr>Plains Indian Bison Hunt</vt:lpstr>
      <vt:lpstr>GERONIMO!!!</vt:lpstr>
      <vt:lpstr>Yes, I know Geronimo wasn’t a Plains Indian.</vt:lpstr>
      <vt:lpstr>Nomadic Lifestyle</vt:lpstr>
      <vt:lpstr>Wichita Tribe (Agriculture &amp; Trade)</vt:lpstr>
      <vt:lpstr>PowerPoint Presentation</vt:lpstr>
      <vt:lpstr>PowerPoint Presentation</vt:lpstr>
      <vt:lpstr>AMERICAN INDIAN Culture Groups</vt:lpstr>
      <vt:lpstr>“Three Sisters”</vt:lpstr>
      <vt:lpstr>PowerPoint Presentation</vt:lpstr>
      <vt:lpstr>Gender Roles</vt:lpstr>
      <vt:lpstr>Longhouse</vt:lpstr>
      <vt:lpstr>PowerPoint Presentation</vt:lpstr>
      <vt:lpstr>Inter-Tribal Warfare</vt:lpstr>
      <vt:lpstr>PowerPoint Presentation</vt:lpstr>
      <vt:lpstr>AMERICAN INDIAN Culture Groups</vt:lpstr>
      <vt:lpstr>Hopi Apartment Complex</vt:lpstr>
      <vt:lpstr>CLIFF DWELLINGS</vt:lpstr>
      <vt:lpstr>Cliff Palace Mesa Verde National Park</vt:lpstr>
      <vt:lpstr>PowerPoint Presentation</vt:lpstr>
      <vt:lpstr>AMERICAN INDIAN Culture Groups</vt:lpstr>
      <vt:lpstr>Cahokia Mounds</vt:lpstr>
      <vt:lpstr>SETTLED communities</vt:lpstr>
      <vt:lpstr>AMERICAN INDIAN Culture Groups</vt:lpstr>
      <vt:lpstr>PowerPoint Presentation</vt:lpstr>
    </vt:vector>
  </TitlesOfParts>
  <LinksUpToDate>false</LinksUpToDate>
  <SharedDoc>false</SharedDoc>
  <HyperlinksChanged>false</HyperlinksChanged>
  <AppVersion>15.0027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Native American Cultures 1491-1607</dc:title>
  <dc:creator>Tom Richey</dc:creator>
  <cp:lastModifiedBy>michael tuttle</cp:lastModifiedBy>
  <cp:revision>42</cp:revision>
  <dcterms:created xsi:type="dcterms:W3CDTF">2014-08-12T12:54:51Z</dcterms:created>
  <dcterms:modified xsi:type="dcterms:W3CDTF">2020-05-29T02:37:14Z</dcterms:modified>
</cp:coreProperties>
</file>