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x-emf"/>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Lst>
  <p:notesMasterIdLst>
    <p:notesMasterId r:id="rId51"/>
  </p:notesMasterIdLst>
  <p:sldIdLst>
    <p:sldId id="307" r:id="rId4"/>
    <p:sldId id="348" r:id="rId5"/>
    <p:sldId id="324" r:id="rId6"/>
    <p:sldId id="283" r:id="rId7"/>
    <p:sldId id="363" r:id="rId8"/>
    <p:sldId id="362" r:id="rId9"/>
    <p:sldId id="350" r:id="rId10"/>
    <p:sldId id="290" r:id="rId11"/>
    <p:sldId id="368" r:id="rId12"/>
    <p:sldId id="288" r:id="rId13"/>
    <p:sldId id="353" r:id="rId14"/>
    <p:sldId id="289" r:id="rId15"/>
    <p:sldId id="291" r:id="rId16"/>
    <p:sldId id="357" r:id="rId17"/>
    <p:sldId id="381" r:id="rId18"/>
    <p:sldId id="352" r:id="rId19"/>
    <p:sldId id="369" r:id="rId20"/>
    <p:sldId id="351" r:id="rId21"/>
    <p:sldId id="377" r:id="rId22"/>
    <p:sldId id="378" r:id="rId23"/>
    <p:sldId id="382" r:id="rId24"/>
    <p:sldId id="379" r:id="rId25"/>
    <p:sldId id="380" r:id="rId26"/>
    <p:sldId id="370" r:id="rId27"/>
    <p:sldId id="371" r:id="rId28"/>
    <p:sldId id="373" r:id="rId29"/>
    <p:sldId id="374" r:id="rId30"/>
    <p:sldId id="372" r:id="rId31"/>
    <p:sldId id="375" r:id="rId32"/>
    <p:sldId id="376" r:id="rId33"/>
    <p:sldId id="287" r:id="rId34"/>
    <p:sldId id="325" r:id="rId35"/>
    <p:sldId id="349" r:id="rId36"/>
    <p:sldId id="311" r:id="rId37"/>
    <p:sldId id="364" r:id="rId38"/>
    <p:sldId id="367" r:id="rId39"/>
    <p:sldId id="308" r:id="rId40"/>
    <p:sldId id="313" r:id="rId41"/>
    <p:sldId id="366" r:id="rId42"/>
    <p:sldId id="359" r:id="rId43"/>
    <p:sldId id="309" r:id="rId44"/>
    <p:sldId id="310" r:id="rId45"/>
    <p:sldId id="365" r:id="rId46"/>
    <p:sldId id="314" r:id="rId47"/>
    <p:sldId id="355" r:id="rId48"/>
    <p:sldId id="354" r:id="rId49"/>
    <p:sldId id="31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002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9" autoAdjust="0"/>
    <p:restoredTop sz="89130" autoAdjust="0"/>
  </p:normalViewPr>
  <p:slideViewPr>
    <p:cSldViewPr>
      <p:cViewPr varScale="1">
        <p:scale>
          <a:sx n="83" d="100"/>
          <a:sy n="83" d="100"/>
        </p:scale>
        <p:origin x="1064" y="20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745CF-E8BF-4CA6-8117-330199F47DCC}" type="datetimeFigureOut">
              <a:rPr lang="en-US" smtClean="0"/>
              <a:pPr/>
              <a:t>12/25/18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0028B-70CF-401A-A2ED-69663D0FBAAD}" type="slidenum">
              <a:rPr lang="en-US" smtClean="0"/>
              <a:pPr/>
              <a:t>‹#›</a:t>
            </a:fld>
            <a:endParaRPr lang="en-US"/>
          </a:p>
        </p:txBody>
      </p:sp>
    </p:spTree>
    <p:extLst>
      <p:ext uri="{BB962C8B-B14F-4D97-AF65-F5344CB8AC3E}">
        <p14:creationId xmlns:p14="http://schemas.microsoft.com/office/powerpoint/2010/main" val="3587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http://rafkinswarning.deviantart.com/art/Thomas-Jefferson-191054235</a:t>
            </a:r>
            <a:endParaRPr lang="en-US" dirty="0"/>
          </a:p>
        </p:txBody>
      </p:sp>
      <p:sp>
        <p:nvSpPr>
          <p:cNvPr id="4" name="Slide Number Placeholder 3"/>
          <p:cNvSpPr>
            <a:spLocks noGrp="1"/>
          </p:cNvSpPr>
          <p:nvPr>
            <p:ph type="sldNum" sz="quarter" idx="10"/>
          </p:nvPr>
        </p:nvSpPr>
        <p:spPr/>
        <p:txBody>
          <a:bodyPr/>
          <a:lstStyle/>
          <a:p>
            <a:fld id="{45A0028B-70CF-401A-A2ED-69663D0FBAAD}" type="slidenum">
              <a:rPr lang="en-US" smtClean="0"/>
              <a:pPr/>
              <a:t>21</a:t>
            </a:fld>
            <a:endParaRPr lang="en-US"/>
          </a:p>
        </p:txBody>
      </p:sp>
    </p:spTree>
    <p:extLst>
      <p:ext uri="{BB962C8B-B14F-4D97-AF65-F5344CB8AC3E}">
        <p14:creationId xmlns:p14="http://schemas.microsoft.com/office/powerpoint/2010/main" val="110865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A0028B-70CF-401A-A2ED-69663D0FBAAD}" type="slidenum">
              <a:rPr lang="en-US" smtClean="0"/>
              <a:pPr/>
              <a:t>44</a:t>
            </a:fld>
            <a:endParaRPr lang="en-US"/>
          </a:p>
        </p:txBody>
      </p:sp>
    </p:spTree>
    <p:extLst>
      <p:ext uri="{BB962C8B-B14F-4D97-AF65-F5344CB8AC3E}">
        <p14:creationId xmlns:p14="http://schemas.microsoft.com/office/powerpoint/2010/main" val="232221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A0028B-70CF-401A-A2ED-69663D0FBAAD}" type="slidenum">
              <a:rPr lang="en-US" smtClean="0"/>
              <a:pPr/>
              <a:t>45</a:t>
            </a:fld>
            <a:endParaRPr lang="en-US"/>
          </a:p>
        </p:txBody>
      </p:sp>
    </p:spTree>
    <p:extLst>
      <p:ext uri="{BB962C8B-B14F-4D97-AF65-F5344CB8AC3E}">
        <p14:creationId xmlns:p14="http://schemas.microsoft.com/office/powerpoint/2010/main" val="408722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poster for the April 1929 provincial election in Saxony. The Dawes Plan was an international agreement dealing with the matter of German reparations payments from World War I. The caption reads: “Break the Dawes Chains.” Courtesy of Dr. Robert D. Brooks.</a:t>
            </a:r>
          </a:p>
        </p:txBody>
      </p:sp>
      <p:sp>
        <p:nvSpPr>
          <p:cNvPr id="4" name="Slide Number Placeholder 3"/>
          <p:cNvSpPr>
            <a:spLocks noGrp="1"/>
          </p:cNvSpPr>
          <p:nvPr>
            <p:ph type="sldNum" sz="quarter" idx="10"/>
          </p:nvPr>
        </p:nvSpPr>
        <p:spPr/>
        <p:txBody>
          <a:bodyPr/>
          <a:lstStyle/>
          <a:p>
            <a:fld id="{45A0028B-70CF-401A-A2ED-69663D0FBAAD}" type="slidenum">
              <a:rPr lang="en-US" smtClean="0"/>
              <a:pPr/>
              <a:t>46</a:t>
            </a:fld>
            <a:endParaRPr lang="en-US"/>
          </a:p>
        </p:txBody>
      </p:sp>
    </p:spTree>
    <p:extLst>
      <p:ext uri="{BB962C8B-B14F-4D97-AF65-F5344CB8AC3E}">
        <p14:creationId xmlns:p14="http://schemas.microsoft.com/office/powerpoint/2010/main" val="310308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12/25/18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12/25/18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12/25/18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4EAA1-1F2A-462C-AA1A-8CA4A42C465C}"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4EAA1-1F2A-462C-AA1A-8CA4A42C465C}"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4EAA1-1F2A-462C-AA1A-8CA4A42C465C}" type="datetimeFigureOut">
              <a:rPr lang="en-US" smtClean="0"/>
              <a:pPr/>
              <a:t>12/25/18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4EAA1-1F2A-462C-AA1A-8CA4A42C465C}" type="datetimeFigureOut">
              <a:rPr lang="en-US" smtClean="0"/>
              <a:pPr/>
              <a:t>12/25/18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4EAA1-1F2A-462C-AA1A-8CA4A42C465C}" type="datetimeFigureOut">
              <a:rPr lang="en-US" smtClean="0"/>
              <a:pPr/>
              <a:t>12/25/18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12/25/18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4EAA1-1F2A-462C-AA1A-8CA4A42C465C}"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4EAA1-1F2A-462C-AA1A-8CA4A42C465C}"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AC9ED7-860B-48A1-92EE-35D3A54CB7FF}" type="datetimeFigureOut">
              <a:rPr lang="en-US" smtClean="0">
                <a:solidFill>
                  <a:prstClr val="black">
                    <a:tint val="95000"/>
                  </a:prstClr>
                </a:solidFill>
              </a:rPr>
              <a:pPr/>
              <a:t>12/25/18</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accent1">
                <a:tint val="44500"/>
                <a:satMod val="160000"/>
              </a:schemeClr>
            </a:gs>
            <a:gs pos="100000">
              <a:schemeClr val="accent3">
                <a:lumMod val="40000"/>
                <a:lumOff val="6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4EAA1-1F2A-462C-AA1A-8CA4A42C465C}" type="datetimeFigureOut">
              <a:rPr lang="en-US" smtClean="0"/>
              <a:pPr/>
              <a:t>12/25/18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ECC61-4F50-448E-A66E-2410DDD33B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hyperlink" Target="http://en.wikipedia.org/wiki/User:Wvbaile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 Id="rId3" Type="http://schemas.openxmlformats.org/officeDocument/2006/relationships/hyperlink" Target="http://www.flickr.com/photos/andresrued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weeklystandard.com/blogs/ge-filed-57000-page-tax-return-paid-no-taxes-14-billion-profits_609137.html" TargetMode="Externa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hyperlink" Target="http://www.flickr.com/photos/zoomar/" TargetMode="External"/><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hyperlink" Target="http://en.wikipedia.org/wiki/File:Thomas_Woodrow_Wilson,_Harris_&amp;_Ewing_bw_photo_portrait,_1919.jpg" TargetMode="External"/><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tmp"/><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hyperlink" Target="http://en.wikipedia.org/wiki/File:Thomas_Woodrow_Wilson,_Harris_&amp;_Ewing_bw_photo_portrait,_1919.jpg" TargetMode="External"/><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9.tmp"/><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 Id="rId3" Type="http://schemas.openxmlformats.org/officeDocument/2006/relationships/hyperlink" Target="http://www.cato.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hyperlink" Target="http://www.cato.org/" TargetMode="External"/><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www.whitehouse.gov/about/presidents/calvincoolidge" TargetMode="External"/><Relationship Id="rId5" Type="http://schemas.openxmlformats.org/officeDocument/2006/relationships/image" Target="../media/image35.jpeg"/><Relationship Id="rId6" Type="http://schemas.microsoft.com/office/2007/relationships/hdphoto" Target="../media/hdphoto3.wdp"/><Relationship Id="rId1" Type="http://schemas.openxmlformats.org/officeDocument/2006/relationships/themeOverride" Target="../theme/themeOverride4.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microsoft.com/office/2007/relationships/hdphoto" Target="../media/hdphoto3.wdp"/><Relationship Id="rId1" Type="http://schemas.openxmlformats.org/officeDocument/2006/relationships/themeOverride" Target="../theme/themeOverride5.x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microsoft.com/office/2007/relationships/hdphoto" Target="../media/hdphoto3.wdp"/><Relationship Id="rId1" Type="http://schemas.openxmlformats.org/officeDocument/2006/relationships/themeOverride" Target="../theme/themeOverride6.x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32.xml"/><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8.jpeg"/><Relationship Id="rId3"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32.xml"/><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2.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gif"/><Relationship Id="rId5" Type="http://schemas.openxmlformats.org/officeDocument/2006/relationships/image" Target="../media/image44.jpeg"/><Relationship Id="rId1" Type="http://schemas.openxmlformats.org/officeDocument/2006/relationships/slideLayout" Target="../slideLayouts/slideLayout3.xml"/><Relationship Id="rId2"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eg"/><Relationship Id="rId3" Type="http://schemas.openxmlformats.org/officeDocument/2006/relationships/hyperlink" Target="https://en.wikisource.org/wiki/Americanism_(Hard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humanevents.com/article.php?id=41723" TargetMode="External"/><Relationship Id="rId3"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gif"/><Relationship Id="rId4" Type="http://schemas.openxmlformats.org/officeDocument/2006/relationships/image" Target="../media/image44.jpeg"/><Relationship Id="rId1" Type="http://schemas.openxmlformats.org/officeDocument/2006/relationships/slideLayout" Target="../slideLayouts/slideLayout4.xml"/><Relationship Id="rId2"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microsoft.com/office/2007/relationships/hdphoto" Target="../media/hdphoto1.wdp"/><Relationship Id="rId6" Type="http://schemas.openxmlformats.org/officeDocument/2006/relationships/hyperlink" Target="http://www.whitehouse.gov/about/presidents/warrenharding" TargetMode="External"/><Relationship Id="rId1" Type="http://schemas.openxmlformats.org/officeDocument/2006/relationships/slideLayout" Target="../slideLayouts/slideLayout30.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 Id="rId3" Type="http://schemas.openxmlformats.org/officeDocument/2006/relationships/hyperlink" Target="http://www.flickr.com/photos/apwizar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 Id="rId3" Type="http://schemas.openxmlformats.org/officeDocument/2006/relationships/hyperlink" Target="http://www.flickr.com/photos/apwizar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 Id="rId3"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3.gif"/></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4" Type="http://schemas.openxmlformats.org/officeDocument/2006/relationships/image" Target="../media/image52.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hyperlink" Target="http://www.calvin.edu/academic/cas/gpa/posters1.htm"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9.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30.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4.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deercreekstateparklodge.com/historic-harding-cabin-7471.html" TargetMode="External"/><Relationship Id="rId1" Type="http://schemas.openxmlformats.org/officeDocument/2006/relationships/slideLayout" Target="../slideLayouts/slideLayout4.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244" y="152400"/>
            <a:ext cx="4499756" cy="5029200"/>
          </a:xfrm>
        </p:spPr>
        <p:txBody>
          <a:bodyPr>
            <a:normAutofit fontScale="90000"/>
            <a:scene3d>
              <a:camera prst="orthographicFront"/>
              <a:lightRig rig="soft" dir="t">
                <a:rot lat="0" lon="0" rev="10800000"/>
              </a:lightRig>
            </a:scene3d>
            <a:sp3d>
              <a:bevelT w="27940" h="12700"/>
              <a:contourClr>
                <a:srgbClr val="DDDDDD"/>
              </a:contourClr>
            </a:sp3d>
          </a:bodyPr>
          <a:lstStyle/>
          <a:p>
            <a:pPr algn="ctr">
              <a:lnSpc>
                <a:spcPct val="80000"/>
              </a:lnSpc>
            </a:pPr>
            <a:r>
              <a:rPr lang="en-US" sz="9600" spc="150" dirty="0" smtClean="0">
                <a:ln w="11430"/>
                <a:solidFill>
                  <a:srgbClr val="F8F8F8"/>
                </a:solidFill>
                <a:effectLst>
                  <a:outerShdw blurRad="25400" algn="tl" rotWithShape="0">
                    <a:srgbClr val="000000">
                      <a:alpha val="43000"/>
                    </a:srgbClr>
                  </a:outerShdw>
                </a:effectLst>
                <a:latin typeface="Limelight" pitchFamily="2" charset="0"/>
              </a:rPr>
              <a:t>1920s</a:t>
            </a:r>
            <a:r>
              <a:rPr lang="en-US" sz="6000" spc="150" dirty="0" smtClean="0">
                <a:ln w="11430"/>
                <a:solidFill>
                  <a:srgbClr val="F8F8F8"/>
                </a:solidFill>
                <a:effectLst>
                  <a:outerShdw blurRad="25400" algn="tl" rotWithShape="0">
                    <a:srgbClr val="000000">
                      <a:alpha val="43000"/>
                    </a:srgbClr>
                  </a:outerShdw>
                </a:effectLst>
                <a:latin typeface="Limelight" pitchFamily="2" charset="0"/>
              </a:rPr>
              <a:t/>
            </a:r>
            <a:br>
              <a:rPr lang="en-US" sz="6000" spc="150" dirty="0" smtClean="0">
                <a:ln w="11430"/>
                <a:solidFill>
                  <a:srgbClr val="F8F8F8"/>
                </a:solidFill>
                <a:effectLst>
                  <a:outerShdw blurRad="25400" algn="tl" rotWithShape="0">
                    <a:srgbClr val="000000">
                      <a:alpha val="43000"/>
                    </a:srgbClr>
                  </a:outerShdw>
                </a:effectLst>
                <a:latin typeface="Limelight" pitchFamily="2" charset="0"/>
              </a:rPr>
            </a:br>
            <a:r>
              <a:rPr lang="en-US" sz="3600" spc="150" dirty="0" smtClean="0">
                <a:ln w="11430"/>
                <a:solidFill>
                  <a:srgbClr val="F8F8F8"/>
                </a:solidFill>
                <a:effectLst>
                  <a:outerShdw blurRad="25400" algn="tl" rotWithShape="0">
                    <a:srgbClr val="000000">
                      <a:alpha val="43000"/>
                    </a:srgbClr>
                  </a:outerShdw>
                </a:effectLst>
                <a:latin typeface="Limelight" pitchFamily="2" charset="0"/>
              </a:rPr>
              <a:t/>
            </a:r>
            <a:br>
              <a:rPr lang="en-US" sz="3600" spc="150" dirty="0" smtClean="0">
                <a:ln w="11430"/>
                <a:solidFill>
                  <a:srgbClr val="F8F8F8"/>
                </a:solidFill>
                <a:effectLst>
                  <a:outerShdw blurRad="25400" algn="tl" rotWithShape="0">
                    <a:srgbClr val="000000">
                      <a:alpha val="43000"/>
                    </a:srgbClr>
                  </a:outerShdw>
                </a:effectLst>
                <a:latin typeface="Limelight" pitchFamily="2" charset="0"/>
              </a:rPr>
            </a:br>
            <a:r>
              <a:rPr lang="en-US" sz="67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Politics, </a:t>
            </a:r>
            <a:r>
              <a:rPr lang="en-US" sz="69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Taxes, &amp; </a:t>
            </a:r>
            <a:r>
              <a:rPr lang="en-US" sz="7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Foreign</a:t>
            </a:r>
            <a:r>
              <a:rPr lang="en-US"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 </a:t>
            </a:r>
            <a:r>
              <a:rPr lang="en-US" sz="9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Policy</a:t>
            </a:r>
            <a:endParaRPr lang="en-US" sz="9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endParaRPr>
          </a:p>
        </p:txBody>
      </p:sp>
      <p:pic>
        <p:nvPicPr>
          <p:cNvPr id="1026" name="Picture 2" descr="http://upload.wikimedia.org/wikipedia/commons/thumb/0/0b/Calvin_Coolidge-Garo.jpg/540px-Calvin_Coolidge-Gar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 r="4567"/>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pload.wikimedia.org/wikipedia/commons/c/cf/Teapot_WY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99" y="0"/>
            <a:ext cx="9151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52401" y="228600"/>
            <a:ext cx="3962399" cy="2667000"/>
          </a:xfrm>
        </p:spPr>
        <p:txBody>
          <a:bodyPr>
            <a:noAutofit/>
          </a:bodyPr>
          <a:lstStyle/>
          <a:p>
            <a:pPr algn="ctr"/>
            <a:r>
              <a:rPr lang="en-US" sz="6000" dirty="0" smtClean="0">
                <a:solidFill>
                  <a:schemeClr val="tx1"/>
                </a:solidFill>
              </a:rPr>
              <a:t>Teapot </a:t>
            </a:r>
            <a:r>
              <a:rPr lang="en-US" sz="7200" dirty="0" smtClean="0">
                <a:solidFill>
                  <a:schemeClr val="tx1"/>
                </a:solidFill>
              </a:rPr>
              <a:t>Dome </a:t>
            </a:r>
            <a:r>
              <a:rPr lang="en-US" sz="5400" dirty="0" smtClean="0">
                <a:solidFill>
                  <a:schemeClr val="tx1"/>
                </a:solidFill>
              </a:rPr>
              <a:t>Scandal</a:t>
            </a:r>
            <a:endParaRPr lang="en-US" sz="6000" dirty="0">
              <a:solidFill>
                <a:schemeClr val="tx1"/>
              </a:solidFill>
            </a:endParaRPr>
          </a:p>
        </p:txBody>
      </p:sp>
      <p:sp>
        <p:nvSpPr>
          <p:cNvPr id="9" name="Rectangle 8"/>
          <p:cNvSpPr/>
          <p:nvPr/>
        </p:nvSpPr>
        <p:spPr>
          <a:xfrm>
            <a:off x="7500640" y="6474023"/>
            <a:ext cx="1567160" cy="307777"/>
          </a:xfrm>
          <a:prstGeom prst="rect">
            <a:avLst/>
          </a:prstGeom>
        </p:spPr>
        <p:txBody>
          <a:bodyPr wrap="none">
            <a:spAutoFit/>
          </a:bodyPr>
          <a:lstStyle/>
          <a:p>
            <a:r>
              <a:rPr lang="en-US" sz="1400" dirty="0" smtClean="0"/>
              <a:t>Photo by </a:t>
            </a:r>
            <a:r>
              <a:rPr lang="en-US" sz="1400" dirty="0">
                <a:hlinkClick r:id="rId3" tooltip="en:User:Wvbailey"/>
              </a:rPr>
              <a:t>Wvbailey</a:t>
            </a:r>
            <a:endParaRPr lang="en-US" sz="1400" dirty="0"/>
          </a:p>
        </p:txBody>
      </p:sp>
      <p:sp>
        <p:nvSpPr>
          <p:cNvPr id="10" name="TextBox 9"/>
          <p:cNvSpPr txBox="1"/>
          <p:nvPr/>
        </p:nvSpPr>
        <p:spPr>
          <a:xfrm>
            <a:off x="4499650" y="3805297"/>
            <a:ext cx="4187150"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b="1" dirty="0" smtClean="0"/>
              <a:t>Oil companies bribed government officials for prime oil leases on government land.</a:t>
            </a:r>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sz="6600" b="0" dirty="0" smtClean="0">
                <a:solidFill>
                  <a:schemeClr val="bg1"/>
                </a:solidFill>
              </a:rPr>
              <a:t>The “Fall Guy”</a:t>
            </a:r>
            <a:endParaRPr lang="en-US" sz="6600" b="0" dirty="0">
              <a:solidFill>
                <a:schemeClr val="bg1"/>
              </a:solidFill>
            </a:endParaRPr>
          </a:p>
        </p:txBody>
      </p:sp>
      <p:sp>
        <p:nvSpPr>
          <p:cNvPr id="3" name="Content Placeholder 2"/>
          <p:cNvSpPr>
            <a:spLocks noGrp="1"/>
          </p:cNvSpPr>
          <p:nvPr>
            <p:ph idx="1"/>
          </p:nvPr>
        </p:nvSpPr>
        <p:spPr>
          <a:xfrm>
            <a:off x="228600" y="1775191"/>
            <a:ext cx="4572000" cy="4625609"/>
          </a:xfrm>
        </p:spPr>
        <p:txBody>
          <a:bodyPr>
            <a:normAutofit/>
          </a:bodyPr>
          <a:lstStyle/>
          <a:p>
            <a:pPr marL="118872" indent="0">
              <a:buNone/>
            </a:pPr>
            <a:r>
              <a:rPr lang="en-US" sz="4000" b="1" dirty="0" smtClean="0"/>
              <a:t>Albert Fall, the Secretary of the Interior, served a short, stout sentence in prison for accepting bribes.</a:t>
            </a:r>
            <a:endParaRPr lang="en-US" sz="4000" b="1" dirty="0"/>
          </a:p>
        </p:txBody>
      </p:sp>
      <p:pic>
        <p:nvPicPr>
          <p:cNvPr id="2050" name="Picture 2" descr="File:Albert B. 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83114"/>
            <a:ext cx="4202271" cy="51986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oi.gov/americasgreatoutdoors/whatwedo/images/doi-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76200"/>
            <a:ext cx="1295400" cy="12954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45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ile:HerbertClarkHoov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3468" r="3198" b="4640"/>
          <a:stretch/>
        </p:blipFill>
        <p:spPr bwMode="auto">
          <a:xfrm>
            <a:off x="152400" y="1619248"/>
            <a:ext cx="4056993" cy="508635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ile:AWMell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27416" y="1619249"/>
            <a:ext cx="4225159" cy="50863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0" y="0"/>
            <a:ext cx="6096000" cy="1403462"/>
          </a:xfrm>
        </p:spPr>
        <p:txBody>
          <a:bodyPr>
            <a:noAutofit/>
          </a:bodyPr>
          <a:lstStyle/>
          <a:p>
            <a:r>
              <a:rPr lang="en-US" sz="8800" b="0" dirty="0" smtClean="0">
                <a:solidFill>
                  <a:srgbClr val="92D050"/>
                </a:solidFill>
              </a:rPr>
              <a:t>The Good</a:t>
            </a:r>
            <a:endParaRPr lang="en-US" sz="13800" b="0" dirty="0">
              <a:solidFill>
                <a:srgbClr val="92D050"/>
              </a:solidFill>
            </a:endParaRPr>
          </a:p>
        </p:txBody>
      </p:sp>
      <p:sp>
        <p:nvSpPr>
          <p:cNvPr id="6" name="Text Placeholder 5"/>
          <p:cNvSpPr>
            <a:spLocks noGrp="1"/>
          </p:cNvSpPr>
          <p:nvPr>
            <p:ph type="body" idx="1"/>
          </p:nvPr>
        </p:nvSpPr>
        <p:spPr>
          <a:xfrm>
            <a:off x="152400" y="5791200"/>
            <a:ext cx="4056993" cy="914400"/>
          </a:xfrm>
          <a:solidFill>
            <a:schemeClr val="bg1">
              <a:alpha val="65000"/>
            </a:schemeClr>
          </a:solidFill>
        </p:spPr>
        <p:txBody>
          <a:bodyPr>
            <a:normAutofit fontScale="92500" lnSpcReduction="20000"/>
          </a:bodyPr>
          <a:lstStyle/>
          <a:p>
            <a:pPr algn="ctr"/>
            <a:r>
              <a:rPr lang="en-US" sz="3600" dirty="0"/>
              <a:t>Herbert Hoover</a:t>
            </a:r>
            <a:br>
              <a:rPr lang="en-US" sz="3600" dirty="0"/>
            </a:br>
            <a:r>
              <a:rPr lang="en-US" sz="2600" i="1" dirty="0" smtClean="0"/>
              <a:t>Secretary of Commerce</a:t>
            </a:r>
            <a:endParaRPr lang="en-US" sz="3600" i="1" dirty="0" smtClean="0"/>
          </a:p>
        </p:txBody>
      </p:sp>
      <p:sp>
        <p:nvSpPr>
          <p:cNvPr id="12" name="Text Placeholder 5"/>
          <p:cNvSpPr>
            <a:spLocks noGrp="1"/>
          </p:cNvSpPr>
          <p:nvPr>
            <p:ph type="body" idx="1"/>
          </p:nvPr>
        </p:nvSpPr>
        <p:spPr>
          <a:xfrm>
            <a:off x="4724400" y="5791200"/>
            <a:ext cx="4228175" cy="914400"/>
          </a:xfrm>
          <a:solidFill>
            <a:schemeClr val="tx1">
              <a:alpha val="65000"/>
            </a:schemeClr>
          </a:solidFill>
        </p:spPr>
        <p:txBody>
          <a:bodyPr>
            <a:normAutofit fontScale="85000" lnSpcReduction="20000"/>
          </a:bodyPr>
          <a:lstStyle/>
          <a:p>
            <a:pPr algn="ctr"/>
            <a:r>
              <a:rPr lang="en-US" sz="3900" dirty="0" smtClean="0">
                <a:solidFill>
                  <a:schemeClr val="bg1"/>
                </a:solidFill>
              </a:rPr>
              <a:t>Andrew Mellon</a:t>
            </a:r>
            <a:r>
              <a:rPr lang="en-US" sz="3600" dirty="0">
                <a:solidFill>
                  <a:schemeClr val="bg1"/>
                </a:solidFill>
              </a:rPr>
              <a:t/>
            </a:r>
            <a:br>
              <a:rPr lang="en-US" sz="3600" dirty="0">
                <a:solidFill>
                  <a:schemeClr val="bg1"/>
                </a:solidFill>
              </a:rPr>
            </a:br>
            <a:r>
              <a:rPr lang="en-US" sz="2800" i="1" dirty="0" smtClean="0">
                <a:solidFill>
                  <a:schemeClr val="bg1"/>
                </a:solidFill>
              </a:rPr>
              <a:t>Secretary </a:t>
            </a:r>
            <a:r>
              <a:rPr lang="en-US" sz="2400" i="1" dirty="0" smtClean="0">
                <a:solidFill>
                  <a:schemeClr val="bg1"/>
                </a:solidFill>
              </a:rPr>
              <a:t>of THE </a:t>
            </a:r>
            <a:r>
              <a:rPr lang="en-US" sz="2800" i="1" dirty="0" smtClean="0">
                <a:solidFill>
                  <a:schemeClr val="bg1"/>
                </a:solidFill>
              </a:rPr>
              <a:t>Treasury</a:t>
            </a:r>
            <a:endParaRPr lang="en-US" sz="3800" i="1" dirty="0" smtClean="0">
              <a:solidFill>
                <a:schemeClr val="bg1"/>
              </a:solidFill>
            </a:endParaRPr>
          </a:p>
        </p:txBody>
      </p:sp>
      <p:sp>
        <p:nvSpPr>
          <p:cNvPr id="7" name="Rectangle 6"/>
          <p:cNvSpPr/>
          <p:nvPr/>
        </p:nvSpPr>
        <p:spPr>
          <a:xfrm>
            <a:off x="76200" y="152400"/>
            <a:ext cx="2895600" cy="1200329"/>
          </a:xfrm>
          <a:prstGeom prst="rect">
            <a:avLst/>
          </a:prstGeom>
        </p:spPr>
        <p:txBody>
          <a:bodyPr wrap="square">
            <a:spAutoFit/>
          </a:bodyPr>
          <a:lstStyle/>
          <a:p>
            <a:pPr algn="ctr"/>
            <a:r>
              <a:rPr lang="en-US" sz="3600" spc="150" dirty="0" smtClean="0">
                <a:ln w="11430"/>
                <a:solidFill>
                  <a:srgbClr val="F8F8F8"/>
                </a:solidFill>
                <a:effectLst>
                  <a:outerShdw blurRad="25400" algn="tl" rotWithShape="0">
                    <a:srgbClr val="000000">
                      <a:alpha val="43000"/>
                    </a:srgbClr>
                  </a:outerShdw>
                </a:effectLst>
                <a:latin typeface="Limelight" pitchFamily="2" charset="0"/>
              </a:rPr>
              <a:t>Harding’s Cabinet</a:t>
            </a:r>
            <a:endParaRPr lang="en-US" sz="3600" dirty="0">
              <a:latin typeface="Limelight"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495800" y="1828800"/>
            <a:ext cx="4495800" cy="4876800"/>
          </a:xfrm>
        </p:spPr>
        <p:txBody>
          <a:bodyPr>
            <a:noAutofit/>
          </a:bodyPr>
          <a:lstStyle/>
          <a:p>
            <a:pPr marL="118872" indent="0" algn="ctr">
              <a:buNone/>
            </a:pPr>
            <a:r>
              <a:rPr lang="en-US" sz="5400" b="1" dirty="0" smtClean="0"/>
              <a:t>Successful Businessman</a:t>
            </a:r>
          </a:p>
          <a:p>
            <a:pPr marL="118872" indent="0" algn="ctr">
              <a:buNone/>
            </a:pPr>
            <a:endParaRPr lang="en-US" sz="3200" b="1" dirty="0"/>
          </a:p>
          <a:p>
            <a:pPr marL="118872" indent="0" algn="ctr">
              <a:buNone/>
            </a:pPr>
            <a:r>
              <a:rPr lang="en-US" sz="7200" b="1" dirty="0" smtClean="0"/>
              <a:t>TAX </a:t>
            </a:r>
            <a:br>
              <a:rPr lang="en-US" sz="7200" b="1" dirty="0" smtClean="0"/>
            </a:br>
            <a:r>
              <a:rPr lang="en-US" sz="7200" b="1" dirty="0" smtClean="0"/>
              <a:t>CUTTER</a:t>
            </a:r>
            <a:endParaRPr lang="en-US" sz="7200" b="1" dirty="0"/>
          </a:p>
        </p:txBody>
      </p:sp>
      <p:sp>
        <p:nvSpPr>
          <p:cNvPr id="9" name="Title 4"/>
          <p:cNvSpPr>
            <a:spLocks noGrp="1"/>
          </p:cNvSpPr>
          <p:nvPr>
            <p:ph type="title"/>
          </p:nvPr>
        </p:nvSpPr>
        <p:spPr>
          <a:xfrm>
            <a:off x="3048000" y="0"/>
            <a:ext cx="6096000" cy="1403462"/>
          </a:xfrm>
        </p:spPr>
        <p:txBody>
          <a:bodyPr>
            <a:noAutofit/>
          </a:bodyPr>
          <a:lstStyle/>
          <a:p>
            <a:r>
              <a:rPr lang="en-US" sz="8800" b="0" dirty="0" smtClean="0">
                <a:solidFill>
                  <a:srgbClr val="92D050"/>
                </a:solidFill>
              </a:rPr>
              <a:t>The Good</a:t>
            </a:r>
            <a:endParaRPr lang="en-US" sz="13800" b="0" dirty="0">
              <a:solidFill>
                <a:srgbClr val="92D050"/>
              </a:solidFill>
            </a:endParaRPr>
          </a:p>
        </p:txBody>
      </p:sp>
      <p:sp>
        <p:nvSpPr>
          <p:cNvPr id="10" name="Rectangle 9"/>
          <p:cNvSpPr/>
          <p:nvPr/>
        </p:nvSpPr>
        <p:spPr>
          <a:xfrm>
            <a:off x="76200" y="152400"/>
            <a:ext cx="2895600" cy="1200329"/>
          </a:xfrm>
          <a:prstGeom prst="rect">
            <a:avLst/>
          </a:prstGeom>
        </p:spPr>
        <p:txBody>
          <a:bodyPr wrap="square">
            <a:spAutoFit/>
          </a:bodyPr>
          <a:lstStyle/>
          <a:p>
            <a:pPr algn="ctr"/>
            <a:r>
              <a:rPr lang="en-US" sz="3600" spc="150" dirty="0" smtClean="0">
                <a:ln w="11430"/>
                <a:solidFill>
                  <a:srgbClr val="F8F8F8"/>
                </a:solidFill>
                <a:effectLst>
                  <a:outerShdw blurRad="25400" algn="tl" rotWithShape="0">
                    <a:srgbClr val="000000">
                      <a:alpha val="43000"/>
                    </a:srgbClr>
                  </a:outerShdw>
                </a:effectLst>
                <a:latin typeface="Limelight" pitchFamily="2" charset="0"/>
              </a:rPr>
              <a:t>Harding’s Cabinet</a:t>
            </a:r>
            <a:endParaRPr lang="en-US" sz="3600" dirty="0">
              <a:latin typeface="Limelight" pitchFamily="2" charset="0"/>
            </a:endParaRPr>
          </a:p>
        </p:txBody>
      </p:sp>
      <p:pic>
        <p:nvPicPr>
          <p:cNvPr id="12" name="Picture 2" descr="File:AWMell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5416" y="1619249"/>
            <a:ext cx="4225159" cy="50863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p:cNvSpPr>
            <a:spLocks noGrp="1"/>
          </p:cNvSpPr>
          <p:nvPr>
            <p:ph type="body" idx="1"/>
          </p:nvPr>
        </p:nvSpPr>
        <p:spPr>
          <a:xfrm>
            <a:off x="152400" y="5791200"/>
            <a:ext cx="4228175" cy="914400"/>
          </a:xfrm>
          <a:solidFill>
            <a:schemeClr val="tx1">
              <a:alpha val="65000"/>
            </a:schemeClr>
          </a:solidFill>
        </p:spPr>
        <p:txBody>
          <a:bodyPr>
            <a:normAutofit fontScale="85000" lnSpcReduction="20000"/>
          </a:bodyPr>
          <a:lstStyle/>
          <a:p>
            <a:pPr algn="ctr"/>
            <a:r>
              <a:rPr lang="en-US" sz="3900" dirty="0" smtClean="0">
                <a:solidFill>
                  <a:schemeClr val="bg1"/>
                </a:solidFill>
              </a:rPr>
              <a:t>Andrew Mellon</a:t>
            </a:r>
            <a:r>
              <a:rPr lang="en-US" sz="3600" dirty="0">
                <a:solidFill>
                  <a:schemeClr val="bg1"/>
                </a:solidFill>
              </a:rPr>
              <a:t/>
            </a:r>
            <a:br>
              <a:rPr lang="en-US" sz="3600" dirty="0">
                <a:solidFill>
                  <a:schemeClr val="bg1"/>
                </a:solidFill>
              </a:rPr>
            </a:br>
            <a:r>
              <a:rPr lang="en-US" sz="2800" i="1" dirty="0" smtClean="0">
                <a:solidFill>
                  <a:schemeClr val="bg1"/>
                </a:solidFill>
              </a:rPr>
              <a:t>Secretary </a:t>
            </a:r>
            <a:r>
              <a:rPr lang="en-US" sz="2400" i="1" dirty="0" smtClean="0">
                <a:solidFill>
                  <a:schemeClr val="bg1"/>
                </a:solidFill>
              </a:rPr>
              <a:t>of THE </a:t>
            </a:r>
            <a:r>
              <a:rPr lang="en-US" sz="2800" i="1" dirty="0" smtClean="0">
                <a:solidFill>
                  <a:schemeClr val="bg1"/>
                </a:solidFill>
              </a:rPr>
              <a:t>Treasury</a:t>
            </a:r>
            <a:endParaRPr lang="en-US" sz="38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arm4.staticflickr.com/3276/3027534098_f568868b9e_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10200" y="3733800"/>
            <a:ext cx="3505200" cy="2590800"/>
          </a:xfrm>
        </p:spPr>
        <p:txBody>
          <a:bodyPr>
            <a:noAutofit/>
          </a:bodyPr>
          <a:lstStyle/>
          <a:p>
            <a:pPr algn="ctr"/>
            <a:r>
              <a:rPr lang="en-US" sz="8000" dirty="0" smtClean="0">
                <a:solidFill>
                  <a:schemeClr val="bg1"/>
                </a:solidFill>
              </a:rPr>
              <a:t>War Debt</a:t>
            </a:r>
            <a:endParaRPr lang="en-US" sz="8000" dirty="0">
              <a:solidFill>
                <a:schemeClr val="bg1"/>
              </a:solidFill>
            </a:endParaRPr>
          </a:p>
        </p:txBody>
      </p:sp>
      <p:sp>
        <p:nvSpPr>
          <p:cNvPr id="7" name="Rectangle 6"/>
          <p:cNvSpPr/>
          <p:nvPr/>
        </p:nvSpPr>
        <p:spPr>
          <a:xfrm>
            <a:off x="64585" y="6488668"/>
            <a:ext cx="1916615" cy="307777"/>
          </a:xfrm>
          <a:prstGeom prst="rect">
            <a:avLst/>
          </a:prstGeom>
        </p:spPr>
        <p:txBody>
          <a:bodyPr wrap="none">
            <a:spAutoFit/>
          </a:bodyPr>
          <a:lstStyle/>
          <a:p>
            <a:r>
              <a:rPr lang="en-US" sz="1400" dirty="0" smtClean="0">
                <a:solidFill>
                  <a:schemeClr val="bg1"/>
                </a:solidFill>
              </a:rPr>
              <a:t>Photo by </a:t>
            </a:r>
            <a:r>
              <a:rPr lang="en-US" sz="1400" dirty="0">
                <a:solidFill>
                  <a:schemeClr val="bg1"/>
                </a:solidFill>
                <a:hlinkClick r:id="rId3"/>
              </a:rPr>
              <a:t>Andres Rueda</a:t>
            </a:r>
            <a:endParaRPr lang="en-US" sz="1400" dirty="0">
              <a:solidFill>
                <a:schemeClr val="bg1"/>
              </a:solidFill>
            </a:endParaRPr>
          </a:p>
        </p:txBody>
      </p:sp>
    </p:spTree>
    <p:extLst>
      <p:ext uri="{BB962C8B-B14F-4D97-AF65-F5344CB8AC3E}">
        <p14:creationId xmlns:p14="http://schemas.microsoft.com/office/powerpoint/2010/main" val="2093525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4495800"/>
          </a:xfrm>
        </p:spPr>
        <p:txBody>
          <a:bodyPr>
            <a:noAutofit/>
          </a:bodyPr>
          <a:lstStyle/>
          <a:p>
            <a:pPr algn="ctr">
              <a:lnSpc>
                <a:spcPts val="9000"/>
              </a:lnSpc>
            </a:pPr>
            <a:r>
              <a:rPr lang="en-US" sz="9600" dirty="0" smtClean="0"/>
              <a:t>Lower Taxes</a:t>
            </a:r>
            <a:br>
              <a:rPr lang="en-US" sz="9600" dirty="0" smtClean="0"/>
            </a:br>
            <a:r>
              <a:rPr lang="en-US" sz="23900" dirty="0" smtClean="0"/>
              <a:t> </a:t>
            </a:r>
            <a:r>
              <a:rPr lang="en-US" sz="9600" dirty="0"/>
              <a:t/>
            </a:r>
            <a:br>
              <a:rPr lang="en-US" sz="9600" dirty="0"/>
            </a:br>
            <a:r>
              <a:rPr lang="en-US" sz="8000" dirty="0" smtClean="0"/>
              <a:t>More Revenue</a:t>
            </a:r>
            <a:endParaRPr lang="en-US" sz="8000" dirty="0"/>
          </a:p>
        </p:txBody>
      </p:sp>
      <p:sp>
        <p:nvSpPr>
          <p:cNvPr id="4" name="TextBox 3"/>
          <p:cNvSpPr txBox="1"/>
          <p:nvPr/>
        </p:nvSpPr>
        <p:spPr>
          <a:xfrm>
            <a:off x="0" y="358914"/>
            <a:ext cx="9144000" cy="707886"/>
          </a:xfrm>
          <a:prstGeom prst="rect">
            <a:avLst/>
          </a:prstGeom>
          <a:noFill/>
        </p:spPr>
        <p:txBody>
          <a:bodyPr wrap="square" rtlCol="0">
            <a:spAutoFit/>
          </a:bodyPr>
          <a:lstStyle/>
          <a:p>
            <a:pPr algn="ctr"/>
            <a:r>
              <a:rPr lang="en-US" sz="4000" b="1" i="1" dirty="0" smtClean="0">
                <a:solidFill>
                  <a:schemeClr val="bg1"/>
                </a:solidFill>
              </a:rPr>
              <a:t>It may not make sense to you, but...</a:t>
            </a:r>
            <a:endParaRPr lang="en-US" sz="4000" b="1" i="1" dirty="0">
              <a:solidFill>
                <a:schemeClr val="bg1"/>
              </a:solidFill>
            </a:endParaRPr>
          </a:p>
        </p:txBody>
      </p:sp>
      <p:sp>
        <p:nvSpPr>
          <p:cNvPr id="5" name="Equal 4"/>
          <p:cNvSpPr/>
          <p:nvPr/>
        </p:nvSpPr>
        <p:spPr>
          <a:xfrm>
            <a:off x="3810000" y="3124200"/>
            <a:ext cx="1524000" cy="1371600"/>
          </a:xfrm>
          <a:prstGeom prst="mathEqual">
            <a:avLst>
              <a:gd name="adj1" fmla="val 16576"/>
              <a:gd name="adj2" fmla="val 20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7024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3944" cy="1403462"/>
          </a:xfrm>
        </p:spPr>
        <p:txBody>
          <a:bodyPr>
            <a:normAutofit/>
          </a:bodyPr>
          <a:lstStyle/>
          <a:p>
            <a:r>
              <a:rPr lang="en-US" sz="6000" dirty="0" smtClean="0">
                <a:solidFill>
                  <a:schemeClr val="bg1"/>
                </a:solidFill>
              </a:rPr>
              <a:t>A Mellon Maxim</a:t>
            </a:r>
            <a:endParaRPr lang="en-US" sz="6000" dirty="0">
              <a:solidFill>
                <a:schemeClr val="bg1"/>
              </a:solidFill>
            </a:endParaRPr>
          </a:p>
        </p:txBody>
      </p:sp>
      <p:sp>
        <p:nvSpPr>
          <p:cNvPr id="4" name="Content Placeholder 3"/>
          <p:cNvSpPr>
            <a:spLocks noGrp="1"/>
          </p:cNvSpPr>
          <p:nvPr>
            <p:ph sz="half" idx="2"/>
          </p:nvPr>
        </p:nvSpPr>
        <p:spPr>
          <a:xfrm>
            <a:off x="152400" y="2057400"/>
            <a:ext cx="4724400" cy="3951288"/>
          </a:xfrm>
        </p:spPr>
        <p:txBody>
          <a:bodyPr>
            <a:noAutofit/>
          </a:bodyPr>
          <a:lstStyle/>
          <a:p>
            <a:pPr marL="346075" indent="-228600">
              <a:buNone/>
            </a:pPr>
            <a:r>
              <a:rPr lang="en-US" sz="3600" b="1" dirty="0" smtClean="0"/>
              <a:t>“The </a:t>
            </a:r>
            <a:r>
              <a:rPr lang="en-US" sz="3600" b="1" dirty="0"/>
              <a:t>history of taxation shows that taxes which are inherently excessive are not </a:t>
            </a:r>
            <a:r>
              <a:rPr lang="en-US" sz="3600" b="1" dirty="0" smtClean="0"/>
              <a:t>paid.”</a:t>
            </a:r>
          </a:p>
          <a:p>
            <a:pPr marL="118872" indent="0">
              <a:buNone/>
            </a:pPr>
            <a:endParaRPr lang="en-US" sz="1400" dirty="0"/>
          </a:p>
          <a:p>
            <a:pPr marL="118872" indent="0">
              <a:buNone/>
              <a:tabLst>
                <a:tab pos="457200" algn="l"/>
                <a:tab pos="977900" algn="l"/>
              </a:tabLst>
            </a:pPr>
            <a:r>
              <a:rPr lang="en-US" sz="3600" dirty="0" smtClean="0"/>
              <a:t>	</a:t>
            </a:r>
            <a:r>
              <a:rPr lang="en-US" sz="3600" b="1" dirty="0" smtClean="0"/>
              <a:t>-- 	Andrew Mellon</a:t>
            </a:r>
          </a:p>
          <a:p>
            <a:pPr marL="118872" indent="0">
              <a:buNone/>
              <a:tabLst>
                <a:tab pos="457200" algn="l"/>
                <a:tab pos="977900" algn="l"/>
              </a:tabLst>
            </a:pPr>
            <a:r>
              <a:rPr lang="en-US" sz="1800" b="1" dirty="0"/>
              <a:t>	</a:t>
            </a:r>
            <a:r>
              <a:rPr lang="en-US" sz="1800" b="1" dirty="0" smtClean="0"/>
              <a:t>	</a:t>
            </a:r>
            <a:r>
              <a:rPr lang="en-US" sz="2000" b="1" i="1" dirty="0" smtClean="0"/>
              <a:t>Taxation:  The People’s Business</a:t>
            </a:r>
            <a:endParaRPr lang="en-US" sz="3600" b="1" dirty="0"/>
          </a:p>
        </p:txBody>
      </p:sp>
      <p:pic>
        <p:nvPicPr>
          <p:cNvPr id="1026" name="Picture 2" descr="http://cdn.dipity.com/uploads/events/4ae623f70f3dd5825114e982087fd0e7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880945" cy="510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38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a:xfrm>
            <a:off x="4876800" y="2514600"/>
            <a:ext cx="4041775" cy="715355"/>
          </a:xfrm>
        </p:spPr>
        <p:txBody>
          <a:bodyPr/>
          <a:lstStyle/>
          <a:p>
            <a:endParaRPr lang="en-US"/>
          </a:p>
        </p:txBody>
      </p:sp>
      <p:sp>
        <p:nvSpPr>
          <p:cNvPr id="6" name="Content Placeholder 5"/>
          <p:cNvSpPr>
            <a:spLocks noGrp="1"/>
          </p:cNvSpPr>
          <p:nvPr>
            <p:ph sz="quarter" idx="4"/>
          </p:nvPr>
        </p:nvSpPr>
        <p:spPr>
          <a:xfrm>
            <a:off x="7391400" y="5867400"/>
            <a:ext cx="1600200" cy="685800"/>
          </a:xfrm>
        </p:spPr>
        <p:style>
          <a:lnRef idx="1">
            <a:schemeClr val="accent1"/>
          </a:lnRef>
          <a:fillRef idx="2">
            <a:schemeClr val="accent1"/>
          </a:fillRef>
          <a:effectRef idx="1">
            <a:schemeClr val="accent1"/>
          </a:effectRef>
          <a:fontRef idx="minor">
            <a:schemeClr val="dk1"/>
          </a:fontRef>
        </p:style>
        <p:txBody>
          <a:bodyPr/>
          <a:lstStyle/>
          <a:p>
            <a:pPr marL="6350" indent="0" algn="ctr">
              <a:buNone/>
            </a:pPr>
            <a:r>
              <a:rPr lang="en-US" sz="3600" b="1" dirty="0" smtClean="0">
                <a:hlinkClick r:id="rId2"/>
              </a:rPr>
              <a:t>LINK</a:t>
            </a:r>
            <a:endParaRPr lang="en-US" b="1" dirty="0">
              <a:hlinkClick r:id="rId2"/>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758"/>
          <a:stretch/>
        </p:blipFill>
        <p:spPr bwMode="auto">
          <a:xfrm>
            <a:off x="0" y="1722202"/>
            <a:ext cx="7125574" cy="513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426"/>
          <a:stretch/>
        </p:blipFill>
        <p:spPr bwMode="auto">
          <a:xfrm>
            <a:off x="0" y="0"/>
            <a:ext cx="9144000" cy="193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744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170" name="Picture 2" descr="http://farm1.staticflickr.com/51/141098807_8767ee45ef_b.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402770" y="-1"/>
            <a:ext cx="8360229"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6550223"/>
            <a:ext cx="1462260" cy="307777"/>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sz="1400" dirty="0" smtClean="0"/>
              <a:t>Photo by </a:t>
            </a:r>
            <a:r>
              <a:rPr lang="en-US" sz="1400" dirty="0" err="1" smtClean="0">
                <a:hlinkClick r:id="rId4"/>
              </a:rPr>
              <a:t>zoomar</a:t>
            </a:r>
            <a:endParaRPr lang="en-US" sz="1400" dirty="0"/>
          </a:p>
        </p:txBody>
      </p:sp>
      <p:sp>
        <p:nvSpPr>
          <p:cNvPr id="2" name="Title 1"/>
          <p:cNvSpPr>
            <a:spLocks noGrp="1"/>
          </p:cNvSpPr>
          <p:nvPr>
            <p:ph type="title"/>
          </p:nvPr>
        </p:nvSpPr>
        <p:spPr>
          <a:xfrm>
            <a:off x="3581400" y="228600"/>
            <a:ext cx="5181600" cy="1251062"/>
          </a:xfrm>
        </p:spPr>
        <p:txBody>
          <a:bodyPr>
            <a:noAutofit/>
          </a:bodyPr>
          <a:lstStyle/>
          <a:p>
            <a:pPr algn="ctr"/>
            <a:r>
              <a:rPr lang="en-US" sz="11500" dirty="0" smtClean="0"/>
              <a:t>MYTH</a:t>
            </a:r>
            <a:endParaRPr lang="en-US" sz="11500" dirty="0"/>
          </a:p>
        </p:txBody>
      </p:sp>
      <p:sp>
        <p:nvSpPr>
          <p:cNvPr id="8" name="TextBox 7"/>
          <p:cNvSpPr txBox="1"/>
          <p:nvPr/>
        </p:nvSpPr>
        <p:spPr>
          <a:xfrm>
            <a:off x="4876800" y="1447800"/>
            <a:ext cx="3886200" cy="1446550"/>
          </a:xfrm>
          <a:prstGeom prst="rect">
            <a:avLst/>
          </a:prstGeom>
          <a:noFill/>
        </p:spPr>
        <p:txBody>
          <a:bodyPr wrap="square" rtlCol="0">
            <a:spAutoFit/>
          </a:bodyPr>
          <a:lstStyle/>
          <a:p>
            <a:r>
              <a:rPr lang="en-US" sz="3200" b="1" dirty="0" smtClean="0"/>
              <a:t>Andrew Mellon </a:t>
            </a:r>
            <a:r>
              <a:rPr lang="en-US" sz="2800" b="1" dirty="0" smtClean="0"/>
              <a:t/>
            </a:r>
            <a:br>
              <a:rPr lang="en-US" sz="2800" b="1" dirty="0" smtClean="0"/>
            </a:br>
            <a:r>
              <a:rPr lang="en-US" sz="2800" b="1" dirty="0" smtClean="0"/>
              <a:t>“cut taxes for the rich” as Treasury Secretary.</a:t>
            </a:r>
            <a:endParaRPr lang="en-US" sz="2800" b="1" dirty="0"/>
          </a:p>
        </p:txBody>
      </p:sp>
    </p:spTree>
    <p:extLst>
      <p:ext uri="{BB962C8B-B14F-4D97-AF65-F5344CB8AC3E}">
        <p14:creationId xmlns:p14="http://schemas.microsoft.com/office/powerpoint/2010/main" val="35205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252728"/>
          </a:xfrm>
        </p:spPr>
        <p:txBody>
          <a:bodyPr>
            <a:normAutofit/>
          </a:bodyPr>
          <a:lstStyle/>
          <a:p>
            <a:r>
              <a:rPr lang="en-US" sz="6000" b="1" dirty="0" smtClean="0">
                <a:solidFill>
                  <a:schemeClr val="bg1"/>
                </a:solidFill>
              </a:rPr>
              <a:t>Mellon’s Tax Cuts</a:t>
            </a:r>
            <a:endParaRPr lang="en-US" sz="6000" b="1" dirty="0">
              <a:solidFill>
                <a:schemeClr val="bg1"/>
              </a:solidFill>
            </a:endParaRPr>
          </a:p>
        </p:txBody>
      </p:sp>
      <p:pic>
        <p:nvPicPr>
          <p:cNvPr id="8" name="Picture 2" descr="C:\Users\Richey\AppData\Local\Microsoft\Windows\Temporary Internet Files\Content.IE5\TTMUDDIQ\MC9004325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4774">
            <a:off x="7669999" y="-26201"/>
            <a:ext cx="1368008" cy="1368008"/>
          </a:xfrm>
          <a:prstGeom prst="rect">
            <a:avLst/>
          </a:prstGeom>
          <a:noFill/>
        </p:spPr>
      </p:pic>
      <p:sp>
        <p:nvSpPr>
          <p:cNvPr id="17" name="TextBox 16"/>
          <p:cNvSpPr txBox="1"/>
          <p:nvPr/>
        </p:nvSpPr>
        <p:spPr>
          <a:xfrm>
            <a:off x="7239000" y="4343400"/>
            <a:ext cx="1905000" cy="1569660"/>
          </a:xfrm>
          <a:prstGeom prst="rect">
            <a:avLst/>
          </a:prstGeom>
          <a:noFill/>
        </p:spPr>
        <p:txBody>
          <a:bodyPr wrap="square" rtlCol="0">
            <a:spAutoFit/>
          </a:bodyPr>
          <a:lstStyle/>
          <a:p>
            <a:pPr algn="ctr"/>
            <a:r>
              <a:rPr lang="en-US" sz="3200" b="1" i="1" dirty="0" smtClean="0"/>
              <a:t>Tax cuts for the rich???</a:t>
            </a:r>
            <a:endParaRPr lang="en-US" sz="3200" b="1" i="1" dirty="0"/>
          </a:p>
        </p:txBody>
      </p:sp>
      <p:grpSp>
        <p:nvGrpSpPr>
          <p:cNvPr id="14" name="Group 13"/>
          <p:cNvGrpSpPr/>
          <p:nvPr/>
        </p:nvGrpSpPr>
        <p:grpSpPr>
          <a:xfrm>
            <a:off x="2971800" y="3124200"/>
            <a:ext cx="1807535" cy="1452265"/>
            <a:chOff x="2971800" y="3124200"/>
            <a:chExt cx="1807535" cy="1452265"/>
          </a:xfrm>
        </p:grpSpPr>
        <p:pic>
          <p:nvPicPr>
            <p:cNvPr id="61444" name="Picture 4" descr="http://www.combatreform.org/gau21akam3mbyfnhersta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3124200"/>
              <a:ext cx="1807535" cy="1046285"/>
            </a:xfrm>
            <a:prstGeom prst="rect">
              <a:avLst/>
            </a:prstGeom>
            <a:noFill/>
          </p:spPr>
        </p:pic>
        <p:sp>
          <p:nvSpPr>
            <p:cNvPr id="10" name="TextBox 9"/>
            <p:cNvSpPr txBox="1"/>
            <p:nvPr/>
          </p:nvSpPr>
          <p:spPr>
            <a:xfrm>
              <a:off x="3124200" y="4114800"/>
              <a:ext cx="1447800" cy="461665"/>
            </a:xfrm>
            <a:prstGeom prst="rect">
              <a:avLst/>
            </a:prstGeom>
            <a:noFill/>
          </p:spPr>
          <p:txBody>
            <a:bodyPr wrap="square" rtlCol="0">
              <a:spAutoFit/>
            </a:bodyPr>
            <a:lstStyle/>
            <a:p>
              <a:pPr algn="ctr"/>
              <a:r>
                <a:rPr lang="en-US" sz="2400" b="1" dirty="0" smtClean="0"/>
                <a:t>WWI</a:t>
              </a:r>
              <a:endParaRPr lang="en-US" sz="2400" b="1" dirty="0"/>
            </a:p>
          </p:txBody>
        </p:sp>
      </p:grpSp>
      <p:grpSp>
        <p:nvGrpSpPr>
          <p:cNvPr id="15" name="Group 14"/>
          <p:cNvGrpSpPr/>
          <p:nvPr/>
        </p:nvGrpSpPr>
        <p:grpSpPr>
          <a:xfrm>
            <a:off x="762000" y="3429000"/>
            <a:ext cx="1219200" cy="1757065"/>
            <a:chOff x="762000" y="3429000"/>
            <a:chExt cx="1219200" cy="1757065"/>
          </a:xfrm>
        </p:grpSpPr>
        <p:pic>
          <p:nvPicPr>
            <p:cNvPr id="61442" name="Picture 2" descr="http://upload.wikimedia.org/wikipedia/commons/thumb/5/53/Thomas_Woodrow_Wilson%2C_Harris_%26_Ewing_bw_photo_portrait%2C_1919.jpg/245px-Thomas_Woodrow_Wilson%2C_Harris_%26_Ewing_bw_photo_portrait%2C_1919.jpg">
              <a:hlinkClick r:id="rId5" tooltip="Woodrow Wils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3429000"/>
              <a:ext cx="914400" cy="1384664"/>
            </a:xfrm>
            <a:prstGeom prst="rect">
              <a:avLst/>
            </a:prstGeom>
            <a:noFill/>
            <a:effectLst>
              <a:softEdge rad="31750"/>
            </a:effectLst>
          </p:spPr>
        </p:pic>
        <p:sp>
          <p:nvSpPr>
            <p:cNvPr id="11" name="TextBox 10"/>
            <p:cNvSpPr txBox="1"/>
            <p:nvPr/>
          </p:nvSpPr>
          <p:spPr>
            <a:xfrm>
              <a:off x="762000" y="4724400"/>
              <a:ext cx="1219200" cy="461665"/>
            </a:xfrm>
            <a:prstGeom prst="rect">
              <a:avLst/>
            </a:prstGeom>
            <a:noFill/>
          </p:spPr>
          <p:txBody>
            <a:bodyPr wrap="square" rtlCol="0">
              <a:spAutoFit/>
            </a:bodyPr>
            <a:lstStyle/>
            <a:p>
              <a:pPr algn="ctr"/>
              <a:r>
                <a:rPr lang="en-US" sz="2400" b="1" dirty="0" smtClean="0"/>
                <a:t>Wilson</a:t>
              </a:r>
              <a:endParaRPr lang="en-US" sz="2400" b="1" dirty="0"/>
            </a:p>
          </p:txBody>
        </p:sp>
      </p:grpSp>
      <p:grpSp>
        <p:nvGrpSpPr>
          <p:cNvPr id="13" name="Group 12"/>
          <p:cNvGrpSpPr/>
          <p:nvPr/>
        </p:nvGrpSpPr>
        <p:grpSpPr>
          <a:xfrm>
            <a:off x="6019800" y="1524000"/>
            <a:ext cx="1371600" cy="2024545"/>
            <a:chOff x="6019800" y="1524000"/>
            <a:chExt cx="1371600" cy="2024545"/>
          </a:xfrm>
        </p:grpSpPr>
        <p:pic>
          <p:nvPicPr>
            <p:cNvPr id="7" name="Picture 4" descr="http://upload.wikimedia.org/wikipedia/commons/thumb/0/03/AWMellon.jpg/225px-AWMell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1524000"/>
              <a:ext cx="1371600" cy="1560575"/>
            </a:xfrm>
            <a:prstGeom prst="rect">
              <a:avLst/>
            </a:prstGeom>
            <a:noFill/>
            <a:effectLst>
              <a:softEdge rad="63500"/>
            </a:effectLst>
          </p:spPr>
        </p:pic>
        <p:sp>
          <p:nvSpPr>
            <p:cNvPr id="12" name="TextBox 11"/>
            <p:cNvSpPr txBox="1"/>
            <p:nvPr/>
          </p:nvSpPr>
          <p:spPr>
            <a:xfrm>
              <a:off x="6096000" y="3086880"/>
              <a:ext cx="1219200" cy="461665"/>
            </a:xfrm>
            <a:prstGeom prst="rect">
              <a:avLst/>
            </a:prstGeom>
            <a:noFill/>
          </p:spPr>
          <p:txBody>
            <a:bodyPr wrap="square" rtlCol="0">
              <a:spAutoFit/>
            </a:bodyPr>
            <a:lstStyle/>
            <a:p>
              <a:pPr algn="ctr"/>
              <a:r>
                <a:rPr lang="en-US" sz="2400" b="1" dirty="0" smtClean="0"/>
                <a:t>Mellon</a:t>
              </a:r>
              <a:endParaRPr lang="en-US" sz="2400" b="1" dirty="0"/>
            </a:p>
          </p:txBody>
        </p:sp>
      </p:grpSp>
      <p:pic>
        <p:nvPicPr>
          <p:cNvPr id="4" name="Picture 3"/>
          <p:cNvPicPr>
            <a:picLocks/>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0" y="1457325"/>
            <a:ext cx="9144000" cy="5400675"/>
          </a:xfrm>
          <a:prstGeom prst="rect">
            <a:avLst/>
          </a:prstGeom>
        </p:spPr>
      </p:pic>
    </p:spTree>
    <p:extLst>
      <p:ext uri="{BB962C8B-B14F-4D97-AF65-F5344CB8AC3E}">
        <p14:creationId xmlns:p14="http://schemas.microsoft.com/office/powerpoint/2010/main" val="58678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0/0b/Calvin_Coolidge-Garo.jpg/540px-Calvin_Coolidge-Gar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 r="4567"/>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48200" y="1600200"/>
            <a:ext cx="4419600" cy="3416320"/>
          </a:xfrm>
          <a:prstGeom prst="rect">
            <a:avLst/>
          </a:prstGeom>
          <a:noFill/>
        </p:spPr>
        <p:txBody>
          <a:bodyPr wrap="square">
            <a:spAutoFit/>
          </a:bodyPr>
          <a:lstStyle/>
          <a:p>
            <a:pPr marL="63500">
              <a:buNone/>
            </a:pPr>
            <a:r>
              <a:rPr lang="en-US" sz="2400" b="1" dirty="0" smtClean="0"/>
              <a:t>Analyze </a:t>
            </a:r>
            <a:r>
              <a:rPr lang="en-US" sz="2400" b="1" dirty="0"/>
              <a:t>the United States rejection of internationalism, including postwar disillusionment, the Senate’s refusal to ratify the Versailles Treaty, the election of 1920, and the role of the United States in international affairs in the 1920s.</a:t>
            </a:r>
          </a:p>
        </p:txBody>
      </p:sp>
      <p:sp>
        <p:nvSpPr>
          <p:cNvPr id="6" name="Rectangle 5"/>
          <p:cNvSpPr/>
          <p:nvPr/>
        </p:nvSpPr>
        <p:spPr>
          <a:xfrm>
            <a:off x="4572001" y="187404"/>
            <a:ext cx="4571999"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11430"/>
                <a:solidFill>
                  <a:srgbClr val="F8F8F8"/>
                </a:solidFill>
                <a:effectLst>
                  <a:outerShdw blurRad="25400" algn="tl" rotWithShape="0">
                    <a:srgbClr val="000000">
                      <a:alpha val="43000"/>
                    </a:srgbClr>
                  </a:outerShdw>
                </a:effectLst>
                <a:latin typeface="Limelight" pitchFamily="2" charset="0"/>
              </a:rPr>
              <a:t>Objective</a:t>
            </a:r>
            <a:endParaRPr lang="en-US" sz="6600" b="1" spc="150" dirty="0">
              <a:ln w="11430"/>
              <a:solidFill>
                <a:srgbClr val="F8F8F8"/>
              </a:solidFill>
              <a:effectLst>
                <a:outerShdw blurRad="25400" algn="tl" rotWithShape="0">
                  <a:srgbClr val="000000">
                    <a:alpha val="43000"/>
                  </a:srgbClr>
                </a:outerShdw>
              </a:effectLst>
              <a:latin typeface="Limelight" pitchFamily="2" charset="0"/>
            </a:endParaRPr>
          </a:p>
        </p:txBody>
      </p:sp>
    </p:spTree>
    <p:extLst>
      <p:ext uri="{BB962C8B-B14F-4D97-AF65-F5344CB8AC3E}">
        <p14:creationId xmlns:p14="http://schemas.microsoft.com/office/powerpoint/2010/main" val="246099649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252728"/>
          </a:xfrm>
        </p:spPr>
        <p:txBody>
          <a:bodyPr>
            <a:normAutofit/>
          </a:bodyPr>
          <a:lstStyle/>
          <a:p>
            <a:r>
              <a:rPr lang="en-US" sz="6000" b="1" dirty="0" smtClean="0">
                <a:solidFill>
                  <a:schemeClr val="bg1"/>
                </a:solidFill>
              </a:rPr>
              <a:t>Mellon’s Tax Cuts</a:t>
            </a:r>
            <a:endParaRPr lang="en-US" sz="6000" b="1" dirty="0">
              <a:solidFill>
                <a:schemeClr val="bg1"/>
              </a:solidFill>
            </a:endParaRPr>
          </a:p>
        </p:txBody>
      </p:sp>
      <p:pic>
        <p:nvPicPr>
          <p:cNvPr id="8" name="Picture 2" descr="C:\Users\Richey\AppData\Local\Microsoft\Windows\Temporary Internet Files\Content.IE5\TTMUDDIQ\MC9004325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4774">
            <a:off x="7669999" y="-26201"/>
            <a:ext cx="1368008" cy="1368008"/>
          </a:xfrm>
          <a:prstGeom prst="rect">
            <a:avLst/>
          </a:prstGeom>
          <a:noFill/>
        </p:spPr>
      </p:pic>
      <p:sp>
        <p:nvSpPr>
          <p:cNvPr id="17" name="TextBox 16"/>
          <p:cNvSpPr txBox="1"/>
          <p:nvPr/>
        </p:nvSpPr>
        <p:spPr>
          <a:xfrm>
            <a:off x="7239000" y="4343400"/>
            <a:ext cx="1905000" cy="1569660"/>
          </a:xfrm>
          <a:prstGeom prst="rect">
            <a:avLst/>
          </a:prstGeom>
          <a:noFill/>
        </p:spPr>
        <p:txBody>
          <a:bodyPr wrap="square" rtlCol="0">
            <a:spAutoFit/>
          </a:bodyPr>
          <a:lstStyle/>
          <a:p>
            <a:pPr algn="ctr"/>
            <a:r>
              <a:rPr lang="en-US" sz="3200" b="1" i="1" dirty="0" smtClean="0"/>
              <a:t>Tax cuts for the rich???</a:t>
            </a:r>
            <a:endParaRPr lang="en-US" sz="3200" b="1" i="1" dirty="0"/>
          </a:p>
        </p:txBody>
      </p:sp>
      <p:grpSp>
        <p:nvGrpSpPr>
          <p:cNvPr id="14" name="Group 13"/>
          <p:cNvGrpSpPr/>
          <p:nvPr/>
        </p:nvGrpSpPr>
        <p:grpSpPr>
          <a:xfrm>
            <a:off x="2971800" y="3124200"/>
            <a:ext cx="1807535" cy="1452265"/>
            <a:chOff x="2971800" y="3124200"/>
            <a:chExt cx="1807535" cy="1452265"/>
          </a:xfrm>
        </p:grpSpPr>
        <p:pic>
          <p:nvPicPr>
            <p:cNvPr id="61444" name="Picture 4" descr="http://www.combatreform.org/gau21akam3mbyfnhersta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3124200"/>
              <a:ext cx="1807535" cy="1046285"/>
            </a:xfrm>
            <a:prstGeom prst="rect">
              <a:avLst/>
            </a:prstGeom>
            <a:noFill/>
          </p:spPr>
        </p:pic>
        <p:sp>
          <p:nvSpPr>
            <p:cNvPr id="10" name="TextBox 9"/>
            <p:cNvSpPr txBox="1"/>
            <p:nvPr/>
          </p:nvSpPr>
          <p:spPr>
            <a:xfrm>
              <a:off x="3124200" y="4114800"/>
              <a:ext cx="1447800" cy="461665"/>
            </a:xfrm>
            <a:prstGeom prst="rect">
              <a:avLst/>
            </a:prstGeom>
            <a:noFill/>
          </p:spPr>
          <p:txBody>
            <a:bodyPr wrap="square" rtlCol="0">
              <a:spAutoFit/>
            </a:bodyPr>
            <a:lstStyle/>
            <a:p>
              <a:pPr algn="ctr"/>
              <a:r>
                <a:rPr lang="en-US" sz="2400" b="1" dirty="0" smtClean="0"/>
                <a:t>WWI</a:t>
              </a:r>
              <a:endParaRPr lang="en-US" sz="2400" b="1" dirty="0"/>
            </a:p>
          </p:txBody>
        </p:sp>
      </p:grpSp>
      <p:grpSp>
        <p:nvGrpSpPr>
          <p:cNvPr id="15" name="Group 14"/>
          <p:cNvGrpSpPr/>
          <p:nvPr/>
        </p:nvGrpSpPr>
        <p:grpSpPr>
          <a:xfrm>
            <a:off x="762000" y="3429000"/>
            <a:ext cx="1219200" cy="1757065"/>
            <a:chOff x="762000" y="3429000"/>
            <a:chExt cx="1219200" cy="1757065"/>
          </a:xfrm>
        </p:grpSpPr>
        <p:pic>
          <p:nvPicPr>
            <p:cNvPr id="61442" name="Picture 2" descr="http://upload.wikimedia.org/wikipedia/commons/thumb/5/53/Thomas_Woodrow_Wilson%2C_Harris_%26_Ewing_bw_photo_portrait%2C_1919.jpg/245px-Thomas_Woodrow_Wilson%2C_Harris_%26_Ewing_bw_photo_portrait%2C_1919.jpg">
              <a:hlinkClick r:id="rId5" tooltip="Woodrow Wils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3429000"/>
              <a:ext cx="914400" cy="1384664"/>
            </a:xfrm>
            <a:prstGeom prst="rect">
              <a:avLst/>
            </a:prstGeom>
            <a:noFill/>
            <a:effectLst>
              <a:softEdge rad="31750"/>
            </a:effectLst>
          </p:spPr>
        </p:pic>
        <p:sp>
          <p:nvSpPr>
            <p:cNvPr id="11" name="TextBox 10"/>
            <p:cNvSpPr txBox="1"/>
            <p:nvPr/>
          </p:nvSpPr>
          <p:spPr>
            <a:xfrm>
              <a:off x="762000" y="4724400"/>
              <a:ext cx="1219200" cy="461665"/>
            </a:xfrm>
            <a:prstGeom prst="rect">
              <a:avLst/>
            </a:prstGeom>
            <a:noFill/>
          </p:spPr>
          <p:txBody>
            <a:bodyPr wrap="square" rtlCol="0">
              <a:spAutoFit/>
            </a:bodyPr>
            <a:lstStyle/>
            <a:p>
              <a:pPr algn="ctr"/>
              <a:r>
                <a:rPr lang="en-US" sz="2400" b="1" dirty="0" smtClean="0"/>
                <a:t>Wilson</a:t>
              </a:r>
              <a:endParaRPr lang="en-US" sz="2400" b="1" dirty="0"/>
            </a:p>
          </p:txBody>
        </p:sp>
      </p:grpSp>
      <p:grpSp>
        <p:nvGrpSpPr>
          <p:cNvPr id="13" name="Group 12"/>
          <p:cNvGrpSpPr/>
          <p:nvPr/>
        </p:nvGrpSpPr>
        <p:grpSpPr>
          <a:xfrm>
            <a:off x="6019800" y="1524000"/>
            <a:ext cx="1371600" cy="2024545"/>
            <a:chOff x="6019800" y="1524000"/>
            <a:chExt cx="1371600" cy="2024545"/>
          </a:xfrm>
        </p:grpSpPr>
        <p:pic>
          <p:nvPicPr>
            <p:cNvPr id="7" name="Picture 4" descr="http://upload.wikimedia.org/wikipedia/commons/thumb/0/03/AWMellon.jpg/225px-AWMell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1524000"/>
              <a:ext cx="1371600" cy="1560575"/>
            </a:xfrm>
            <a:prstGeom prst="rect">
              <a:avLst/>
            </a:prstGeom>
            <a:noFill/>
            <a:effectLst>
              <a:softEdge rad="63500"/>
            </a:effectLst>
          </p:spPr>
        </p:pic>
        <p:sp>
          <p:nvSpPr>
            <p:cNvPr id="12" name="TextBox 11"/>
            <p:cNvSpPr txBox="1"/>
            <p:nvPr/>
          </p:nvSpPr>
          <p:spPr>
            <a:xfrm>
              <a:off x="6096000" y="3086880"/>
              <a:ext cx="1219200" cy="461665"/>
            </a:xfrm>
            <a:prstGeom prst="rect">
              <a:avLst/>
            </a:prstGeom>
            <a:noFill/>
          </p:spPr>
          <p:txBody>
            <a:bodyPr wrap="square" rtlCol="0">
              <a:spAutoFit/>
            </a:bodyPr>
            <a:lstStyle/>
            <a:p>
              <a:pPr algn="ctr"/>
              <a:r>
                <a:rPr lang="en-US" sz="2400" b="1" dirty="0" smtClean="0"/>
                <a:t>Mellon</a:t>
              </a:r>
              <a:endParaRPr lang="en-US" sz="2400" b="1" dirty="0"/>
            </a:p>
          </p:txBody>
        </p:sp>
      </p:grpSp>
      <p:pic>
        <p:nvPicPr>
          <p:cNvPr id="3" name="Picture 2"/>
          <p:cNvPicPr>
            <a:picLocks/>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0" y="1447800"/>
            <a:ext cx="9144000" cy="4943475"/>
          </a:xfrm>
          <a:prstGeom prst="rect">
            <a:avLst/>
          </a:prstGeom>
        </p:spPr>
      </p:pic>
    </p:spTree>
    <p:extLst>
      <p:ext uri="{BB962C8B-B14F-4D97-AF65-F5344CB8AC3E}">
        <p14:creationId xmlns:p14="http://schemas.microsoft.com/office/powerpoint/2010/main" val="380975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fc01.deviantart.net/fs71/f/2010/360/5/5/thomas_jefferson_by_rafkinswarning-d35qy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914400"/>
            <a:ext cx="7950200" cy="5962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0"/>
            <a:ext cx="2057400" cy="7391400"/>
          </a:xfrm>
          <a:prstGeom prst="rect">
            <a:avLst/>
          </a:prstGeom>
          <a:solidFill>
            <a:schemeClr val="tx1"/>
          </a:solidFill>
          <a:ln>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146416"/>
            <a:ext cx="4191000" cy="3330209"/>
          </a:xfrm>
        </p:spPr>
        <p:txBody>
          <a:bodyPr>
            <a:normAutofit/>
          </a:bodyPr>
          <a:lstStyle/>
          <a:p>
            <a:pPr marL="288925" indent="-174625">
              <a:buNone/>
            </a:pPr>
            <a:r>
              <a:rPr lang="en-US" sz="2800" b="1" dirty="0" smtClean="0">
                <a:solidFill>
                  <a:schemeClr val="bg1"/>
                </a:solidFill>
              </a:rPr>
              <a:t>“It </a:t>
            </a:r>
            <a:r>
              <a:rPr lang="en-US" sz="2800" b="1" dirty="0">
                <a:solidFill>
                  <a:schemeClr val="bg1"/>
                </a:solidFill>
              </a:rPr>
              <a:t>may be the pleasure and pride of an American to ask, what farmer, what mechanic, what laborer, ever sees a tax-gatherer of the United States</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353871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Marginal Tax Rate, Tax Paid, and Tax Share for Those with Income over $1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400800" cy="69011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10200" y="6488668"/>
            <a:ext cx="2438400" cy="369332"/>
          </a:xfrm>
          <a:prstGeom prst="rect">
            <a:avLst/>
          </a:prstGeom>
        </p:spPr>
        <p:txBody>
          <a:bodyPr wrap="square">
            <a:spAutoFit/>
          </a:bodyPr>
          <a:lstStyle/>
          <a:p>
            <a:r>
              <a:rPr lang="en-US" b="1" dirty="0" smtClean="0"/>
              <a:t>Source:  </a:t>
            </a:r>
            <a:r>
              <a:rPr lang="en-US" b="1" dirty="0" smtClean="0">
                <a:hlinkClick r:id="rId3"/>
              </a:rPr>
              <a:t>Cato Institute</a:t>
            </a:r>
            <a:r>
              <a:rPr lang="en-US" b="1" dirty="0" smtClean="0"/>
              <a:t> </a:t>
            </a:r>
            <a:endParaRPr lang="en-US" b="1" dirty="0"/>
          </a:p>
        </p:txBody>
      </p:sp>
    </p:spTree>
    <p:extLst>
      <p:ext uri="{BB962C8B-B14F-4D97-AF65-F5344CB8AC3E}">
        <p14:creationId xmlns:p14="http://schemas.microsoft.com/office/powerpoint/2010/main" val="398452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ax Receipts and Share of Taxes Paid by Incom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26" y="0"/>
            <a:ext cx="780047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19800" y="6488668"/>
            <a:ext cx="2438400" cy="369332"/>
          </a:xfrm>
          <a:prstGeom prst="rect">
            <a:avLst/>
          </a:prstGeom>
        </p:spPr>
        <p:txBody>
          <a:bodyPr wrap="square">
            <a:spAutoFit/>
          </a:bodyPr>
          <a:lstStyle/>
          <a:p>
            <a:r>
              <a:rPr lang="en-US" b="1" dirty="0" smtClean="0"/>
              <a:t>Source:  </a:t>
            </a:r>
            <a:r>
              <a:rPr lang="en-US" b="1" dirty="0" smtClean="0">
                <a:hlinkClick r:id="rId4"/>
              </a:rPr>
              <a:t>Cato Institute</a:t>
            </a:r>
            <a:r>
              <a:rPr lang="en-US" b="1" dirty="0" smtClean="0"/>
              <a:t> </a:t>
            </a:r>
            <a:endParaRPr lang="en-US" b="1" dirty="0"/>
          </a:p>
        </p:txBody>
      </p:sp>
    </p:spTree>
    <p:extLst>
      <p:ext uri="{BB962C8B-B14F-4D97-AF65-F5344CB8AC3E}">
        <p14:creationId xmlns:p14="http://schemas.microsoft.com/office/powerpoint/2010/main" val="40426668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i.ebayimg.com/t/WARREN-G-HARDING-President-in-Office-DEATH-Calvin-Coolidge-1923-Old-Newspaper-/00/s/NTEyWDY0MA==/z/yPEAAOxyK%7EhRHPEB/$T2eC16F,%21%29cE9s4PsNiSBRHPEBWCWw%7E%7E60_3.JPG"/>
          <p:cNvPicPr>
            <a:picLocks noChangeAspect="1" noChangeArrowheads="1"/>
          </p:cNvPicPr>
          <p:nvPr/>
        </p:nvPicPr>
        <p:blipFill rotWithShape="1">
          <a:blip r:embed="rId2">
            <a:extLst>
              <a:ext uri="{28A0092B-C50C-407E-A947-70E740481C1C}">
                <a14:useLocalDpi xmlns:a14="http://schemas.microsoft.com/office/drawing/2010/main" val="0"/>
              </a:ext>
            </a:extLst>
          </a:blip>
          <a:srcRect t="442"/>
          <a:stretch/>
        </p:blipFill>
        <p:spPr bwMode="auto">
          <a:xfrm>
            <a:off x="152400" y="0"/>
            <a:ext cx="8610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0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314"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13645"/>
          <a:stretch/>
        </p:blipFill>
        <p:spPr bwMode="auto">
          <a:xfrm>
            <a:off x="0" y="609601"/>
            <a:ext cx="8839199" cy="62352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800600" y="457200"/>
            <a:ext cx="4343400" cy="2133600"/>
          </a:xfrm>
        </p:spPr>
        <p:txBody>
          <a:bodyPr>
            <a:normAutofit/>
          </a:bodyPr>
          <a:lstStyle/>
          <a:p>
            <a:pPr algn="ctr"/>
            <a:r>
              <a:rPr lang="en-US" sz="6000" dirty="0" smtClean="0">
                <a:solidFill>
                  <a:schemeClr val="bg1"/>
                </a:solidFill>
              </a:rPr>
              <a:t>Calvin Coolidge</a:t>
            </a:r>
            <a:endParaRPr lang="en-US" sz="6000" dirty="0">
              <a:solidFill>
                <a:schemeClr val="bg1"/>
              </a:solidFill>
            </a:endParaRPr>
          </a:p>
        </p:txBody>
      </p:sp>
      <p:sp>
        <p:nvSpPr>
          <p:cNvPr id="7" name="Text Placeholder 5"/>
          <p:cNvSpPr txBox="1">
            <a:spLocks/>
          </p:cNvSpPr>
          <p:nvPr/>
        </p:nvSpPr>
        <p:spPr>
          <a:xfrm>
            <a:off x="5181600" y="3124200"/>
            <a:ext cx="3505200" cy="2057400"/>
          </a:xfrm>
          <a:prstGeom prst="rect">
            <a:avLst/>
          </a:prstGeom>
        </p:spPr>
        <p:txBody>
          <a:bodyPr>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4400" b="1" dirty="0" smtClean="0">
                <a:solidFill>
                  <a:schemeClr val="bg1"/>
                </a:solidFill>
                <a:latin typeface="Corbel" pitchFamily="34" charset="0"/>
              </a:rPr>
              <a:t>(R-VT)</a:t>
            </a:r>
            <a:br>
              <a:rPr lang="en-US" sz="4400" b="1" dirty="0" smtClean="0">
                <a:solidFill>
                  <a:schemeClr val="bg1"/>
                </a:solidFill>
                <a:latin typeface="Corbel" pitchFamily="34" charset="0"/>
              </a:rPr>
            </a:br>
            <a:r>
              <a:rPr lang="en-US" sz="4000" b="1" i="1" dirty="0" smtClean="0">
                <a:solidFill>
                  <a:schemeClr val="bg1"/>
                </a:solidFill>
                <a:latin typeface="Corbel" pitchFamily="34" charset="0"/>
              </a:rPr>
              <a:t>30</a:t>
            </a:r>
            <a:r>
              <a:rPr lang="en-US" sz="4000" b="1" i="1" baseline="30000" dirty="0" smtClean="0">
                <a:solidFill>
                  <a:schemeClr val="bg1"/>
                </a:solidFill>
                <a:latin typeface="Corbel" pitchFamily="34" charset="0"/>
              </a:rPr>
              <a:t>th</a:t>
            </a:r>
            <a:r>
              <a:rPr lang="en-US" sz="4000" b="1" i="1" dirty="0" smtClean="0">
                <a:solidFill>
                  <a:schemeClr val="bg1"/>
                </a:solidFill>
                <a:latin typeface="Corbel" pitchFamily="34" charset="0"/>
              </a:rPr>
              <a:t> POTUS</a:t>
            </a:r>
            <a:r>
              <a:rPr lang="en-US" sz="4000" b="1" dirty="0" smtClean="0">
                <a:solidFill>
                  <a:schemeClr val="bg1"/>
                </a:solidFill>
                <a:latin typeface="Corbel" pitchFamily="34" charset="0"/>
              </a:rPr>
              <a:t/>
            </a:r>
            <a:br>
              <a:rPr lang="en-US" sz="4000" b="1" dirty="0" smtClean="0">
                <a:solidFill>
                  <a:schemeClr val="bg1"/>
                </a:solidFill>
                <a:latin typeface="Corbel" pitchFamily="34" charset="0"/>
              </a:rPr>
            </a:br>
            <a:r>
              <a:rPr lang="en-US" sz="4000" b="1" dirty="0" smtClean="0">
                <a:solidFill>
                  <a:schemeClr val="bg1"/>
                </a:solidFill>
                <a:latin typeface="Corbel" pitchFamily="34" charset="0"/>
              </a:rPr>
              <a:t>1923-1929</a:t>
            </a:r>
          </a:p>
        </p:txBody>
      </p:sp>
      <p:sp>
        <p:nvSpPr>
          <p:cNvPr id="8" name="Rectangle 7">
            <a:hlinkClick r:id="rId4"/>
          </p:cNvPr>
          <p:cNvSpPr/>
          <p:nvPr/>
        </p:nvSpPr>
        <p:spPr>
          <a:xfrm>
            <a:off x="5943600" y="5801380"/>
            <a:ext cx="2209800"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2800" b="1" dirty="0" smtClean="0">
                <a:latin typeface="Corbel" pitchFamily="34" charset="0"/>
              </a:rPr>
              <a:t>MORE INFO</a:t>
            </a:r>
            <a:endParaRPr lang="en-US" sz="2800" b="1" dirty="0">
              <a:latin typeface="Corbel" pitchFamily="34" charset="0"/>
            </a:endParaRPr>
          </a:p>
        </p:txBody>
      </p:sp>
      <p:pic>
        <p:nvPicPr>
          <p:cNvPr id="9"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836"/>
          <a:stretch/>
        </p:blipFill>
        <p:spPr bwMode="auto">
          <a:xfrm>
            <a:off x="8820151" y="609600"/>
            <a:ext cx="323849" cy="62352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lvin Coolidge, thirtieth President of the United States serving from 1923 to 1929."/>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3645" b="98778"/>
          <a:stretch/>
        </p:blipFill>
        <p:spPr bwMode="auto">
          <a:xfrm>
            <a:off x="0" y="0"/>
            <a:ext cx="8820151"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929" t="80821"/>
          <a:stretch/>
        </p:blipFill>
        <p:spPr bwMode="auto">
          <a:xfrm>
            <a:off x="8839200" y="11661"/>
            <a:ext cx="304800" cy="59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94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836"/>
          <a:stretch/>
        </p:blipFill>
        <p:spPr bwMode="auto">
          <a:xfrm>
            <a:off x="8820151" y="609600"/>
            <a:ext cx="323849" cy="623526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13645"/>
          <a:stretch/>
        </p:blipFill>
        <p:spPr bwMode="auto">
          <a:xfrm>
            <a:off x="0" y="609601"/>
            <a:ext cx="8839199" cy="6235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6352" y="838200"/>
            <a:ext cx="3733799" cy="2554545"/>
          </a:xfrm>
          <a:prstGeom prst="rect">
            <a:avLst/>
          </a:prstGeom>
        </p:spPr>
        <p:txBody>
          <a:bodyPr wrap="square">
            <a:spAutoFit/>
          </a:bodyPr>
          <a:lstStyle/>
          <a:p>
            <a:pPr marL="228600" indent="-228600"/>
            <a:r>
              <a:rPr lang="en-US" sz="4000" b="1" i="1" dirty="0">
                <a:solidFill>
                  <a:schemeClr val="bg1"/>
                </a:solidFill>
              </a:rPr>
              <a:t>“The business of the American people is business</a:t>
            </a:r>
            <a:r>
              <a:rPr lang="en-US" sz="4000" b="1" i="1" dirty="0" smtClean="0">
                <a:solidFill>
                  <a:schemeClr val="bg1"/>
                </a:solidFill>
              </a:rPr>
              <a:t>…”</a:t>
            </a:r>
            <a:endParaRPr lang="en-US" sz="4000" b="1" i="1" dirty="0">
              <a:solidFill>
                <a:schemeClr val="bg1"/>
              </a:solidFill>
            </a:endParaRPr>
          </a:p>
        </p:txBody>
      </p:sp>
      <p:pic>
        <p:nvPicPr>
          <p:cNvPr id="8" name="Picture 2" descr="Calvin Coolidge, thirtieth President of the United States serving from 1923 to 1929."/>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645" b="98778"/>
          <a:stretch/>
        </p:blipFill>
        <p:spPr bwMode="auto">
          <a:xfrm>
            <a:off x="0" y="0"/>
            <a:ext cx="8820151"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929" t="80821"/>
          <a:stretch/>
        </p:blipFill>
        <p:spPr bwMode="auto">
          <a:xfrm>
            <a:off x="8839200" y="11661"/>
            <a:ext cx="304800" cy="59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069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314"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13645"/>
          <a:stretch/>
        </p:blipFill>
        <p:spPr bwMode="auto">
          <a:xfrm>
            <a:off x="0" y="609601"/>
            <a:ext cx="8839199" cy="6235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05400" y="914400"/>
            <a:ext cx="3657599" cy="2862322"/>
          </a:xfrm>
          <a:prstGeom prst="rect">
            <a:avLst/>
          </a:prstGeom>
        </p:spPr>
        <p:txBody>
          <a:bodyPr wrap="square">
            <a:spAutoFit/>
          </a:bodyPr>
          <a:lstStyle/>
          <a:p>
            <a:pPr marL="228600" indent="-228600"/>
            <a:r>
              <a:rPr lang="en-US" sz="3600" b="1" i="1" dirty="0" smtClean="0">
                <a:solidFill>
                  <a:schemeClr val="bg1"/>
                </a:solidFill>
              </a:rPr>
              <a:t>“He </a:t>
            </a:r>
            <a:r>
              <a:rPr lang="en-US" sz="3600" b="1" i="1" dirty="0">
                <a:solidFill>
                  <a:schemeClr val="bg1"/>
                </a:solidFill>
              </a:rPr>
              <a:t>who builds a factory builds a temple.  He who works there worships there.”</a:t>
            </a:r>
            <a:endParaRPr lang="en-US" sz="3200" b="1" i="1" dirty="0">
              <a:solidFill>
                <a:schemeClr val="bg1"/>
              </a:solidFill>
            </a:endParaRPr>
          </a:p>
        </p:txBody>
      </p:sp>
      <p:pic>
        <p:nvPicPr>
          <p:cNvPr id="6"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836"/>
          <a:stretch/>
        </p:blipFill>
        <p:spPr bwMode="auto">
          <a:xfrm>
            <a:off x="8820151" y="609600"/>
            <a:ext cx="323849" cy="6235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lvin Coolidge, thirtieth President of the United States serving from 1923 to 1929."/>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645" b="98778"/>
          <a:stretch/>
        </p:blipFill>
        <p:spPr bwMode="auto">
          <a:xfrm>
            <a:off x="0" y="0"/>
            <a:ext cx="8820151"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929" t="80821"/>
          <a:stretch/>
        </p:blipFill>
        <p:spPr bwMode="auto">
          <a:xfrm>
            <a:off x="8839200" y="11661"/>
            <a:ext cx="304800" cy="59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76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EDEDE"/>
        </a:solidFill>
        <a:effectLst/>
      </p:bgPr>
    </p:bg>
    <p:spTree>
      <p:nvGrpSpPr>
        <p:cNvPr id="1" name=""/>
        <p:cNvGrpSpPr/>
        <p:nvPr/>
      </p:nvGrpSpPr>
      <p:grpSpPr>
        <a:xfrm>
          <a:off x="0" y="0"/>
          <a:ext cx="0" cy="0"/>
          <a:chOff x="0" y="0"/>
          <a:chExt cx="0" cy="0"/>
        </a:xfrm>
      </p:grpSpPr>
      <p:pic>
        <p:nvPicPr>
          <p:cNvPr id="14338" name="Picture 2" descr="http://1.bp.blogspot.com/-t7vL51WnPf8/Tf6rfQAB3fI/AAAAAAAAAQE/ZBz6niF8quE/s1600/calvincoolidge.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46"/>
          <a:stretch/>
        </p:blipFill>
        <p:spPr bwMode="auto">
          <a:xfrm>
            <a:off x="4243446" y="1447800"/>
            <a:ext cx="4671954" cy="5213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152400"/>
            <a:ext cx="8839200" cy="1143000"/>
          </a:xfrm>
        </p:spPr>
        <p:txBody>
          <a:bodyPr>
            <a:noAutofit/>
          </a:bodyPr>
          <a:lstStyle/>
          <a:p>
            <a:pPr marL="342900" indent="-342900"/>
            <a:r>
              <a:rPr lang="en-US" sz="5700" dirty="0" smtClean="0">
                <a:solidFill>
                  <a:schemeClr val="tx1"/>
                </a:solidFill>
              </a:rPr>
              <a:t>“Coolidge Prosperity” </a:t>
            </a:r>
            <a:endParaRPr lang="en-US" sz="5700" dirty="0">
              <a:solidFill>
                <a:schemeClr val="tx1"/>
              </a:solidFill>
            </a:endParaRPr>
          </a:p>
        </p:txBody>
      </p:sp>
      <p:sp>
        <p:nvSpPr>
          <p:cNvPr id="3" name="TextBox 2"/>
          <p:cNvSpPr txBox="1"/>
          <p:nvPr/>
        </p:nvSpPr>
        <p:spPr>
          <a:xfrm>
            <a:off x="252354" y="2590800"/>
            <a:ext cx="4091046" cy="2062103"/>
          </a:xfrm>
          <a:prstGeom prst="rect">
            <a:avLst/>
          </a:prstGeom>
          <a:noFill/>
        </p:spPr>
        <p:txBody>
          <a:bodyPr wrap="square" rtlCol="0">
            <a:spAutoFit/>
          </a:bodyPr>
          <a:lstStyle/>
          <a:p>
            <a:pPr>
              <a:spcAft>
                <a:spcPts val="1200"/>
              </a:spcAft>
            </a:pPr>
            <a:r>
              <a:rPr lang="en-US" sz="3600" b="1" dirty="0" smtClean="0"/>
              <a:t>Low Taxes</a:t>
            </a:r>
          </a:p>
          <a:p>
            <a:pPr>
              <a:spcAft>
                <a:spcPts val="1200"/>
              </a:spcAft>
            </a:pPr>
            <a:r>
              <a:rPr lang="en-US" sz="3600" b="1" dirty="0" smtClean="0"/>
              <a:t>Balanced Budgets</a:t>
            </a:r>
          </a:p>
          <a:p>
            <a:pPr>
              <a:spcAft>
                <a:spcPts val="1200"/>
              </a:spcAft>
            </a:pPr>
            <a:r>
              <a:rPr lang="en-US" sz="3600" b="1" dirty="0" smtClean="0"/>
              <a:t>Robust Economy</a:t>
            </a:r>
            <a:endParaRPr lang="en-US" sz="3600" b="1" dirty="0"/>
          </a:p>
        </p:txBody>
      </p:sp>
    </p:spTree>
    <p:extLst>
      <p:ext uri="{BB962C8B-B14F-4D97-AF65-F5344CB8AC3E}">
        <p14:creationId xmlns:p14="http://schemas.microsoft.com/office/powerpoint/2010/main" val="183198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103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429000" y="304800"/>
            <a:ext cx="5715000" cy="1066800"/>
          </a:xfrm>
        </p:spPr>
        <p:txBody>
          <a:bodyPr>
            <a:noAutofit/>
          </a:bodyPr>
          <a:lstStyle/>
          <a:p>
            <a:pPr algn="ctr"/>
            <a:r>
              <a:rPr lang="en-US" sz="6000" dirty="0" smtClean="0">
                <a:solidFill>
                  <a:schemeClr val="bg1"/>
                </a:solidFill>
              </a:rPr>
              <a:t>“Silent Cal”</a:t>
            </a:r>
            <a:endParaRPr lang="en-US" sz="6000" dirty="0">
              <a:solidFill>
                <a:schemeClr val="bg1"/>
              </a:solidFill>
            </a:endParaRPr>
          </a:p>
        </p:txBody>
      </p:sp>
      <p:sp>
        <p:nvSpPr>
          <p:cNvPr id="6" name="Rectangle 5"/>
          <p:cNvSpPr/>
          <p:nvPr/>
        </p:nvSpPr>
        <p:spPr>
          <a:xfrm>
            <a:off x="4267200" y="1524000"/>
            <a:ext cx="4724400" cy="1815882"/>
          </a:xfrm>
          <a:prstGeom prst="rect">
            <a:avLst/>
          </a:prstGeom>
        </p:spPr>
        <p:txBody>
          <a:bodyPr wrap="square">
            <a:spAutoFit/>
          </a:bodyPr>
          <a:lstStyle/>
          <a:p>
            <a:r>
              <a:rPr lang="en-US" sz="2800" b="1" dirty="0">
                <a:solidFill>
                  <a:schemeClr val="bg1"/>
                </a:solidFill>
              </a:rPr>
              <a:t>"Mr. Coolidge, I've made a bet against a fellow who said it was impossible to get more than two words out of you."</a:t>
            </a:r>
          </a:p>
        </p:txBody>
      </p:sp>
    </p:spTree>
    <p:extLst>
      <p:ext uri="{BB962C8B-B14F-4D97-AF65-F5344CB8AC3E}">
        <p14:creationId xmlns:p14="http://schemas.microsoft.com/office/powerpoint/2010/main" val="889480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thumb/b/ba/ElectoralCollege1920.svg/1000px-ElectoralCollege1920.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16"/>
          <a:stretch/>
        </p:blipFill>
        <p:spPr bwMode="auto">
          <a:xfrm>
            <a:off x="0" y="1200807"/>
            <a:ext cx="9144000" cy="5504793"/>
          </a:xfrm>
          <a:prstGeom prst="rect">
            <a:avLst/>
          </a:prstGeom>
          <a:solidFill>
            <a:schemeClr val="bg1"/>
          </a:solidFill>
        </p:spPr>
      </p:pic>
      <p:sp>
        <p:nvSpPr>
          <p:cNvPr id="2" name="Title 1"/>
          <p:cNvSpPr>
            <a:spLocks noGrp="1"/>
          </p:cNvSpPr>
          <p:nvPr>
            <p:ph type="title"/>
          </p:nvPr>
        </p:nvSpPr>
        <p:spPr>
          <a:xfrm>
            <a:off x="0" y="0"/>
            <a:ext cx="9144000" cy="1219200"/>
          </a:xfrm>
        </p:spPr>
        <p:txBody>
          <a:bodyPr>
            <a:normAutofit/>
            <a:scene3d>
              <a:camera prst="orthographicFront"/>
              <a:lightRig rig="soft" dir="t">
                <a:rot lat="0" lon="0" rev="10800000"/>
              </a:lightRig>
            </a:scene3d>
            <a:sp3d>
              <a:bevelT w="27940" h="12700"/>
              <a:contourClr>
                <a:srgbClr val="DDDDDD"/>
              </a:contourClr>
            </a:sp3d>
          </a:bodyPr>
          <a:lstStyle/>
          <a:p>
            <a:pPr algn="ctr"/>
            <a:r>
              <a:rPr lang="en-US" b="0" spc="150" dirty="0" smtClean="0">
                <a:ln w="11430"/>
                <a:solidFill>
                  <a:srgbClr val="F8F8F8"/>
                </a:solidFill>
                <a:effectLst>
                  <a:outerShdw blurRad="25400" algn="tl" rotWithShape="0">
                    <a:srgbClr val="000000">
                      <a:alpha val="43000"/>
                    </a:srgbClr>
                  </a:outerShdw>
                </a:effectLst>
              </a:rPr>
              <a:t>1920 Presidential Election</a:t>
            </a:r>
            <a:endParaRPr lang="en-US" b="0" spc="150" dirty="0">
              <a:ln w="11430"/>
              <a:solidFill>
                <a:srgbClr val="F8F8F8"/>
              </a:solidFill>
              <a:effectLst>
                <a:outerShdw blurRad="25400" algn="tl" rotWithShape="0">
                  <a:srgbClr val="000000">
                    <a:alpha val="43000"/>
                  </a:srgbClr>
                </a:outerShdw>
              </a:effectLst>
            </a:endParaRPr>
          </a:p>
        </p:txBody>
      </p:sp>
      <p:sp>
        <p:nvSpPr>
          <p:cNvPr id="5" name="TextBox 4">
            <a:hlinkClick r:id="rId3" action="ppaction://hlinksldjump"/>
          </p:cNvPr>
          <p:cNvSpPr txBox="1"/>
          <p:nvPr/>
        </p:nvSpPr>
        <p:spPr>
          <a:xfrm>
            <a:off x="381000" y="5257800"/>
            <a:ext cx="1219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1920</a:t>
            </a:r>
            <a:endParaRPr lang="en-US" sz="2800" b="1" dirty="0"/>
          </a:p>
        </p:txBody>
      </p:sp>
      <p:sp>
        <p:nvSpPr>
          <p:cNvPr id="6" name="TextBox 5">
            <a:hlinkClick r:id="rId4" action="ppaction://hlinksldjump"/>
          </p:cNvPr>
          <p:cNvSpPr txBox="1"/>
          <p:nvPr/>
        </p:nvSpPr>
        <p:spPr>
          <a:xfrm>
            <a:off x="381000" y="5953780"/>
            <a:ext cx="1219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1924</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103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876800" y="787598"/>
            <a:ext cx="3581400" cy="919401"/>
          </a:xfrm>
          <a:prstGeom prst="wedgeRoundRectCallout">
            <a:avLst>
              <a:gd name="adj1" fmla="val -94132"/>
              <a:gd name="adj2" fmla="val 50161"/>
              <a:gd name="adj3" fmla="val 16667"/>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4800" b="1" dirty="0" smtClean="0">
                <a:solidFill>
                  <a:schemeClr val="tx1"/>
                </a:solidFill>
              </a:rPr>
              <a:t>“You lose.”</a:t>
            </a:r>
            <a:endParaRPr lang="en-US" sz="4800" b="1" dirty="0">
              <a:solidFill>
                <a:schemeClr val="tx1"/>
              </a:solidFill>
            </a:endParaRPr>
          </a:p>
        </p:txBody>
      </p:sp>
    </p:spTree>
    <p:extLst>
      <p:ext uri="{BB962C8B-B14F-4D97-AF65-F5344CB8AC3E}">
        <p14:creationId xmlns:p14="http://schemas.microsoft.com/office/powerpoint/2010/main" val="4079211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www.slu.edu/Images/newslink/Keep%20Coolidge%203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766" y="-19050"/>
            <a:ext cx="9128234" cy="6846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19200"/>
          </a:xfrm>
        </p:spPr>
        <p:txBody>
          <a:bodyPr>
            <a:normAutofit/>
            <a:scene3d>
              <a:camera prst="orthographicFront"/>
              <a:lightRig rig="soft" dir="t">
                <a:rot lat="0" lon="0" rev="10800000"/>
              </a:lightRig>
            </a:scene3d>
            <a:sp3d>
              <a:bevelT w="27940" h="12700"/>
              <a:contourClr>
                <a:srgbClr val="DDDDDD"/>
              </a:contourClr>
            </a:sp3d>
          </a:bodyPr>
          <a:lstStyle/>
          <a:p>
            <a:pPr algn="ctr"/>
            <a:r>
              <a:rPr lang="en-US" b="0" spc="150" dirty="0" smtClean="0">
                <a:ln w="11430"/>
                <a:solidFill>
                  <a:srgbClr val="F8F8F8"/>
                </a:solidFill>
                <a:effectLst>
                  <a:outerShdw blurRad="25400" algn="tl" rotWithShape="0">
                    <a:srgbClr val="000000">
                      <a:alpha val="43000"/>
                    </a:srgbClr>
                  </a:outerShdw>
                </a:effectLst>
              </a:rPr>
              <a:t>1924 Presidential Election</a:t>
            </a:r>
            <a:endParaRPr lang="en-US" b="0" spc="150" dirty="0">
              <a:ln w="11430"/>
              <a:solidFill>
                <a:srgbClr val="F8F8F8"/>
              </a:solidFill>
              <a:effectLst>
                <a:outerShdw blurRad="25400" algn="tl" rotWithShape="0">
                  <a:srgbClr val="000000">
                    <a:alpha val="43000"/>
                  </a:srgbClr>
                </a:outerShdw>
              </a:effectLst>
            </a:endParaRPr>
          </a:p>
        </p:txBody>
      </p:sp>
      <p:pic>
        <p:nvPicPr>
          <p:cNvPr id="4" name="Picture 2" descr="File:ElectoralCollege1924.svg"/>
          <p:cNvPicPr>
            <a:picLocks noChangeAspect="1" noChangeArrowheads="1"/>
          </p:cNvPicPr>
          <p:nvPr/>
        </p:nvPicPr>
        <p:blipFill rotWithShape="1">
          <a:blip r:embed="rId2">
            <a:extLst>
              <a:ext uri="{28A0092B-C50C-407E-A947-70E740481C1C}">
                <a14:useLocalDpi xmlns:a14="http://schemas.microsoft.com/office/drawing/2010/main" val="0"/>
              </a:ext>
            </a:extLst>
          </a:blip>
          <a:srcRect t="-3511" b="1"/>
          <a:stretch/>
        </p:blipFill>
        <p:spPr bwMode="auto">
          <a:xfrm>
            <a:off x="-1" y="1200807"/>
            <a:ext cx="9144001" cy="5501511"/>
          </a:xfrm>
          <a:prstGeom prst="rect">
            <a:avLst/>
          </a:prstGeom>
          <a:solidFill>
            <a:schemeClr val="accent2"/>
          </a:solidFill>
        </p:spPr>
      </p:pic>
      <p:sp>
        <p:nvSpPr>
          <p:cNvPr id="2" name="TextBox 1">
            <a:hlinkClick r:id="rId3" action="ppaction://hlinksldjump"/>
          </p:cNvPr>
          <p:cNvSpPr txBox="1"/>
          <p:nvPr/>
        </p:nvSpPr>
        <p:spPr>
          <a:xfrm>
            <a:off x="381000" y="5257800"/>
            <a:ext cx="1219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1920</a:t>
            </a:r>
            <a:endParaRPr lang="en-US" sz="2800" b="1" dirty="0"/>
          </a:p>
        </p:txBody>
      </p:sp>
      <p:sp>
        <p:nvSpPr>
          <p:cNvPr id="6" name="TextBox 5">
            <a:hlinkClick r:id="rId4" action="ppaction://hlinksldjump"/>
          </p:cNvPr>
          <p:cNvSpPr txBox="1"/>
          <p:nvPr/>
        </p:nvSpPr>
        <p:spPr>
          <a:xfrm>
            <a:off x="381000" y="5953780"/>
            <a:ext cx="1219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1924</a:t>
            </a:r>
            <a:endParaRPr lang="en-US" sz="2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2" descr="http://amykane.typepad.com/.a/6a00d8341c6aff53ef0120a598141d970c-30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3138"/>
            <a:ext cx="4644244" cy="6858000"/>
          </a:xfrm>
          <a:prstGeom prst="rect">
            <a:avLst/>
          </a:prstGeom>
          <a:noFill/>
        </p:spPr>
      </p:pic>
    </p:spTree>
    <p:extLst>
      <p:ext uri="{BB962C8B-B14F-4D97-AF65-F5344CB8AC3E}">
        <p14:creationId xmlns:p14="http://schemas.microsoft.com/office/powerpoint/2010/main" val="8651040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4468587" cy="2590799"/>
          </a:xfrm>
        </p:spPr>
        <p:txBody>
          <a:bodyPr anchor="ctr">
            <a:normAutofit/>
          </a:bodyPr>
          <a:lstStyle/>
          <a:p>
            <a:pPr algn="ctr"/>
            <a:r>
              <a:rPr lang="en-US" sz="5400" dirty="0" smtClean="0">
                <a:solidFill>
                  <a:schemeClr val="tx1"/>
                </a:solidFill>
              </a:rPr>
              <a:t>1920s</a:t>
            </a:r>
            <a:br>
              <a:rPr lang="en-US" sz="5400" dirty="0" smtClean="0">
                <a:solidFill>
                  <a:schemeClr val="tx1"/>
                </a:solidFill>
              </a:rPr>
            </a:br>
            <a:r>
              <a:rPr lang="en-US" sz="5400" dirty="0" smtClean="0">
                <a:solidFill>
                  <a:schemeClr val="tx1"/>
                </a:solidFill>
              </a:rPr>
              <a:t>Foreign Policy</a:t>
            </a:r>
            <a:endParaRPr lang="en-US" sz="5400" dirty="0">
              <a:solidFill>
                <a:schemeClr val="tx1"/>
              </a:solidFill>
            </a:endParaRPr>
          </a:p>
        </p:txBody>
      </p:sp>
      <p:pic>
        <p:nvPicPr>
          <p:cNvPr id="16" name="Picture 2" descr="File:Uss south carolina b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74" t="-1" r="1849" b="20991"/>
          <a:stretch/>
        </p:blipFill>
        <p:spPr bwMode="auto">
          <a:xfrm>
            <a:off x="1143001" y="2819400"/>
            <a:ext cx="2047740" cy="12115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ohiomemory.org/utils/ajaxhelper/?CISOROOT=p267401coll32&amp;CISOPTR=5376&amp;action=2&amp;DMSCALE=15&amp;DMWIDTH=263&amp;DMHEIGHT=420&amp;DMX=0&amp;DMY=0&amp;DMTEXT=&amp;DMROTAT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87" y="1"/>
            <a:ext cx="4294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esterncivguides.umwblogs.org/files/2009/11/dawes-young-plan1.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86" t="28805" r="4209"/>
          <a:stretch/>
        </p:blipFill>
        <p:spPr bwMode="auto">
          <a:xfrm>
            <a:off x="1143000" y="4191000"/>
            <a:ext cx="2047740" cy="1194515"/>
          </a:xfrm>
          <a:prstGeom prst="rect">
            <a:avLst/>
          </a:prstGeom>
          <a:noFill/>
        </p:spPr>
      </p:pic>
      <p:pic>
        <p:nvPicPr>
          <p:cNvPr id="19" name="Picture 2" descr="http://upload.wikimedia.org/wikipedia/commons/archive/c/c9/20050420131520!Vickers_IW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621" t="3641" b="40366"/>
          <a:stretch/>
        </p:blipFill>
        <p:spPr bwMode="auto">
          <a:xfrm>
            <a:off x="1143001" y="5486400"/>
            <a:ext cx="2047739" cy="1282713"/>
          </a:xfrm>
          <a:prstGeom prst="rect">
            <a:avLst/>
          </a:prstGeom>
          <a:noFill/>
          <a:extLst>
            <a:ext uri="{909E8E84-426E-40DD-AFC4-6F175D3DCCD1}">
              <a14:hiddenFill xmlns:a14="http://schemas.microsoft.com/office/drawing/2010/main">
                <a:solidFill>
                  <a:srgbClr val="FFFFFF"/>
                </a:solidFill>
              </a14:hiddenFill>
            </a:ext>
          </a:extLst>
        </p:spPr>
      </p:pic>
      <p:sp>
        <p:nvSpPr>
          <p:cNvPr id="20" name="&quot;No&quot; Symbol 19"/>
          <p:cNvSpPr/>
          <p:nvPr/>
        </p:nvSpPr>
        <p:spPr>
          <a:xfrm>
            <a:off x="1143001" y="5486400"/>
            <a:ext cx="2047739" cy="1327156"/>
          </a:xfrm>
          <a:prstGeom prst="noSmoking">
            <a:avLst>
              <a:gd name="adj" fmla="val 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4468587" cy="1251062"/>
          </a:xfrm>
        </p:spPr>
        <p:txBody>
          <a:bodyPr/>
          <a:lstStyle/>
          <a:p>
            <a:pPr algn="ctr"/>
            <a:r>
              <a:rPr lang="en-US" dirty="0" smtClean="0">
                <a:solidFill>
                  <a:schemeClr val="bg1"/>
                </a:solidFill>
              </a:rPr>
              <a:t>Americanism</a:t>
            </a:r>
            <a:endParaRPr lang="en-US" dirty="0">
              <a:solidFill>
                <a:schemeClr val="bg1"/>
              </a:solidFill>
            </a:endParaRPr>
          </a:p>
        </p:txBody>
      </p:sp>
      <p:pic>
        <p:nvPicPr>
          <p:cNvPr id="2050" name="Picture 2" descr="http://www.ohiomemory.org/utils/ajaxhelper/?CISOROOT=p267401coll32&amp;CISOPTR=5376&amp;action=2&amp;DMSCALE=15&amp;DMWIDTH=263&amp;DMHEIGHT=420&amp;DMX=0&amp;DMY=0&amp;DMTEXT=&amp;DMROTAT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87" y="1"/>
            <a:ext cx="4294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600200"/>
            <a:ext cx="4239987" cy="5147563"/>
          </a:xfrm>
          <a:prstGeom prst="rect">
            <a:avLst/>
          </a:prstGeom>
        </p:spPr>
        <p:txBody>
          <a:bodyPr wrap="square">
            <a:spAutoFit/>
          </a:bodyPr>
          <a:lstStyle/>
          <a:p>
            <a:r>
              <a:rPr lang="en-US" sz="2400" b="1" dirty="0"/>
              <a:t>Call it the selfishness of nationality if you will. I think it's an inspiration to patriotic devotion </a:t>
            </a:r>
            <a:r>
              <a:rPr lang="en-US" sz="2400" b="1" dirty="0" smtClean="0"/>
              <a:t/>
            </a:r>
            <a:br>
              <a:rPr lang="en-US" sz="2400" b="1" dirty="0" smtClean="0"/>
            </a:br>
            <a:endParaRPr lang="en-US" sz="300" b="1" dirty="0"/>
          </a:p>
          <a:p>
            <a:pPr marL="236538"/>
            <a:r>
              <a:rPr lang="en-US" sz="2400" b="1" dirty="0" smtClean="0"/>
              <a:t>to </a:t>
            </a:r>
            <a:r>
              <a:rPr lang="en-US" sz="2400" b="1" dirty="0"/>
              <a:t>safeguard America first, </a:t>
            </a:r>
            <a:r>
              <a:rPr lang="en-US" sz="2400" b="1" dirty="0" smtClean="0"/>
              <a:t/>
            </a:r>
            <a:br>
              <a:rPr lang="en-US" sz="2400" b="1" dirty="0" smtClean="0"/>
            </a:br>
            <a:r>
              <a:rPr lang="en-US" sz="2400" b="1" dirty="0" smtClean="0"/>
              <a:t>to </a:t>
            </a:r>
            <a:r>
              <a:rPr lang="en-US" sz="2400" b="1" dirty="0"/>
              <a:t>stabilize America first, </a:t>
            </a:r>
            <a:r>
              <a:rPr lang="en-US" sz="2400" b="1" dirty="0" smtClean="0"/>
              <a:t/>
            </a:r>
            <a:br>
              <a:rPr lang="en-US" sz="2400" b="1" dirty="0" smtClean="0"/>
            </a:br>
            <a:r>
              <a:rPr lang="en-US" sz="2400" b="1" dirty="0" smtClean="0"/>
              <a:t>to </a:t>
            </a:r>
            <a:r>
              <a:rPr lang="en-US" sz="2400" b="1" dirty="0"/>
              <a:t>prosper America first, </a:t>
            </a:r>
            <a:r>
              <a:rPr lang="en-US" sz="2400" b="1" dirty="0" smtClean="0"/>
              <a:t/>
            </a:r>
            <a:br>
              <a:rPr lang="en-US" sz="2400" b="1" dirty="0" smtClean="0"/>
            </a:br>
            <a:r>
              <a:rPr lang="en-US" sz="2400" b="1" dirty="0" smtClean="0"/>
              <a:t>to </a:t>
            </a:r>
            <a:r>
              <a:rPr lang="en-US" sz="2400" b="1" dirty="0"/>
              <a:t>think of America </a:t>
            </a:r>
            <a:r>
              <a:rPr lang="en-US" sz="2400" b="1" dirty="0" smtClean="0"/>
              <a:t>first...</a:t>
            </a:r>
          </a:p>
          <a:p>
            <a:pPr marL="236538"/>
            <a:endParaRPr lang="en-US" sz="300" b="1" dirty="0" smtClean="0"/>
          </a:p>
          <a:p>
            <a:r>
              <a:rPr lang="en-US" sz="2400" b="1" dirty="0"/>
              <a:t>Let the internationalist dream, and the Bolshevist </a:t>
            </a:r>
            <a:r>
              <a:rPr lang="en-US" sz="2400" b="1" dirty="0" smtClean="0"/>
              <a:t>destroy... we </a:t>
            </a:r>
            <a:r>
              <a:rPr lang="en-US" sz="2400" b="1" dirty="0"/>
              <a:t>proclaim </a:t>
            </a:r>
            <a:r>
              <a:rPr lang="en-US" sz="2400" b="1" dirty="0" smtClean="0"/>
              <a:t>Americanism...</a:t>
            </a:r>
            <a:br>
              <a:rPr lang="en-US" sz="2400" b="1" dirty="0" smtClean="0"/>
            </a:br>
            <a:endParaRPr lang="en-US" sz="1050" b="1" dirty="0" smtClean="0"/>
          </a:p>
          <a:p>
            <a:pPr>
              <a:tabLst>
                <a:tab pos="457200" algn="l"/>
                <a:tab pos="741363" algn="l"/>
              </a:tabLst>
            </a:pPr>
            <a:r>
              <a:rPr lang="en-US" sz="2400" b="1" dirty="0" smtClean="0"/>
              <a:t>	-- 	Warren G. Harding</a:t>
            </a:r>
          </a:p>
          <a:p>
            <a:pPr>
              <a:tabLst>
                <a:tab pos="457200" algn="l"/>
                <a:tab pos="741363" algn="l"/>
              </a:tabLst>
            </a:pPr>
            <a:r>
              <a:rPr lang="en-US" sz="2400" b="1" dirty="0"/>
              <a:t>	</a:t>
            </a:r>
            <a:r>
              <a:rPr lang="en-US" sz="2400" b="1" dirty="0" smtClean="0"/>
              <a:t>	</a:t>
            </a:r>
            <a:r>
              <a:rPr lang="en-US" sz="2400" b="1" dirty="0" smtClean="0">
                <a:hlinkClick r:id="rId3"/>
              </a:rPr>
              <a:t>Campaign Speech</a:t>
            </a:r>
            <a:r>
              <a:rPr lang="en-US" sz="2400" b="1" dirty="0" smtClean="0"/>
              <a:t> (1920)</a:t>
            </a:r>
            <a:endParaRPr lang="en-US" sz="2400" b="1" dirty="0"/>
          </a:p>
        </p:txBody>
      </p:sp>
    </p:spTree>
    <p:extLst>
      <p:ext uri="{BB962C8B-B14F-4D97-AF65-F5344CB8AC3E}">
        <p14:creationId xmlns:p14="http://schemas.microsoft.com/office/powerpoint/2010/main" val="3257037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961" r="9150"/>
          <a:stretch/>
        </p:blipFill>
        <p:spPr>
          <a:xfrm>
            <a:off x="0" y="0"/>
            <a:ext cx="9144000" cy="6858000"/>
          </a:xfrm>
          <a:prstGeom prst="rect">
            <a:avLst/>
          </a:prstGeom>
        </p:spPr>
      </p:pic>
      <p:sp>
        <p:nvSpPr>
          <p:cNvPr id="2" name="Title 1"/>
          <p:cNvSpPr>
            <a:spLocks noGrp="1"/>
          </p:cNvSpPr>
          <p:nvPr>
            <p:ph type="title"/>
          </p:nvPr>
        </p:nvSpPr>
        <p:spPr>
          <a:xfrm>
            <a:off x="76200" y="381000"/>
            <a:ext cx="3733800" cy="1251062"/>
          </a:xfrm>
        </p:spPr>
        <p:txBody>
          <a:bodyPr>
            <a:noAutofit/>
          </a:bodyPr>
          <a:lstStyle/>
          <a:p>
            <a:pPr algn="ctr"/>
            <a:r>
              <a:rPr lang="en-US" sz="8800" dirty="0" smtClean="0">
                <a:solidFill>
                  <a:schemeClr val="bg1"/>
                </a:solidFill>
              </a:rPr>
              <a:t>MYTH</a:t>
            </a:r>
            <a:endParaRPr lang="en-US" sz="8800" dirty="0">
              <a:solidFill>
                <a:schemeClr val="bg1"/>
              </a:solidFill>
            </a:endParaRPr>
          </a:p>
        </p:txBody>
      </p:sp>
      <p:sp>
        <p:nvSpPr>
          <p:cNvPr id="4" name="TextBox 3"/>
          <p:cNvSpPr txBox="1"/>
          <p:nvPr/>
        </p:nvSpPr>
        <p:spPr>
          <a:xfrm>
            <a:off x="304800" y="2133600"/>
            <a:ext cx="3352800" cy="1477328"/>
          </a:xfrm>
          <a:prstGeom prst="rect">
            <a:avLst/>
          </a:prstGeom>
          <a:noFill/>
        </p:spPr>
        <p:txBody>
          <a:bodyPr wrap="square" rtlCol="0">
            <a:spAutoFit/>
          </a:bodyPr>
          <a:lstStyle/>
          <a:p>
            <a:r>
              <a:rPr lang="en-US" sz="3000" b="1" dirty="0" smtClean="0">
                <a:solidFill>
                  <a:schemeClr val="bg1"/>
                </a:solidFill>
              </a:rPr>
              <a:t>U.S. foreign policy was </a:t>
            </a:r>
            <a:r>
              <a:rPr lang="en-US" sz="3000" b="1" i="1" dirty="0" smtClean="0">
                <a:solidFill>
                  <a:schemeClr val="bg1"/>
                </a:solidFill>
              </a:rPr>
              <a:t>isolationist</a:t>
            </a:r>
            <a:r>
              <a:rPr lang="en-US" sz="3000" b="1" dirty="0" smtClean="0">
                <a:solidFill>
                  <a:schemeClr val="bg1"/>
                </a:solidFill>
              </a:rPr>
              <a:t> during the 1920s.</a:t>
            </a:r>
            <a:endParaRPr lang="en-US" sz="3000" b="1" dirty="0">
              <a:solidFill>
                <a:schemeClr val="bg1"/>
              </a:solidFill>
            </a:endParaRPr>
          </a:p>
        </p:txBody>
      </p:sp>
    </p:spTree>
    <p:extLst>
      <p:ext uri="{BB962C8B-B14F-4D97-AF65-F5344CB8AC3E}">
        <p14:creationId xmlns:p14="http://schemas.microsoft.com/office/powerpoint/2010/main" val="3406112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382000" cy="1403462"/>
          </a:xfrm>
        </p:spPr>
        <p:txBody>
          <a:bodyPr>
            <a:normAutofit/>
          </a:bodyPr>
          <a:lstStyle/>
          <a:p>
            <a:r>
              <a:rPr lang="en-US" sz="5400" dirty="0" smtClean="0">
                <a:solidFill>
                  <a:schemeClr val="bg1"/>
                </a:solidFill>
              </a:rPr>
              <a:t>The Isolationism Myth</a:t>
            </a:r>
            <a:endParaRPr lang="en-US" sz="5400" dirty="0">
              <a:solidFill>
                <a:schemeClr val="bg1"/>
              </a:solidFill>
            </a:endParaRPr>
          </a:p>
        </p:txBody>
      </p:sp>
      <p:sp>
        <p:nvSpPr>
          <p:cNvPr id="7" name="Content Placeholder 6"/>
          <p:cNvSpPr>
            <a:spLocks noGrp="1"/>
          </p:cNvSpPr>
          <p:nvPr>
            <p:ph sz="half" idx="2"/>
          </p:nvPr>
        </p:nvSpPr>
        <p:spPr>
          <a:xfrm>
            <a:off x="0" y="1752600"/>
            <a:ext cx="5093443" cy="5105400"/>
          </a:xfrm>
        </p:spPr>
        <p:txBody>
          <a:bodyPr>
            <a:noAutofit/>
          </a:bodyPr>
          <a:lstStyle/>
          <a:p>
            <a:pPr marL="236538" indent="-125413">
              <a:buNone/>
            </a:pPr>
            <a:r>
              <a:rPr lang="en-US" b="1" dirty="0" smtClean="0"/>
              <a:t>"What's interesting about our country, if you study history, is that there are some 'isms' that occasionally pop up. One is isolationism... So if you study the '20s, for example, there was an American-first policy that said, 'Who cares what happens in Europe?’” </a:t>
            </a:r>
          </a:p>
          <a:p>
            <a:pPr marL="111125" indent="0">
              <a:buNone/>
            </a:pPr>
            <a:r>
              <a:rPr lang="en-US" sz="1100" b="1" dirty="0" smtClean="0"/>
              <a:t>		</a:t>
            </a:r>
          </a:p>
          <a:p>
            <a:pPr marL="111125" indent="0">
              <a:buNone/>
            </a:pPr>
            <a:r>
              <a:rPr lang="en-US" b="1" dirty="0" smtClean="0"/>
              <a:t>		</a:t>
            </a:r>
            <a:r>
              <a:rPr lang="en-US" b="1" dirty="0" smtClean="0">
                <a:hlinkClick r:id="rId2"/>
              </a:rPr>
              <a:t>-- George W. Bush</a:t>
            </a:r>
            <a:endParaRPr lang="en-US" b="1" dirty="0" smtClean="0"/>
          </a:p>
          <a:p>
            <a:pPr marL="111125" indent="0">
              <a:buNone/>
            </a:pPr>
            <a:endParaRPr lang="en-US" dirty="0"/>
          </a:p>
        </p:txBody>
      </p:sp>
      <p:pic>
        <p:nvPicPr>
          <p:cNvPr id="50182" name="Picture 6" descr="File:George-W-Bus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843" y="1676400"/>
            <a:ext cx="3745757" cy="4953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24600" cy="1447800"/>
          </a:xfrm>
        </p:spPr>
        <p:txBody>
          <a:bodyPr>
            <a:normAutofit/>
          </a:bodyPr>
          <a:lstStyle/>
          <a:p>
            <a:pPr algn="ctr"/>
            <a:r>
              <a:rPr lang="en-US" sz="6600" strike="sngStrike" dirty="0" smtClean="0">
                <a:solidFill>
                  <a:schemeClr val="bg1"/>
                </a:solidFill>
              </a:rPr>
              <a:t>Isolationism</a:t>
            </a:r>
            <a:endParaRPr lang="en-US" sz="4000" strike="sngStrike" dirty="0">
              <a:solidFill>
                <a:schemeClr val="bg1"/>
              </a:solidFill>
            </a:endParaRPr>
          </a:p>
        </p:txBody>
      </p:sp>
      <p:sp>
        <p:nvSpPr>
          <p:cNvPr id="3" name="Content Placeholder 2"/>
          <p:cNvSpPr>
            <a:spLocks noGrp="1"/>
          </p:cNvSpPr>
          <p:nvPr>
            <p:ph sz="half" idx="1"/>
          </p:nvPr>
        </p:nvSpPr>
        <p:spPr>
          <a:xfrm>
            <a:off x="152400" y="1524000"/>
            <a:ext cx="5257800" cy="5181600"/>
          </a:xfrm>
        </p:spPr>
        <p:txBody>
          <a:bodyPr>
            <a:noAutofit/>
          </a:bodyPr>
          <a:lstStyle/>
          <a:p>
            <a:pPr marL="236538" indent="-125413">
              <a:buNone/>
            </a:pPr>
            <a:r>
              <a:rPr lang="en-US" sz="2600" b="1" dirty="0" smtClean="0"/>
              <a:t>“It will be well not to be too much disturbed by the thought of either isolation or entanglement of pacifists and militarists. The physical configuration of the earth has separated us from all of the Old World, but the common brotherhood of man… has united us by inseparable bonds with all humanity.”</a:t>
            </a:r>
          </a:p>
          <a:p>
            <a:pPr marL="111125" indent="0">
              <a:buNone/>
            </a:pPr>
            <a:endParaRPr lang="en-US" sz="1400" b="1" dirty="0" smtClean="0"/>
          </a:p>
          <a:p>
            <a:pPr marL="111125" indent="0">
              <a:buNone/>
              <a:tabLst>
                <a:tab pos="1371600" algn="l"/>
                <a:tab pos="1717675" algn="l"/>
              </a:tabLst>
            </a:pPr>
            <a:r>
              <a:rPr lang="en-US" b="1" dirty="0" smtClean="0"/>
              <a:t>	-- 	Calvin Coolidge</a:t>
            </a:r>
          </a:p>
          <a:p>
            <a:pPr marL="111125" indent="0">
              <a:buNone/>
              <a:tabLst>
                <a:tab pos="1371600" algn="l"/>
                <a:tab pos="1717675" algn="l"/>
              </a:tabLst>
            </a:pPr>
            <a:r>
              <a:rPr lang="en-US" sz="2400" b="1" dirty="0" smtClean="0"/>
              <a:t>		Inaugural Address (1925)</a:t>
            </a:r>
          </a:p>
        </p:txBody>
      </p:sp>
      <p:pic>
        <p:nvPicPr>
          <p:cNvPr id="6" name="Picture 2" descr="http://upload.wikimedia.org/wikipedia/commons/thumb/0/0b/Calvin_Coolidge-Garo.jpg/540px-Calvin_Coolidge-Gar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 r="4567"/>
          <a:stretch/>
        </p:blipFill>
        <p:spPr bwMode="auto">
          <a:xfrm>
            <a:off x="5588000" y="1600200"/>
            <a:ext cx="34036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403462"/>
          </a:xfrm>
        </p:spPr>
        <p:txBody>
          <a:bodyPr>
            <a:noAutofit/>
          </a:bodyPr>
          <a:lstStyle/>
          <a:p>
            <a:r>
              <a:rPr lang="en-US" sz="5400" dirty="0" smtClean="0">
                <a:solidFill>
                  <a:schemeClr val="bg1"/>
                </a:solidFill>
              </a:rPr>
              <a:t>America:  World Leader</a:t>
            </a:r>
            <a:endParaRPr lang="en-US" sz="5400" dirty="0">
              <a:solidFill>
                <a:schemeClr val="bg1"/>
              </a:solidFill>
            </a:endParaRPr>
          </a:p>
        </p:txBody>
      </p:sp>
      <p:pic>
        <p:nvPicPr>
          <p:cNvPr id="5" name="Picture 2" descr="File:Uss south carolina b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74" t="-1" r="1849" b="20991"/>
          <a:stretch/>
        </p:blipFill>
        <p:spPr bwMode="auto">
          <a:xfrm>
            <a:off x="380999" y="1676400"/>
            <a:ext cx="2446987"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esterncivguides.umwblogs.org/files/2009/11/dawes-young-plan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6" t="28805" r="4209"/>
          <a:stretch/>
        </p:blipFill>
        <p:spPr bwMode="auto">
          <a:xfrm>
            <a:off x="380998" y="3429000"/>
            <a:ext cx="2446987" cy="1427409"/>
          </a:xfrm>
          <a:prstGeom prst="rect">
            <a:avLst/>
          </a:prstGeom>
          <a:noFill/>
          <a:ln>
            <a:solidFill>
              <a:schemeClr val="tx1"/>
            </a:solidFill>
          </a:ln>
        </p:spPr>
      </p:pic>
      <p:pic>
        <p:nvPicPr>
          <p:cNvPr id="7" name="Picture 2" descr="http://upload.wikimedia.org/wikipedia/commons/archive/c/c9/20050420131520!Vickers_IW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621" t="3641" b="40366"/>
          <a:stretch/>
        </p:blipFill>
        <p:spPr bwMode="auto">
          <a:xfrm>
            <a:off x="381000" y="5073644"/>
            <a:ext cx="2446986" cy="1532803"/>
          </a:xfrm>
          <a:prstGeom prst="rect">
            <a:avLst/>
          </a:prstGeom>
          <a:noFill/>
          <a:extLst>
            <a:ext uri="{909E8E84-426E-40DD-AFC4-6F175D3DCCD1}">
              <a14:hiddenFill xmlns:a14="http://schemas.microsoft.com/office/drawing/2010/main">
                <a:solidFill>
                  <a:srgbClr val="FFFFFF"/>
                </a:solidFill>
              </a14:hiddenFill>
            </a:ext>
          </a:extLst>
        </p:spPr>
      </p:pic>
      <p:sp>
        <p:nvSpPr>
          <p:cNvPr id="8" name="&quot;No&quot; Symbol 7"/>
          <p:cNvSpPr/>
          <p:nvPr/>
        </p:nvSpPr>
        <p:spPr>
          <a:xfrm>
            <a:off x="381000" y="5073644"/>
            <a:ext cx="2446986" cy="1532804"/>
          </a:xfrm>
          <a:prstGeom prst="noSmoking">
            <a:avLst>
              <a:gd name="adj" fmla="val 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9" name="TextBox 8"/>
          <p:cNvSpPr txBox="1"/>
          <p:nvPr/>
        </p:nvSpPr>
        <p:spPr>
          <a:xfrm>
            <a:off x="3048000" y="1676400"/>
            <a:ext cx="5943600" cy="1446550"/>
          </a:xfrm>
          <a:prstGeom prst="rect">
            <a:avLst/>
          </a:prstGeom>
          <a:noFill/>
        </p:spPr>
        <p:txBody>
          <a:bodyPr wrap="square" rtlCol="0">
            <a:spAutoFit/>
          </a:bodyPr>
          <a:lstStyle/>
          <a:p>
            <a:r>
              <a:rPr lang="en-US" sz="4400" b="1" dirty="0" smtClean="0"/>
              <a:t>Washington Naval Conference</a:t>
            </a:r>
            <a:endParaRPr lang="en-US" sz="4400" b="1" dirty="0"/>
          </a:p>
        </p:txBody>
      </p:sp>
      <p:sp>
        <p:nvSpPr>
          <p:cNvPr id="10" name="TextBox 9"/>
          <p:cNvSpPr txBox="1"/>
          <p:nvPr/>
        </p:nvSpPr>
        <p:spPr>
          <a:xfrm>
            <a:off x="3048000" y="3657600"/>
            <a:ext cx="5943600" cy="769441"/>
          </a:xfrm>
          <a:prstGeom prst="rect">
            <a:avLst/>
          </a:prstGeom>
          <a:noFill/>
        </p:spPr>
        <p:txBody>
          <a:bodyPr wrap="square" rtlCol="0">
            <a:spAutoFit/>
          </a:bodyPr>
          <a:lstStyle/>
          <a:p>
            <a:r>
              <a:rPr lang="en-US" sz="4400" b="1" dirty="0" smtClean="0"/>
              <a:t>Dawes Plan</a:t>
            </a:r>
            <a:endParaRPr lang="en-US" sz="4400" b="1" dirty="0"/>
          </a:p>
        </p:txBody>
      </p:sp>
      <p:sp>
        <p:nvSpPr>
          <p:cNvPr id="11" name="TextBox 10"/>
          <p:cNvSpPr txBox="1"/>
          <p:nvPr/>
        </p:nvSpPr>
        <p:spPr>
          <a:xfrm>
            <a:off x="3048000" y="5435025"/>
            <a:ext cx="5943600" cy="769441"/>
          </a:xfrm>
          <a:prstGeom prst="rect">
            <a:avLst/>
          </a:prstGeom>
          <a:noFill/>
        </p:spPr>
        <p:txBody>
          <a:bodyPr wrap="square" rtlCol="0">
            <a:spAutoFit/>
          </a:bodyPr>
          <a:lstStyle/>
          <a:p>
            <a:r>
              <a:rPr lang="en-US" sz="4400" b="1" dirty="0" smtClean="0"/>
              <a:t>Kellogg-Briand Pact</a:t>
            </a:r>
            <a:endParaRPr lang="en-US" sz="4400" b="1" dirty="0"/>
          </a:p>
        </p:txBody>
      </p:sp>
    </p:spTree>
    <p:extLst>
      <p:ext uri="{BB962C8B-B14F-4D97-AF65-F5344CB8AC3E}">
        <p14:creationId xmlns:p14="http://schemas.microsoft.com/office/powerpoint/2010/main" val="656095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5000" contrast="-55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File:WGHard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00" b="23678"/>
          <a:stretch/>
        </p:blipFill>
        <p:spPr bwMode="auto">
          <a:xfrm>
            <a:off x="3200399" y="381000"/>
            <a:ext cx="5943601" cy="647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500" b="99462"/>
          <a:stretch/>
        </p:blipFill>
        <p:spPr bwMode="auto">
          <a:xfrm>
            <a:off x="3200401" y="0"/>
            <a:ext cx="5943600" cy="57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95395" b="23441"/>
          <a:stretch/>
        </p:blipFill>
        <p:spPr bwMode="auto">
          <a:xfrm>
            <a:off x="-381000" y="-457200"/>
            <a:ext cx="4014538" cy="8001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152400" y="2971800"/>
            <a:ext cx="3505200" cy="2057400"/>
          </a:xfrm>
        </p:spPr>
        <p:txBody>
          <a:bodyPr>
            <a:normAutofit/>
          </a:bodyPr>
          <a:lstStyle/>
          <a:p>
            <a:pPr algn="ctr"/>
            <a:r>
              <a:rPr lang="en-US" sz="4400" b="1" dirty="0">
                <a:latin typeface="Corbel" pitchFamily="34" charset="0"/>
              </a:rPr>
              <a:t>(R-OH)</a:t>
            </a:r>
            <a:br>
              <a:rPr lang="en-US" sz="4400" b="1" dirty="0">
                <a:latin typeface="Corbel" pitchFamily="34" charset="0"/>
              </a:rPr>
            </a:br>
            <a:r>
              <a:rPr lang="en-US" sz="4000" b="1" i="1" dirty="0">
                <a:latin typeface="Corbel" pitchFamily="34" charset="0"/>
              </a:rPr>
              <a:t>29</a:t>
            </a:r>
            <a:r>
              <a:rPr lang="en-US" sz="4000" b="1" i="1" baseline="30000" dirty="0">
                <a:latin typeface="Corbel" pitchFamily="34" charset="0"/>
              </a:rPr>
              <a:t>th</a:t>
            </a:r>
            <a:r>
              <a:rPr lang="en-US" sz="4000" b="1" i="1" dirty="0">
                <a:latin typeface="Corbel" pitchFamily="34" charset="0"/>
              </a:rPr>
              <a:t> POTUS</a:t>
            </a:r>
            <a:r>
              <a:rPr lang="en-US" sz="4000" b="1" dirty="0">
                <a:latin typeface="Corbel" pitchFamily="34" charset="0"/>
              </a:rPr>
              <a:t/>
            </a:r>
            <a:br>
              <a:rPr lang="en-US" sz="4000" b="1" dirty="0">
                <a:latin typeface="Corbel" pitchFamily="34" charset="0"/>
              </a:rPr>
            </a:br>
            <a:r>
              <a:rPr lang="en-US" sz="4000" b="1" dirty="0">
                <a:latin typeface="Corbel" pitchFamily="34" charset="0"/>
              </a:rPr>
              <a:t>1921-1923</a:t>
            </a:r>
            <a:endParaRPr lang="en-US" sz="4000" b="1" dirty="0" smtClean="0">
              <a:latin typeface="Corbel" pitchFamily="34" charset="0"/>
            </a:endParaRPr>
          </a:p>
        </p:txBody>
      </p:sp>
      <p:sp>
        <p:nvSpPr>
          <p:cNvPr id="8" name="Rectangle 7">
            <a:hlinkClick r:id="rId6"/>
          </p:cNvPr>
          <p:cNvSpPr/>
          <p:nvPr/>
        </p:nvSpPr>
        <p:spPr>
          <a:xfrm>
            <a:off x="838200" y="5801380"/>
            <a:ext cx="22098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b="1" dirty="0" smtClean="0">
                <a:latin typeface="Corbel" pitchFamily="34" charset="0"/>
              </a:rPr>
              <a:t>MORE INFO</a:t>
            </a:r>
            <a:endParaRPr lang="en-US" sz="2800" b="1" dirty="0">
              <a:latin typeface="Corbel" pitchFamily="34" charset="0"/>
            </a:endParaRPr>
          </a:p>
        </p:txBody>
      </p:sp>
      <p:sp>
        <p:nvSpPr>
          <p:cNvPr id="4" name="Title 3"/>
          <p:cNvSpPr>
            <a:spLocks noGrp="1"/>
          </p:cNvSpPr>
          <p:nvPr>
            <p:ph type="title"/>
          </p:nvPr>
        </p:nvSpPr>
        <p:spPr>
          <a:xfrm>
            <a:off x="0" y="152400"/>
            <a:ext cx="4800600" cy="2362200"/>
          </a:xfrm>
        </p:spPr>
        <p:txBody>
          <a:bodyPr anchor="ctr">
            <a:noAutofit/>
          </a:bodyPr>
          <a:lstStyle/>
          <a:p>
            <a:pPr algn="ctr"/>
            <a:r>
              <a:rPr lang="en-US" sz="6200" dirty="0" smtClean="0">
                <a:latin typeface="Limelight" pitchFamily="2" charset="0"/>
              </a:rPr>
              <a:t>Warren G. </a:t>
            </a:r>
            <a:r>
              <a:rPr lang="en-US" sz="8000" dirty="0" smtClean="0">
                <a:latin typeface="Limelight" pitchFamily="2" charset="0"/>
              </a:rPr>
              <a:t/>
            </a:r>
            <a:br>
              <a:rPr lang="en-US" sz="8000" dirty="0" smtClean="0">
                <a:latin typeface="Limelight" pitchFamily="2" charset="0"/>
              </a:rPr>
            </a:br>
            <a:r>
              <a:rPr lang="en-US" sz="8000" dirty="0" smtClean="0">
                <a:latin typeface="Limelight" pitchFamily="2" charset="0"/>
              </a:rPr>
              <a:t>Harding</a:t>
            </a:r>
            <a:endParaRPr lang="en-US" sz="5400" dirty="0">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rm2.staticflickr.com/1243/707136203_fab91f6e11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81000" y="1621536"/>
            <a:ext cx="4648200" cy="1274064"/>
          </a:xfrm>
        </p:spPr>
        <p:txBody>
          <a:bodyPr>
            <a:normAutofit/>
          </a:bodyPr>
          <a:lstStyle/>
          <a:p>
            <a:pPr marL="118872" indent="0">
              <a:buNone/>
            </a:pPr>
            <a:r>
              <a:rPr lang="en-US" sz="3600" b="1" dirty="0" smtClean="0">
                <a:solidFill>
                  <a:schemeClr val="bg1"/>
                </a:solidFill>
              </a:rPr>
              <a:t>Naval Arms Control</a:t>
            </a:r>
          </a:p>
          <a:p>
            <a:pPr marL="118872" indent="0">
              <a:buNone/>
            </a:pPr>
            <a:r>
              <a:rPr lang="en-US" sz="3600" b="1" dirty="0" smtClean="0">
                <a:solidFill>
                  <a:schemeClr val="bg1"/>
                </a:solidFill>
              </a:rPr>
              <a:t>Avoid Arms Race</a:t>
            </a:r>
            <a:endParaRPr lang="en-US" sz="3600" b="1" dirty="0">
              <a:solidFill>
                <a:schemeClr val="bg1"/>
              </a:solidFill>
            </a:endParaRPr>
          </a:p>
        </p:txBody>
      </p:sp>
      <p:sp>
        <p:nvSpPr>
          <p:cNvPr id="5" name="Rectangle 4"/>
          <p:cNvSpPr/>
          <p:nvPr/>
        </p:nvSpPr>
        <p:spPr>
          <a:xfrm>
            <a:off x="7350663" y="6488668"/>
            <a:ext cx="1717137" cy="307777"/>
          </a:xfrm>
          <a:prstGeom prst="rect">
            <a:avLst/>
          </a:prstGeom>
        </p:spPr>
        <p:txBody>
          <a:bodyPr wrap="none">
            <a:spAutoFit/>
          </a:bodyPr>
          <a:lstStyle/>
          <a:p>
            <a:r>
              <a:rPr lang="en-US" sz="1400" b="1" dirty="0" smtClean="0">
                <a:solidFill>
                  <a:schemeClr val="bg1"/>
                </a:solidFill>
              </a:rPr>
              <a:t>Photo by </a:t>
            </a:r>
            <a:r>
              <a:rPr lang="en-US" sz="1400" b="1" dirty="0" smtClean="0">
                <a:solidFill>
                  <a:schemeClr val="bg1"/>
                </a:solidFill>
                <a:hlinkClick r:id="rId3"/>
              </a:rPr>
              <a:t>PIXNOIZE</a:t>
            </a:r>
            <a:endParaRPr lang="en-US" sz="1400" dirty="0">
              <a:solidFill>
                <a:schemeClr val="bg1"/>
              </a:solidFill>
            </a:endParaRPr>
          </a:p>
        </p:txBody>
      </p:sp>
      <p:sp>
        <p:nvSpPr>
          <p:cNvPr id="7" name="Title 4"/>
          <p:cNvSpPr>
            <a:spLocks noGrp="1"/>
          </p:cNvSpPr>
          <p:nvPr>
            <p:ph type="title"/>
          </p:nvPr>
        </p:nvSpPr>
        <p:spPr>
          <a:xfrm>
            <a:off x="228600" y="0"/>
            <a:ext cx="8229600" cy="1403462"/>
          </a:xfrm>
        </p:spPr>
        <p:txBody>
          <a:bodyPr>
            <a:noAutofit/>
          </a:bodyPr>
          <a:lstStyle/>
          <a:p>
            <a:r>
              <a:rPr lang="en-US" sz="4400" dirty="0" smtClean="0">
                <a:solidFill>
                  <a:schemeClr val="bg1"/>
                </a:solidFill>
              </a:rPr>
              <a:t>Washington </a:t>
            </a:r>
            <a:br>
              <a:rPr lang="en-US" sz="4400" dirty="0" smtClean="0">
                <a:solidFill>
                  <a:schemeClr val="bg1"/>
                </a:solidFill>
              </a:rPr>
            </a:br>
            <a:r>
              <a:rPr lang="en-US" sz="4400" dirty="0" smtClean="0">
                <a:solidFill>
                  <a:schemeClr val="bg1"/>
                </a:solidFill>
              </a:rPr>
              <a:t>Naval Conference</a:t>
            </a:r>
            <a:endParaRPr lang="en-US" sz="4400" dirty="0">
              <a:solidFill>
                <a:schemeClr val="bg1"/>
              </a:solidFill>
            </a:endParaRPr>
          </a:p>
        </p:txBody>
      </p:sp>
      <p:sp>
        <p:nvSpPr>
          <p:cNvPr id="8" name="Rectangle 7"/>
          <p:cNvSpPr/>
          <p:nvPr/>
        </p:nvSpPr>
        <p:spPr>
          <a:xfrm>
            <a:off x="7371388" y="304800"/>
            <a:ext cx="1544012" cy="707886"/>
          </a:xfrm>
          <a:prstGeom prst="rect">
            <a:avLst/>
          </a:prstGeom>
        </p:spPr>
        <p:txBody>
          <a:bodyPr wrap="none">
            <a:spAutoFit/>
          </a:bodyPr>
          <a:lstStyle/>
          <a:p>
            <a:r>
              <a:rPr lang="en-US" sz="4000" b="1" dirty="0">
                <a:solidFill>
                  <a:schemeClr val="bg1"/>
                </a:solidFill>
              </a:rPr>
              <a:t>(1921)</a:t>
            </a:r>
          </a:p>
        </p:txBody>
      </p:sp>
    </p:spTree>
    <p:extLst>
      <p:ext uri="{BB962C8B-B14F-4D97-AF65-F5344CB8AC3E}">
        <p14:creationId xmlns:p14="http://schemas.microsoft.com/office/powerpoint/2010/main" val="1304859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farm2.staticflickr.com/1243/707136203_fab91f6e11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8600" y="0"/>
            <a:ext cx="8229600" cy="1403462"/>
          </a:xfrm>
        </p:spPr>
        <p:txBody>
          <a:bodyPr>
            <a:noAutofit/>
          </a:bodyPr>
          <a:lstStyle/>
          <a:p>
            <a:r>
              <a:rPr lang="en-US" sz="4400" dirty="0" smtClean="0">
                <a:solidFill>
                  <a:schemeClr val="bg1"/>
                </a:solidFill>
              </a:rPr>
              <a:t>Washington </a:t>
            </a:r>
            <a:br>
              <a:rPr lang="en-US" sz="4400" dirty="0" smtClean="0">
                <a:solidFill>
                  <a:schemeClr val="bg1"/>
                </a:solidFill>
              </a:rPr>
            </a:br>
            <a:r>
              <a:rPr lang="en-US" sz="4400" dirty="0" smtClean="0">
                <a:solidFill>
                  <a:schemeClr val="bg1"/>
                </a:solidFill>
              </a:rPr>
              <a:t>Naval Conference</a:t>
            </a:r>
            <a:endParaRPr lang="en-US" sz="4400" dirty="0">
              <a:solidFill>
                <a:schemeClr val="bg1"/>
              </a:solidFill>
            </a:endParaRP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426748270"/>
              </p:ext>
            </p:extLst>
          </p:nvPr>
        </p:nvGraphicFramePr>
        <p:xfrm>
          <a:off x="2286000" y="1920240"/>
          <a:ext cx="6324600" cy="4404360"/>
        </p:xfrm>
        <a:graphic>
          <a:graphicData uri="http://schemas.openxmlformats.org/drawingml/2006/table">
            <a:tbl>
              <a:tblPr firstRow="1" bandRow="1">
                <a:tableStyleId>{073A0DAA-6AF3-43AB-8588-CEC1D06C72B9}</a:tableStyleId>
              </a:tblPr>
              <a:tblGrid>
                <a:gridCol w="1981200"/>
                <a:gridCol w="2209800"/>
                <a:gridCol w="2133600"/>
              </a:tblGrid>
              <a:tr h="1675572">
                <a:tc>
                  <a:txBody>
                    <a:bodyPr/>
                    <a:lstStyle/>
                    <a:p>
                      <a:pPr algn="ctr"/>
                      <a:r>
                        <a:rPr lang="en-US" sz="4000" dirty="0" smtClean="0"/>
                        <a:t>Nation</a:t>
                      </a:r>
                      <a:endParaRPr lang="en-US" sz="4000" dirty="0"/>
                    </a:p>
                  </a:txBody>
                  <a:tcPr anchor="ctr">
                    <a:solidFill>
                      <a:schemeClr val="dk1">
                        <a:alpha val="60000"/>
                      </a:schemeClr>
                    </a:solidFill>
                  </a:tcPr>
                </a:tc>
                <a:tc>
                  <a:txBody>
                    <a:bodyPr/>
                    <a:lstStyle/>
                    <a:p>
                      <a:pPr algn="ctr"/>
                      <a:r>
                        <a:rPr lang="en-US" sz="4000" dirty="0" smtClean="0"/>
                        <a:t>Capital Ships</a:t>
                      </a:r>
                      <a:endParaRPr lang="en-US" sz="4000" dirty="0"/>
                    </a:p>
                  </a:txBody>
                  <a:tcPr anchor="ctr">
                    <a:solidFill>
                      <a:schemeClr val="dk1">
                        <a:alpha val="60000"/>
                      </a:schemeClr>
                    </a:solidFill>
                  </a:tcPr>
                </a:tc>
                <a:tc>
                  <a:txBody>
                    <a:bodyPr/>
                    <a:lstStyle/>
                    <a:p>
                      <a:pPr algn="l"/>
                      <a:r>
                        <a:rPr lang="en-US" sz="4000" dirty="0" smtClean="0"/>
                        <a:t>Aircraft</a:t>
                      </a:r>
                      <a:r>
                        <a:rPr lang="en-US" sz="4000" baseline="0" dirty="0" smtClean="0"/>
                        <a:t> Carriers</a:t>
                      </a:r>
                      <a:endParaRPr lang="en-US" sz="4000" dirty="0"/>
                    </a:p>
                  </a:txBody>
                  <a:tcPr anchor="ctr">
                    <a:solidFill>
                      <a:schemeClr val="dk1">
                        <a:alpha val="60000"/>
                      </a:schemeClr>
                    </a:solidFill>
                  </a:tcPr>
                </a:tc>
              </a:tr>
              <a:tr h="909596">
                <a:tc>
                  <a:txBody>
                    <a:bodyPr/>
                    <a:lstStyle/>
                    <a:p>
                      <a:r>
                        <a:rPr lang="en-US" sz="4000" b="1" dirty="0" smtClean="0"/>
                        <a:t>Britain</a:t>
                      </a:r>
                      <a:endParaRPr lang="en-US" sz="4000" b="1" dirty="0"/>
                    </a:p>
                  </a:txBody>
                  <a:tcPr anchor="ctr">
                    <a:solidFill>
                      <a:schemeClr val="dk1">
                        <a:tint val="40000"/>
                        <a:alpha val="75000"/>
                      </a:schemeClr>
                    </a:solidFill>
                  </a:tcPr>
                </a:tc>
                <a:tc>
                  <a:txBody>
                    <a:bodyPr/>
                    <a:lstStyle/>
                    <a:p>
                      <a:pPr algn="ctr"/>
                      <a:r>
                        <a:rPr lang="en-US" sz="4000" b="1" dirty="0" smtClean="0"/>
                        <a:t>5</a:t>
                      </a:r>
                      <a:endParaRPr lang="en-US" sz="4000" b="1" dirty="0"/>
                    </a:p>
                  </a:txBody>
                  <a:tcPr anchor="ctr">
                    <a:solidFill>
                      <a:schemeClr val="dk1">
                        <a:tint val="40000"/>
                        <a:alpha val="75000"/>
                      </a:schemeClr>
                    </a:solidFill>
                  </a:tcPr>
                </a:tc>
                <a:tc>
                  <a:txBody>
                    <a:bodyPr/>
                    <a:lstStyle/>
                    <a:p>
                      <a:pPr algn="ctr"/>
                      <a:r>
                        <a:rPr lang="en-US" sz="4000" b="1" dirty="0" smtClean="0"/>
                        <a:t>5</a:t>
                      </a:r>
                      <a:endParaRPr lang="en-US" sz="4000" b="1" dirty="0"/>
                    </a:p>
                  </a:txBody>
                  <a:tcPr anchor="ctr">
                    <a:solidFill>
                      <a:schemeClr val="dk1">
                        <a:tint val="40000"/>
                        <a:alpha val="75000"/>
                      </a:schemeClr>
                    </a:solidFill>
                  </a:tcPr>
                </a:tc>
              </a:tr>
              <a:tr h="909596">
                <a:tc>
                  <a:txBody>
                    <a:bodyPr/>
                    <a:lstStyle/>
                    <a:p>
                      <a:r>
                        <a:rPr lang="en-US" sz="4000" b="1" dirty="0" smtClean="0"/>
                        <a:t>U.S.</a:t>
                      </a:r>
                      <a:endParaRPr lang="en-US" sz="4000" b="1" dirty="0"/>
                    </a:p>
                  </a:txBody>
                  <a:tcPr anchor="ctr">
                    <a:solidFill>
                      <a:schemeClr val="dk1">
                        <a:tint val="20000"/>
                        <a:alpha val="75000"/>
                      </a:schemeClr>
                    </a:solidFill>
                  </a:tcPr>
                </a:tc>
                <a:tc>
                  <a:txBody>
                    <a:bodyPr/>
                    <a:lstStyle/>
                    <a:p>
                      <a:pPr algn="ctr"/>
                      <a:r>
                        <a:rPr lang="en-US" sz="4000" b="1" dirty="0" smtClean="0"/>
                        <a:t>5</a:t>
                      </a:r>
                      <a:endParaRPr lang="en-US" sz="4000" b="1" dirty="0"/>
                    </a:p>
                  </a:txBody>
                  <a:tcPr anchor="ctr">
                    <a:solidFill>
                      <a:schemeClr val="dk1">
                        <a:tint val="20000"/>
                        <a:alpha val="75000"/>
                      </a:schemeClr>
                    </a:solidFill>
                  </a:tcPr>
                </a:tc>
                <a:tc>
                  <a:txBody>
                    <a:bodyPr/>
                    <a:lstStyle/>
                    <a:p>
                      <a:pPr algn="ctr"/>
                      <a:r>
                        <a:rPr lang="en-US" sz="4000" b="1" dirty="0" smtClean="0"/>
                        <a:t>5</a:t>
                      </a:r>
                      <a:endParaRPr lang="en-US" sz="4000" b="1" dirty="0"/>
                    </a:p>
                  </a:txBody>
                  <a:tcPr anchor="ctr">
                    <a:solidFill>
                      <a:schemeClr val="dk1">
                        <a:tint val="20000"/>
                        <a:alpha val="75000"/>
                      </a:schemeClr>
                    </a:solidFill>
                  </a:tcPr>
                </a:tc>
              </a:tr>
              <a:tr h="909596">
                <a:tc>
                  <a:txBody>
                    <a:bodyPr/>
                    <a:lstStyle/>
                    <a:p>
                      <a:r>
                        <a:rPr lang="en-US" sz="4000" b="1" dirty="0" smtClean="0"/>
                        <a:t>Japan</a:t>
                      </a:r>
                      <a:endParaRPr lang="en-US" sz="4000" b="1" dirty="0"/>
                    </a:p>
                  </a:txBody>
                  <a:tcPr anchor="ctr">
                    <a:solidFill>
                      <a:schemeClr val="dk1">
                        <a:tint val="40000"/>
                        <a:alpha val="75000"/>
                      </a:schemeClr>
                    </a:solidFill>
                  </a:tcPr>
                </a:tc>
                <a:tc>
                  <a:txBody>
                    <a:bodyPr/>
                    <a:lstStyle/>
                    <a:p>
                      <a:pPr algn="ctr"/>
                      <a:r>
                        <a:rPr lang="en-US" sz="4000" b="1" dirty="0" smtClean="0"/>
                        <a:t>3</a:t>
                      </a:r>
                      <a:endParaRPr lang="en-US" sz="4000" b="1" dirty="0"/>
                    </a:p>
                  </a:txBody>
                  <a:tcPr anchor="ctr">
                    <a:solidFill>
                      <a:schemeClr val="dk1">
                        <a:tint val="40000"/>
                        <a:alpha val="75000"/>
                      </a:schemeClr>
                    </a:solidFill>
                  </a:tcPr>
                </a:tc>
                <a:tc>
                  <a:txBody>
                    <a:bodyPr/>
                    <a:lstStyle/>
                    <a:p>
                      <a:pPr algn="ctr"/>
                      <a:r>
                        <a:rPr lang="en-US" sz="4000" b="1" dirty="0" smtClean="0"/>
                        <a:t>3</a:t>
                      </a:r>
                      <a:endParaRPr lang="en-US" sz="4000" b="1" dirty="0"/>
                    </a:p>
                  </a:txBody>
                  <a:tcPr anchor="ctr">
                    <a:solidFill>
                      <a:schemeClr val="dk1">
                        <a:tint val="40000"/>
                        <a:alpha val="75000"/>
                      </a:schemeClr>
                    </a:solidFill>
                  </a:tcPr>
                </a:tc>
              </a:tr>
            </a:tbl>
          </a:graphicData>
        </a:graphic>
      </p:graphicFrame>
      <p:sp>
        <p:nvSpPr>
          <p:cNvPr id="2" name="Rectangle 1"/>
          <p:cNvSpPr/>
          <p:nvPr/>
        </p:nvSpPr>
        <p:spPr>
          <a:xfrm>
            <a:off x="7371388" y="304800"/>
            <a:ext cx="1544012" cy="707886"/>
          </a:xfrm>
          <a:prstGeom prst="rect">
            <a:avLst/>
          </a:prstGeom>
        </p:spPr>
        <p:txBody>
          <a:bodyPr wrap="none">
            <a:spAutoFit/>
          </a:bodyPr>
          <a:lstStyle/>
          <a:p>
            <a:r>
              <a:rPr lang="en-US" sz="4000" b="1" dirty="0">
                <a:solidFill>
                  <a:schemeClr val="bg1"/>
                </a:solidFill>
              </a:rPr>
              <a:t>(1921)</a:t>
            </a:r>
          </a:p>
        </p:txBody>
      </p:sp>
      <p:sp>
        <p:nvSpPr>
          <p:cNvPr id="4" name="TextBox 3"/>
          <p:cNvSpPr txBox="1"/>
          <p:nvPr/>
        </p:nvSpPr>
        <p:spPr>
          <a:xfrm>
            <a:off x="381000" y="1524000"/>
            <a:ext cx="988219" cy="4953000"/>
          </a:xfrm>
          <a:prstGeom prst="rect">
            <a:avLst/>
          </a:prstGeom>
          <a:solidFill>
            <a:schemeClr val="tx1">
              <a:alpha val="35000"/>
            </a:schemeClr>
          </a:solidFill>
        </p:spPr>
        <p:txBody>
          <a:bodyPr vert="wordArtVert" wrap="square" rtlCol="0">
            <a:spAutoFit/>
          </a:bodyPr>
          <a:lstStyle/>
          <a:p>
            <a:pPr algn="ctr"/>
            <a:r>
              <a:rPr lang="en-US" sz="4400" b="1" dirty="0" smtClean="0">
                <a:solidFill>
                  <a:schemeClr val="bg1"/>
                </a:solidFill>
              </a:rPr>
              <a:t>RATIOS</a:t>
            </a:r>
            <a:endParaRPr lang="en-US" sz="4400" b="1" dirty="0">
              <a:solidFill>
                <a:schemeClr val="bg1"/>
              </a:solidFill>
            </a:endParaRPr>
          </a:p>
        </p:txBody>
      </p:sp>
      <p:sp>
        <p:nvSpPr>
          <p:cNvPr id="14" name="Rectangle 13"/>
          <p:cNvSpPr/>
          <p:nvPr/>
        </p:nvSpPr>
        <p:spPr>
          <a:xfrm>
            <a:off x="7350663" y="6488668"/>
            <a:ext cx="1717137" cy="307777"/>
          </a:xfrm>
          <a:prstGeom prst="rect">
            <a:avLst/>
          </a:prstGeom>
        </p:spPr>
        <p:txBody>
          <a:bodyPr wrap="none">
            <a:spAutoFit/>
          </a:bodyPr>
          <a:lstStyle/>
          <a:p>
            <a:r>
              <a:rPr lang="en-US" sz="1400" b="1" dirty="0" smtClean="0">
                <a:solidFill>
                  <a:schemeClr val="bg1"/>
                </a:solidFill>
              </a:rPr>
              <a:t>Photo by </a:t>
            </a:r>
            <a:r>
              <a:rPr lang="en-US" sz="1400" b="1" dirty="0" smtClean="0">
                <a:solidFill>
                  <a:schemeClr val="bg1"/>
                </a:solidFill>
                <a:hlinkClick r:id="rId3"/>
              </a:rPr>
              <a:t>PIXNOIZE</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50000">
              <a:srgbClr val="002E8A"/>
            </a:gs>
            <a:gs pos="100000">
              <a:srgbClr val="0070C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403462"/>
          </a:xfrm>
        </p:spPr>
        <p:txBody>
          <a:bodyPr>
            <a:noAutofit/>
          </a:bodyPr>
          <a:lstStyle/>
          <a:p>
            <a:r>
              <a:rPr lang="en-US" sz="5600" dirty="0" smtClean="0">
                <a:solidFill>
                  <a:schemeClr val="bg1"/>
                </a:solidFill>
              </a:rPr>
              <a:t>The Strategy of Ratios</a:t>
            </a:r>
            <a:endParaRPr lang="en-US" sz="5600" dirty="0">
              <a:solidFill>
                <a:schemeClr val="bg1"/>
              </a:solidFill>
            </a:endParaRPr>
          </a:p>
        </p:txBody>
      </p:sp>
      <p:pic>
        <p:nvPicPr>
          <p:cNvPr id="115716" name="Picture 4" descr="http://www.balagan.org.uk/war/images/1920_map_world_empires_colonies_territory.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76400"/>
            <a:ext cx="9144000" cy="4520012"/>
          </a:xfrm>
          <a:prstGeom prst="rect">
            <a:avLst/>
          </a:prstGeom>
          <a:noFill/>
        </p:spPr>
      </p:pic>
      <p:pic>
        <p:nvPicPr>
          <p:cNvPr id="115718" name="Picture 6" descr="http://www.balagan.org.uk/war/images/1920_map_world_empires_colonies_territo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1400"/>
            <a:ext cx="854765" cy="3276600"/>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327262"/>
          </a:xfrm>
        </p:spPr>
        <p:txBody>
          <a:bodyPr>
            <a:normAutofit/>
          </a:bodyPr>
          <a:lstStyle/>
          <a:p>
            <a:r>
              <a:rPr lang="en-US" sz="5400" dirty="0" smtClean="0">
                <a:solidFill>
                  <a:schemeClr val="bg1"/>
                </a:solidFill>
              </a:rPr>
              <a:t>U.S.S. </a:t>
            </a:r>
            <a:r>
              <a:rPr lang="en-US" sz="5400" i="1" dirty="0" smtClean="0">
                <a:solidFill>
                  <a:schemeClr val="bg1"/>
                </a:solidFill>
              </a:rPr>
              <a:t>South Carolina</a:t>
            </a:r>
            <a:endParaRPr lang="en-US" sz="5400"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File:Uss south carolina bb.jpg"/>
          <p:cNvPicPr>
            <a:picLocks noChangeAspect="1" noChangeArrowheads="1"/>
          </p:cNvPicPr>
          <p:nvPr/>
        </p:nvPicPr>
        <p:blipFill rotWithShape="1">
          <a:blip r:embed="rId2">
            <a:extLst>
              <a:ext uri="{28A0092B-C50C-407E-A947-70E740481C1C}">
                <a14:useLocalDpi xmlns:a14="http://schemas.microsoft.com/office/drawing/2010/main" val="0"/>
              </a:ext>
            </a:extLst>
          </a:blip>
          <a:srcRect l="4674" t="-1" r="1849" b="20991"/>
          <a:stretch/>
        </p:blipFill>
        <p:spPr bwMode="auto">
          <a:xfrm>
            <a:off x="0" y="1447800"/>
            <a:ext cx="9143999"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060141">
            <a:off x="-624793" y="3415924"/>
            <a:ext cx="10439400" cy="1200329"/>
          </a:xfrm>
          <a:prstGeom prst="rect">
            <a:avLst/>
          </a:prstGeom>
          <a:solidFill>
            <a:schemeClr val="dk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7200" b="1" dirty="0" smtClean="0"/>
              <a:t>DISMANTLED (1924)</a:t>
            </a:r>
            <a:endParaRPr lang="en-US" sz="7200" b="1" dirty="0"/>
          </a:p>
        </p:txBody>
      </p:sp>
    </p:spTree>
    <p:extLst>
      <p:ext uri="{BB962C8B-B14F-4D97-AF65-F5344CB8AC3E}">
        <p14:creationId xmlns:p14="http://schemas.microsoft.com/office/powerpoint/2010/main" val="3535527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403462"/>
          </a:xfrm>
        </p:spPr>
        <p:txBody>
          <a:bodyPr>
            <a:normAutofit/>
          </a:bodyPr>
          <a:lstStyle/>
          <a:p>
            <a:r>
              <a:rPr lang="en-US" sz="6000" b="0" dirty="0" smtClean="0">
                <a:solidFill>
                  <a:schemeClr val="bg1"/>
                </a:solidFill>
              </a:rPr>
              <a:t>Dawes Plan</a:t>
            </a:r>
            <a:endParaRPr lang="en-US" sz="6000" b="0" dirty="0">
              <a:solidFill>
                <a:schemeClr val="bg1"/>
              </a:solidFill>
            </a:endParaRPr>
          </a:p>
        </p:txBody>
      </p:sp>
      <p:sp>
        <p:nvSpPr>
          <p:cNvPr id="5" name="TextBox 4"/>
          <p:cNvSpPr txBox="1"/>
          <p:nvPr/>
        </p:nvSpPr>
        <p:spPr>
          <a:xfrm>
            <a:off x="5410200" y="312003"/>
            <a:ext cx="3733800" cy="830997"/>
          </a:xfrm>
          <a:prstGeom prst="rect">
            <a:avLst/>
          </a:prstGeom>
          <a:noFill/>
        </p:spPr>
        <p:txBody>
          <a:bodyPr wrap="square" rtlCol="0">
            <a:spAutoFit/>
          </a:bodyPr>
          <a:lstStyle/>
          <a:p>
            <a:r>
              <a:rPr lang="en-US" sz="2400" b="1" dirty="0" smtClean="0">
                <a:solidFill>
                  <a:srgbClr val="FFFF00"/>
                </a:solidFill>
              </a:rPr>
              <a:t>NOTE:  This is different from the Dawes Act (1887)</a:t>
            </a:r>
            <a:endParaRPr lang="en-US" sz="2400" b="1" dirty="0">
              <a:solidFill>
                <a:srgbClr val="FFFF00"/>
              </a:solidFill>
            </a:endParaRPr>
          </a:p>
        </p:txBody>
      </p:sp>
      <p:pic>
        <p:nvPicPr>
          <p:cNvPr id="118786" name="Picture 2" descr="http://westerncivguides.umwblogs.org/files/2009/11/dawes-young-plan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6" t="28805" r="4209"/>
          <a:stretch/>
        </p:blipFill>
        <p:spPr bwMode="auto">
          <a:xfrm>
            <a:off x="0" y="1447800"/>
            <a:ext cx="9144000" cy="5334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403462"/>
          </a:xfrm>
        </p:spPr>
        <p:txBody>
          <a:bodyPr>
            <a:normAutofit/>
          </a:bodyPr>
          <a:lstStyle/>
          <a:p>
            <a:r>
              <a:rPr lang="en-US" sz="6000" b="0" dirty="0" smtClean="0">
                <a:solidFill>
                  <a:schemeClr val="bg1"/>
                </a:solidFill>
              </a:rPr>
              <a:t>Dawes Plan</a:t>
            </a:r>
            <a:endParaRPr lang="en-US" sz="6000" b="0" dirty="0">
              <a:solidFill>
                <a:schemeClr val="bg1"/>
              </a:solidFill>
            </a:endParaRPr>
          </a:p>
        </p:txBody>
      </p:sp>
      <p:pic>
        <p:nvPicPr>
          <p:cNvPr id="118788" name="Picture 4" descr="http://www.mediabistro.com/prnewser/files/original/nobel-medal.jpg">
            <a:hlinkClick r:id="rId3" action="ppaction://hlinksldjump" tooltip="Charles Dawes won the 1925 Nobel Peace Prize as a result of his successful negotiation of the Dawes Plan."/>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1427305"/>
            <a:ext cx="5410200" cy="5430695"/>
          </a:xfrm>
          <a:prstGeom prst="rect">
            <a:avLst/>
          </a:prstGeom>
          <a:noFill/>
        </p:spPr>
      </p:pic>
    </p:spTree>
    <p:extLst>
      <p:ext uri="{BB962C8B-B14F-4D97-AF65-F5344CB8AC3E}">
        <p14:creationId xmlns:p14="http://schemas.microsoft.com/office/powerpoint/2010/main" val="4070437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2286000" cy="6870688"/>
          </a:xfrm>
        </p:spPr>
        <p:txBody>
          <a:bodyPr vert="wordArtVert">
            <a:normAutofit/>
          </a:bodyPr>
          <a:lstStyle/>
          <a:p>
            <a:pPr algn="ctr">
              <a:lnSpc>
                <a:spcPct val="70000"/>
              </a:lnSpc>
            </a:pPr>
            <a:r>
              <a:rPr lang="en-US" sz="4400" b="0" dirty="0" smtClean="0">
                <a:solidFill>
                  <a:schemeClr val="bg1"/>
                </a:solidFill>
              </a:rPr>
              <a:t>INGRATES</a:t>
            </a:r>
            <a:endParaRPr lang="en-US" sz="4400" b="0" dirty="0">
              <a:solidFill>
                <a:schemeClr val="bg1"/>
              </a:solidFill>
            </a:endParaRPr>
          </a:p>
        </p:txBody>
      </p:sp>
      <p:sp>
        <p:nvSpPr>
          <p:cNvPr id="4" name="Content Placeholder 3"/>
          <p:cNvSpPr>
            <a:spLocks noGrp="1"/>
          </p:cNvSpPr>
          <p:nvPr>
            <p:ph sz="half" idx="2"/>
          </p:nvPr>
        </p:nvSpPr>
        <p:spPr/>
        <p:txBody>
          <a:bodyPr/>
          <a:lstStyle/>
          <a:p>
            <a:endParaRPr lang="en-US"/>
          </a:p>
        </p:txBody>
      </p:sp>
      <p:pic>
        <p:nvPicPr>
          <p:cNvPr id="4098" name="Picture 2" descr="http://www.calvin.edu/academic/cas/gpa/posters/daw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484878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12468"/>
            <a:ext cx="3886200" cy="369332"/>
          </a:xfrm>
          <a:prstGeom prst="rect">
            <a:avLst/>
          </a:prstGeom>
        </p:spPr>
        <p:txBody>
          <a:bodyPr wrap="square">
            <a:spAutoFit/>
          </a:bodyPr>
          <a:lstStyle/>
          <a:p>
            <a:pPr algn="ctr"/>
            <a:r>
              <a:rPr lang="en-US" dirty="0" smtClean="0">
                <a:hlinkClick r:id="rId4"/>
              </a:rPr>
              <a:t>http://www.calvin.edu...posters1.htm</a:t>
            </a:r>
            <a:r>
              <a:rPr lang="en-US" dirty="0" smtClean="0"/>
              <a:t> </a:t>
            </a:r>
            <a:endParaRPr lang="en-US" dirty="0"/>
          </a:p>
        </p:txBody>
      </p:sp>
    </p:spTree>
    <p:extLst>
      <p:ext uri="{BB962C8B-B14F-4D97-AF65-F5344CB8AC3E}">
        <p14:creationId xmlns:p14="http://schemas.microsoft.com/office/powerpoint/2010/main" val="4105533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archive/c/c9/20050420131520!Vickers_IW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41" b="8980"/>
          <a:stretch/>
        </p:blipFill>
        <p:spPr bwMode="auto">
          <a:xfrm>
            <a:off x="0" y="1371601"/>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0"/>
            <a:ext cx="7696200" cy="1403462"/>
          </a:xfrm>
        </p:spPr>
        <p:txBody>
          <a:bodyPr>
            <a:noAutofit/>
          </a:bodyPr>
          <a:lstStyle/>
          <a:p>
            <a:r>
              <a:rPr lang="en-US" sz="5400" dirty="0" smtClean="0">
                <a:solidFill>
                  <a:schemeClr val="bg1"/>
                </a:solidFill>
              </a:rPr>
              <a:t>Kellogg-Briand Pact </a:t>
            </a:r>
            <a:endParaRPr lang="en-US" sz="5400" dirty="0">
              <a:solidFill>
                <a:schemeClr val="bg1"/>
              </a:solidFill>
            </a:endParaRPr>
          </a:p>
        </p:txBody>
      </p:sp>
      <p:sp>
        <p:nvSpPr>
          <p:cNvPr id="4" name="Content Placeholder 3"/>
          <p:cNvSpPr>
            <a:spLocks noGrp="1"/>
          </p:cNvSpPr>
          <p:nvPr>
            <p:ph sz="half" idx="2"/>
          </p:nvPr>
        </p:nvSpPr>
        <p:spPr>
          <a:xfrm>
            <a:off x="152400" y="2152651"/>
            <a:ext cx="3505200" cy="1657349"/>
          </a:xfrm>
        </p:spPr>
        <p:style>
          <a:lnRef idx="2">
            <a:schemeClr val="accent2"/>
          </a:lnRef>
          <a:fillRef idx="1">
            <a:schemeClr val="lt1"/>
          </a:fillRef>
          <a:effectRef idx="0">
            <a:schemeClr val="accent2"/>
          </a:effectRef>
          <a:fontRef idx="minor">
            <a:schemeClr val="dk1"/>
          </a:fontRef>
        </p:style>
        <p:txBody>
          <a:bodyPr>
            <a:normAutofit/>
          </a:bodyPr>
          <a:lstStyle/>
          <a:p>
            <a:pPr marL="114300" indent="4763">
              <a:buNone/>
            </a:pPr>
            <a:r>
              <a:rPr lang="en-US" sz="3200" b="1" dirty="0" smtClean="0"/>
              <a:t>Renounced war as an “instrument of national policy”</a:t>
            </a:r>
            <a:endParaRPr lang="en-US" sz="3200" b="1" dirty="0"/>
          </a:p>
        </p:txBody>
      </p:sp>
      <p:sp>
        <p:nvSpPr>
          <p:cNvPr id="7" name="&quot;No&quot; Symbol 6"/>
          <p:cNvSpPr/>
          <p:nvPr/>
        </p:nvSpPr>
        <p:spPr>
          <a:xfrm>
            <a:off x="4038600" y="1466851"/>
            <a:ext cx="5029200" cy="3714749"/>
          </a:xfrm>
          <a:prstGeom prst="noSmoking">
            <a:avLst>
              <a:gd name="adj" fmla="val 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 name="Rectangle 2"/>
          <p:cNvSpPr/>
          <p:nvPr/>
        </p:nvSpPr>
        <p:spPr>
          <a:xfrm>
            <a:off x="7757082" y="329625"/>
            <a:ext cx="1386918" cy="646331"/>
          </a:xfrm>
          <a:prstGeom prst="rect">
            <a:avLst/>
          </a:prstGeom>
        </p:spPr>
        <p:txBody>
          <a:bodyPr wrap="none">
            <a:spAutoFit/>
          </a:bodyPr>
          <a:lstStyle/>
          <a:p>
            <a:r>
              <a:rPr lang="en-US" sz="3600" dirty="0">
                <a:solidFill>
                  <a:schemeClr val="bg1"/>
                </a:solidFill>
              </a:rPr>
              <a:t>(1929)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www.strangehistory.net/blog/wp-content/uploads/2012/06/har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8922" r="1607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28600"/>
            <a:ext cx="3946962" cy="1600200"/>
          </a:xfrm>
        </p:spPr>
        <p:style>
          <a:lnRef idx="2">
            <a:schemeClr val="dk1">
              <a:shade val="50000"/>
            </a:schemeClr>
          </a:lnRef>
          <a:fillRef idx="1">
            <a:schemeClr val="dk1"/>
          </a:fillRef>
          <a:effectRef idx="0">
            <a:schemeClr val="dk1"/>
          </a:effectRef>
          <a:fontRef idx="minor">
            <a:schemeClr val="lt1"/>
          </a:fontRef>
        </p:style>
        <p:txBody>
          <a:bodyPr anchor="ctr">
            <a:noAutofit/>
          </a:bodyPr>
          <a:lstStyle/>
          <a:p>
            <a:pPr algn="ctr"/>
            <a:r>
              <a:rPr lang="en-US" sz="4400" dirty="0" smtClean="0">
                <a:latin typeface="Limelight" pitchFamily="2" charset="0"/>
              </a:rPr>
              <a:t>Front Porch </a:t>
            </a:r>
            <a:r>
              <a:rPr lang="en-US" sz="4800" dirty="0" smtClean="0">
                <a:latin typeface="Limelight" pitchFamily="2" charset="0"/>
              </a:rPr>
              <a:t>Campaign</a:t>
            </a:r>
            <a:endParaRPr lang="en-US" sz="4400" dirty="0">
              <a:latin typeface="Limelight" pitchFamily="2" charset="0"/>
            </a:endParaRPr>
          </a:p>
        </p:txBody>
      </p:sp>
    </p:spTree>
    <p:extLst>
      <p:ext uri="{BB962C8B-B14F-4D97-AF65-F5344CB8AC3E}">
        <p14:creationId xmlns:p14="http://schemas.microsoft.com/office/powerpoint/2010/main" val="1086533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5000" contrast="-55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File:WGHard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00" b="23678"/>
          <a:stretch/>
        </p:blipFill>
        <p:spPr bwMode="auto">
          <a:xfrm>
            <a:off x="3200399" y="381000"/>
            <a:ext cx="5943601" cy="647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500" b="99462"/>
          <a:stretch/>
        </p:blipFill>
        <p:spPr bwMode="auto">
          <a:xfrm>
            <a:off x="3200401" y="0"/>
            <a:ext cx="5943600" cy="57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95395" b="23441"/>
          <a:stretch/>
        </p:blipFill>
        <p:spPr bwMode="auto">
          <a:xfrm>
            <a:off x="-381000" y="-457200"/>
            <a:ext cx="4014538" cy="8001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152400"/>
            <a:ext cx="4800600" cy="2362200"/>
          </a:xfrm>
        </p:spPr>
        <p:txBody>
          <a:bodyPr anchor="ctr">
            <a:noAutofit/>
          </a:bodyPr>
          <a:lstStyle/>
          <a:p>
            <a:pPr algn="ctr"/>
            <a:r>
              <a:rPr lang="en-US" sz="6200" dirty="0" smtClean="0">
                <a:latin typeface="Limelight" pitchFamily="2" charset="0"/>
              </a:rPr>
              <a:t>Return to </a:t>
            </a:r>
            <a:r>
              <a:rPr lang="en-US" sz="6300" dirty="0" smtClean="0">
                <a:latin typeface="Limelight" pitchFamily="2" charset="0"/>
              </a:rPr>
              <a:t>Normalcy</a:t>
            </a:r>
            <a:endParaRPr lang="en-US" sz="6300" dirty="0">
              <a:latin typeface="Corbel" pitchFamily="34" charset="0"/>
            </a:endParaRPr>
          </a:p>
        </p:txBody>
      </p:sp>
    </p:spTree>
    <p:extLst>
      <p:ext uri="{BB962C8B-B14F-4D97-AF65-F5344CB8AC3E}">
        <p14:creationId xmlns:p14="http://schemas.microsoft.com/office/powerpoint/2010/main" val="2080382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1" y="76200"/>
            <a:ext cx="9143998" cy="1251062"/>
          </a:xfrm>
        </p:spPr>
        <p:txBody>
          <a:bodyPr>
            <a:normAutofit/>
            <a:scene3d>
              <a:camera prst="orthographicFront"/>
              <a:lightRig rig="soft" dir="t">
                <a:rot lat="0" lon="0" rev="10800000"/>
              </a:lightRig>
            </a:scene3d>
            <a:sp3d>
              <a:bevelT w="27940" h="12700"/>
              <a:contourClr>
                <a:srgbClr val="DDDDDD"/>
              </a:contourClr>
            </a:sp3d>
          </a:bodyPr>
          <a:lstStyle/>
          <a:p>
            <a:pPr algn="ctr"/>
            <a:r>
              <a:rPr lang="en-US" sz="6600" b="0" spc="150" dirty="0" smtClean="0">
                <a:ln w="11430"/>
                <a:solidFill>
                  <a:srgbClr val="F8F8F8"/>
                </a:solidFill>
                <a:effectLst>
                  <a:outerShdw blurRad="25400" algn="tl" rotWithShape="0">
                    <a:srgbClr val="000000">
                      <a:alpha val="43000"/>
                    </a:srgbClr>
                  </a:outerShdw>
                </a:effectLst>
              </a:rPr>
              <a:t>Harding’s Cabinet</a:t>
            </a:r>
            <a:endParaRPr lang="en-US" sz="6600" b="0" spc="150" dirty="0">
              <a:ln w="11430"/>
              <a:solidFill>
                <a:srgbClr val="F8F8F8"/>
              </a:solidFill>
              <a:effectLst>
                <a:outerShdw blurRad="25400" algn="tl" rotWithShape="0">
                  <a:srgbClr val="000000">
                    <a:alpha val="43000"/>
                  </a:srgbClr>
                </a:outerShdw>
              </a:effectLst>
            </a:endParaRPr>
          </a:p>
        </p:txBody>
      </p:sp>
      <p:pic>
        <p:nvPicPr>
          <p:cNvPr id="5122" name="Picture 2" descr="http://upload.wikimedia.org/wikipedia/commons/thumb/3/3c/President_Warren_G._Harding%27s_First_Cabinet_1921.jpg/1024px-President_Warren_G._Harding%27s_First_Cabinet_19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2" r="1594"/>
          <a:stretch/>
        </p:blipFill>
        <p:spPr bwMode="auto">
          <a:xfrm>
            <a:off x="0" y="1834604"/>
            <a:ext cx="9144000" cy="441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48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mpoweringparks.com/Ohio-welc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566987"/>
            <a:ext cx="5441930" cy="398621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p:nvPr>
        </p:nvSpPr>
        <p:spPr>
          <a:xfrm>
            <a:off x="2971800" y="0"/>
            <a:ext cx="6172200" cy="1403462"/>
          </a:xfrm>
        </p:spPr>
        <p:txBody>
          <a:bodyPr>
            <a:noAutofit/>
          </a:bodyPr>
          <a:lstStyle/>
          <a:p>
            <a:pPr algn="ctr"/>
            <a:r>
              <a:rPr lang="en-US" sz="8800" b="0" dirty="0" smtClean="0">
                <a:solidFill>
                  <a:schemeClr val="accent6">
                    <a:lumMod val="60000"/>
                    <a:lumOff val="40000"/>
                  </a:schemeClr>
                </a:solidFill>
              </a:rPr>
              <a:t>The Bad</a:t>
            </a:r>
            <a:endParaRPr lang="en-US" sz="13800" b="0" dirty="0">
              <a:solidFill>
                <a:schemeClr val="accent6">
                  <a:lumMod val="60000"/>
                  <a:lumOff val="40000"/>
                </a:schemeClr>
              </a:solidFill>
            </a:endParaRPr>
          </a:p>
        </p:txBody>
      </p:sp>
      <p:sp>
        <p:nvSpPr>
          <p:cNvPr id="16" name="Rectangle 15"/>
          <p:cNvSpPr/>
          <p:nvPr/>
        </p:nvSpPr>
        <p:spPr>
          <a:xfrm>
            <a:off x="76200" y="152400"/>
            <a:ext cx="2895600" cy="1200329"/>
          </a:xfrm>
          <a:prstGeom prst="rect">
            <a:avLst/>
          </a:prstGeom>
        </p:spPr>
        <p:txBody>
          <a:bodyPr wrap="square">
            <a:spAutoFit/>
          </a:bodyPr>
          <a:lstStyle/>
          <a:p>
            <a:pPr algn="ctr"/>
            <a:r>
              <a:rPr lang="en-US" sz="3600" spc="150" dirty="0" smtClean="0">
                <a:ln w="11430"/>
                <a:solidFill>
                  <a:srgbClr val="F8F8F8"/>
                </a:solidFill>
                <a:effectLst>
                  <a:outerShdw blurRad="25400" algn="tl" rotWithShape="0">
                    <a:srgbClr val="000000">
                      <a:alpha val="43000"/>
                    </a:srgbClr>
                  </a:outerShdw>
                </a:effectLst>
                <a:latin typeface="Limelight" pitchFamily="2" charset="0"/>
              </a:rPr>
              <a:t>Harding’s Cabinet</a:t>
            </a:r>
            <a:endParaRPr lang="en-US" sz="3600" dirty="0">
              <a:latin typeface="Limelight" pitchFamily="2" charset="0"/>
            </a:endParaRPr>
          </a:p>
        </p:txBody>
      </p:sp>
      <p:sp>
        <p:nvSpPr>
          <p:cNvPr id="7" name="TextBox 6"/>
          <p:cNvSpPr txBox="1"/>
          <p:nvPr/>
        </p:nvSpPr>
        <p:spPr>
          <a:xfrm>
            <a:off x="155574" y="1676235"/>
            <a:ext cx="5441930" cy="830997"/>
          </a:xfrm>
          <a:prstGeom prst="rect">
            <a:avLst/>
          </a:prstGeom>
          <a:noFill/>
        </p:spPr>
        <p:txBody>
          <a:bodyPr wrap="square" rtlCol="0">
            <a:spAutoFit/>
          </a:bodyPr>
          <a:lstStyle/>
          <a:p>
            <a:pPr algn="ctr"/>
            <a:r>
              <a:rPr lang="en-US" sz="4800" b="1" dirty="0" smtClean="0"/>
              <a:t>The “Ohio Gang”</a:t>
            </a:r>
            <a:endParaRPr lang="en-US" sz="4800" b="1" dirty="0"/>
          </a:p>
        </p:txBody>
      </p:sp>
      <p:pic>
        <p:nvPicPr>
          <p:cNvPr id="8194" name="Picture 2" descr="http://upload.wikimedia.org/wikipedia/commons/thumb/5/57/Albert_B._Fall.jpg/200px-Albert_B._F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27" y="1676400"/>
            <a:ext cx="19050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en/thumb/3/33/Daugherty-Harry-M.jpg/220px-Daugherty-Harry-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1" y="3112193"/>
            <a:ext cx="2171264" cy="202322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thumb/4/4d/ECDenby.jpg/220px-ECDenb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173446"/>
            <a:ext cx="1776770" cy="2358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251062"/>
          </a:xfrm>
        </p:spPr>
        <p:txBody>
          <a:bodyPr>
            <a:normAutofit/>
          </a:bodyPr>
          <a:lstStyle/>
          <a:p>
            <a:r>
              <a:rPr lang="en-US" sz="7200" b="0" dirty="0" smtClean="0">
                <a:solidFill>
                  <a:schemeClr val="bg1"/>
                </a:solidFill>
              </a:rPr>
              <a:t>“The Shack”</a:t>
            </a:r>
            <a:endParaRPr lang="en-US" sz="7200" b="0"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10" descr="http://www.deercreekstateparklodge.com/uploads/left_top/65_Harding%20Cab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3918"/>
            <a:ext cx="9186110" cy="3543882"/>
          </a:xfrm>
          <a:prstGeom prst="rect">
            <a:avLst/>
          </a:prstGeom>
          <a:noFill/>
          <a:ln w="57150">
            <a:noFill/>
          </a:ln>
        </p:spPr>
      </p:pic>
      <p:pic>
        <p:nvPicPr>
          <p:cNvPr id="7" name="Picture 12" descr="http://www.jungfreudlich.de/wp-content/uploads/2007/05/po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52401"/>
            <a:ext cx="1371600" cy="1171576"/>
          </a:xfrm>
          <a:prstGeom prst="rect">
            <a:avLst/>
          </a:prstGeom>
          <a:noFill/>
        </p:spPr>
      </p:pic>
      <p:sp>
        <p:nvSpPr>
          <p:cNvPr id="8" name="Rectangle 7">
            <a:hlinkClick r:id="rId4"/>
          </p:cNvPr>
          <p:cNvSpPr/>
          <p:nvPr/>
        </p:nvSpPr>
        <p:spPr>
          <a:xfrm>
            <a:off x="5715000" y="57150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b="1" dirty="0" smtClean="0"/>
              <a:t>VISIT THE SHACK!</a:t>
            </a:r>
            <a:endParaRPr lang="en-US" sz="2800" b="1" dirty="0"/>
          </a:p>
        </p:txBody>
      </p:sp>
    </p:spTree>
    <p:extLst>
      <p:ext uri="{BB962C8B-B14F-4D97-AF65-F5344CB8AC3E}">
        <p14:creationId xmlns:p14="http://schemas.microsoft.com/office/powerpoint/2010/main" val="4309597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XML" val="&lt;chart showvalues=&quot;0&quot; numdivlines=&quot;8&quot; showalternatehgridcolor=&quot;0&quot; divlinecolor=&quot;868686&quot; divlinealpha=&quot;100&quot; divlinethickness=&quot;0&quot; yaxisminvalue=&quot;0&quot; yaxismaxvalue=&quot;80&quot; showlabels=&quot;1&quot; showlegend=&quot;1&quot; legendposition=&quot;right&quot; legendbgalpha=&quot;0&quot; legendshadow=&quot;1&quot; legendborderalpha=&quot;100&quot; bgcolor=&quot;FFFFFF&quot; showborder=&quot;0&quot; canvasborderthickness=&quot;1&quot; canvasbgalpha=&quot;100&quot; canvasbasedepth=&quot;10&quot; drawanchors=&quot;1&quot; plotgradientcolor=&quot;&quot; showaboutmenuitem=&quot;1&quot; aboutmenuitemlabel=&quot;About oomfo&quot; aboutmenuitemlink=&quot;http://www.oomfo.com/&quot; animation=&quot;1&quot; linethickness=&quot;4&quot; stack100percent=&quot;0&quot; legendcaption=&quot;Income&quot; basefontsize=&quot;18&quot; outcnvbasefontsize=&quot;16&quot; themename=&quot;Custom&quot;&gt;&lt;categories&gt;&lt;category label=&quot;1914&quot;/&gt;&lt;category label=&quot;1916&quot;/&gt;&lt;category label=&quot;1918&quot;/&gt;&lt;category label=&quot;1920&quot;/&gt;&lt;category label=&quot;1922&quot;/&gt;&lt;category label=&quot;1924&quot;/&gt;&lt;category label=&quot;1926&quot;/&gt;&lt;/categories&gt;&lt;dataset seriesName=&quot;$500,000&quot; renderas=&quot;line&quot; color=&quot;FF0000&quot;&gt;&lt;set value=&quot;7&quot;/&gt;&lt;set value=&quot;12&quot;/&gt;&lt;set value=&quot;76&quot;/&gt;&lt;set value=&quot;76&quot;/&gt;&lt;set value=&quot;58&quot;/&gt;&lt;set value=&quot;46&quot;/&gt;&lt;set value=&quot;25&quot;/&gt;&lt;/dataset&gt;&lt;dataset seriesName=&quot;$100,000&quot; renderas=&quot;line&quot; color=&quot;00B050&quot;&gt;&lt;set value=&quot;5&quot;/&gt;&lt;set value=&quot;7&quot;/&gt;&lt;set value=&quot;64&quot;/&gt;&lt;set value=&quot;64&quot;/&gt;&lt;set value=&quot;56&quot;/&gt;&lt;set value=&quot;43&quot;/&gt;&lt;set value=&quot;25&quot;/&gt;&lt;/dataset&gt;&lt;dataset seriesName=&quot;$20,000&quot; renderas=&quot;line&quot; color=&quot;0070C0&quot;&gt;&lt;set value=&quot;2&quot;/&gt;&lt;set value=&quot;3&quot;/&gt;&lt;set value=&quot;21&quot;/&gt;&lt;set value=&quot;21&quot;/&gt;&lt;set value=&quot;16&quot;/&gt;&lt;set value=&quot;11&quot;/&gt;&lt;set value=&quot;10&quot;/&gt;&lt;/dataset&gt;&lt;dataset seriesName=&quot;$2,000&quot; renderas=&quot;line&quot; color=&quot;7030A0&quot;&gt;&lt;set value=&quot;1&quot;/&gt;&lt;set value=&quot;2&quot;/&gt;&lt;set value=&quot;6&quot;/&gt;&lt;set value=&quot;6&quot;/&gt;&lt;set value=&quot;4&quot;/&gt;&lt;set value=&quot;2&quot;/&gt;&lt;set value=&quot;1.5&quot;/&gt;&lt;/dataset&gt;&lt;PP_Internal&gt;&lt;chart animation=&quot;1&quot; themename=&quot;Custom&quot;/&gt;&lt;themeattributes&gt;showalternatehgridcolor||divlinecolor||divlinealpha||divlinethickness||legendbgalpha||legendshadow||legendborderalpha||bgcolor||showborder||canvasborderthickness||canvasbgalpha||canvasbasedepth&lt;/themeattributes&gt;&lt;/PP_Internal&gt;&lt;styles&gt;&lt;definition&gt;&lt;style name=&quot;Veranda18&quot; type=&quot;font&quot; size=&quot;18&quot; color=&quot;000000&quot; bold=&quot;1&quot; Italic=&quot;0&quot; underline=&quot;0&quot; isHTML=&quot;0&quot;/&gt;&lt;/definition&gt;&lt;application&gt;&lt;apply toObject=&quot;&quot; styles=&quot;Veranda18&quot;/&gt;&lt;/application&gt;&lt;/styles&gt;&lt;/chart&gt;&#10;"/>
  <p:tag name="CHARTTYPE" val="10"/>
  <p:tag name="CHARTNAME" val="MSColumn3D.swf"/>
  <p:tag name="CHARTPATH" val="C:\Program Files (x86)\oomfo charts for PowerPoint\1.0\Charts"/>
  <p:tag name="LIVEREFRESH" val="False"/>
  <p:tag name="LIVEREFRESHONCE" val="False"/>
  <p:tag name="IMAGEFILE" val="C:\Users\Tom\AppData\Local\Temp\oom400E.tmp"/>
  <p:tag name="SIGNATURE" val="oomfocharts"/>
</p:tagLst>
</file>

<file path=ppt/tags/tag2.xml><?xml version="1.0" encoding="utf-8"?>
<p:tagLst xmlns:a="http://schemas.openxmlformats.org/drawingml/2006/main" xmlns:r="http://schemas.openxmlformats.org/officeDocument/2006/relationships" xmlns:p="http://schemas.openxmlformats.org/presentationml/2006/main">
  <p:tag name="XML" val="&lt;chart showvalues=&quot;0&quot; numdivlines=&quot;8&quot; showalternatehgridcolor=&quot;0&quot; divlinecolor=&quot;868686&quot; divlinealpha=&quot;100&quot; divlinethickness=&quot;0&quot; yaxisminvalue=&quot;0&quot; yaxismaxvalue=&quot;30&quot; showlabels=&quot;1&quot; showlegend=&quot;1&quot; legendposition=&quot;right&quot; legendbgalpha=&quot;0&quot; legendshadow=&quot;1&quot; legendborderalpha=&quot;100&quot; bgcolor=&quot;FFFFFF&quot; showborder=&quot;0&quot; canvasborderthickness=&quot;1&quot; canvasbgalpha=&quot;100&quot; canvasbasedepth=&quot;10&quot; drawanchors=&quot;1&quot; plotgradientcolor=&quot;&quot; showaboutmenuitem=&quot;1&quot; aboutmenuitemlabel=&quot;About oomfo&quot; aboutmenuitemlink=&quot;http://www.oomfo.com/&quot; animation=&quot;1&quot; linethickness=&quot;4&quot; stack100percent=&quot;0&quot; legendcaption=&quot;Income&quot; basefontsize=&quot;18&quot; outcnvbasefontsize=&quot;16&quot; setadaptiveymin=&quot;1&quot; charttopmargin=&quot;25&quot; themename=&quot;Custom&quot;&gt;&lt;categories&gt;&lt;category label=&quot;1916&quot;/&gt;&lt;category label=&quot;1926&quot;/&gt;&lt;/categories&gt;&lt;dataset seriesName=&quot;$500,000&quot; renderas=&quot;line&quot; color=&quot;FF0000&quot;&gt;&lt;set value=&quot;12&quot;/&gt;&lt;set value=&quot;25&quot;/&gt;&lt;/dataset&gt;&lt;dataset seriesName=&quot;$100,000&quot; renderas=&quot;line&quot; color=&quot;00B050&quot;&gt;&lt;set value=&quot;7&quot;/&gt;&lt;set value=&quot;25&quot;/&gt;&lt;/dataset&gt;&lt;dataset seriesName=&quot;$20,000&quot; renderas=&quot;line&quot; color=&quot;0070C0&quot;&gt;&lt;set value=&quot;3&quot;/&gt;&lt;set value=&quot;10&quot;/&gt;&lt;/dataset&gt;&lt;dataset seriesName=&quot;$2,000&quot; renderas=&quot;line&quot; color=&quot;7030A0&quot;&gt;&lt;set value=&quot;2&quot;/&gt;&lt;set value=&quot;1.5&quot;/&gt;&lt;/dataset&gt;&lt;PP_Internal&gt;&lt;chart animation=&quot;1&quot; themename=&quot;Custom&quot;/&gt;&lt;themeattributes&gt;showalternatehgridcolor||divlinecolor||divlinealpha||divlinethickness||legendbgalpha||legendshadow||legendborderalpha||bgcolor||showborder||canvasborderthickness||canvasbgalpha||canvasbasedepth&lt;/themeattributes&gt;&lt;/PP_Internal&gt;&lt;styles&gt;&lt;definition&gt;&lt;style name=&quot;Font_0&quot; type=&quot;font&quot; size=&quot;24&quot; color=&quot;555555&quot; bold=&quot;1&quot; Italic=&quot;0&quot; underline=&quot;0&quot; isHTML=&quot;0&quot;/&gt;&lt;/definition&gt;&lt;application&gt;&lt;apply toObject=&quot;&quot; styles=&quot;Font_0&quot;/&gt;&lt;/application&gt;&lt;/styles&gt;&lt;/chart&gt;&#10;"/>
  <p:tag name="CHARTTYPE" val="10"/>
  <p:tag name="CHARTNAME" val="MSColumn3D.swf"/>
  <p:tag name="CHARTPATH" val="C:\Program Files (x86)\oomfo charts for PowerPoint\1.0\Charts"/>
  <p:tag name="LIVEREFRESH" val="False"/>
  <p:tag name="LIVEREFRESHONCE" val="True"/>
  <p:tag name="IMAGEFILE" val="C:\Users\Tom\AppData\Local\Temp\oom6D46.tmp"/>
  <p:tag name="SIGNATURE" val="oomfochart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fontScheme name="1920s_1">
      <a:majorFont>
        <a:latin typeface="Limeligh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fontScheme name="1920s_1">
      <a:majorFont>
        <a:latin typeface="Limeligh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2.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3.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4.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5.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6.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7.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docProps/app.xml><?xml version="1.0" encoding="utf-8"?>
<Properties xmlns="http://schemas.openxmlformats.org/officeDocument/2006/extended-properties" xmlns:vt="http://schemas.openxmlformats.org/officeDocument/2006/docPropsVTypes">
  <TotalTime>5227</TotalTime>
  <Words>634</Words>
  <Application>Microsoft Macintosh PowerPoint</Application>
  <PresentationFormat>On-screen Show (4:3)</PresentationFormat>
  <Paragraphs>134</Paragraphs>
  <Slides>47</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Wingdings 2</vt:lpstr>
      <vt:lpstr>Wingdings 3</vt:lpstr>
      <vt:lpstr>Corbel</vt:lpstr>
      <vt:lpstr>Limelight</vt:lpstr>
      <vt:lpstr>Wingdings</vt:lpstr>
      <vt:lpstr>Arial</vt:lpstr>
      <vt:lpstr>Calibri</vt:lpstr>
      <vt:lpstr>Module</vt:lpstr>
      <vt:lpstr>1_Module</vt:lpstr>
      <vt:lpstr>Office Theme</vt:lpstr>
      <vt:lpstr>1920s  Politics, Taxes, &amp; Foreign Policy</vt:lpstr>
      <vt:lpstr>PowerPoint Presentation</vt:lpstr>
      <vt:lpstr>1920 Presidential Election</vt:lpstr>
      <vt:lpstr>Warren G.  Harding</vt:lpstr>
      <vt:lpstr>Front Porch Campaign</vt:lpstr>
      <vt:lpstr>Return to Normalcy</vt:lpstr>
      <vt:lpstr>Harding’s Cabinet</vt:lpstr>
      <vt:lpstr>The Bad</vt:lpstr>
      <vt:lpstr>“The Shack”</vt:lpstr>
      <vt:lpstr>Teapot Dome Scandal</vt:lpstr>
      <vt:lpstr>The “Fall Guy”</vt:lpstr>
      <vt:lpstr>The Good</vt:lpstr>
      <vt:lpstr>The Good</vt:lpstr>
      <vt:lpstr>War Debt</vt:lpstr>
      <vt:lpstr>Lower Taxes   More Revenue</vt:lpstr>
      <vt:lpstr>A Mellon Maxim</vt:lpstr>
      <vt:lpstr>PowerPoint Presentation</vt:lpstr>
      <vt:lpstr>MYTH</vt:lpstr>
      <vt:lpstr>Mellon’s Tax Cuts</vt:lpstr>
      <vt:lpstr>Mellon’s Tax Cuts</vt:lpstr>
      <vt:lpstr>PowerPoint Presentation</vt:lpstr>
      <vt:lpstr>PowerPoint Presentation</vt:lpstr>
      <vt:lpstr>PowerPoint Presentation</vt:lpstr>
      <vt:lpstr>PowerPoint Presentation</vt:lpstr>
      <vt:lpstr>Calvin Coolidge</vt:lpstr>
      <vt:lpstr>PowerPoint Presentation</vt:lpstr>
      <vt:lpstr>PowerPoint Presentation</vt:lpstr>
      <vt:lpstr>“Coolidge Prosperity” </vt:lpstr>
      <vt:lpstr>“Silent Cal”</vt:lpstr>
      <vt:lpstr>PowerPoint Presentation</vt:lpstr>
      <vt:lpstr>PowerPoint Presentation</vt:lpstr>
      <vt:lpstr>1924 Presidential Election</vt:lpstr>
      <vt:lpstr>PowerPoint Presentation</vt:lpstr>
      <vt:lpstr>1920s Foreign Policy</vt:lpstr>
      <vt:lpstr>Americanism</vt:lpstr>
      <vt:lpstr>MYTH</vt:lpstr>
      <vt:lpstr>The Isolationism Myth</vt:lpstr>
      <vt:lpstr>Isolationism</vt:lpstr>
      <vt:lpstr>America:  World Leader</vt:lpstr>
      <vt:lpstr>Washington  Naval Conference</vt:lpstr>
      <vt:lpstr>Washington  Naval Conference</vt:lpstr>
      <vt:lpstr>The Strategy of Ratios</vt:lpstr>
      <vt:lpstr>U.S.S. South Carolina</vt:lpstr>
      <vt:lpstr>Dawes Plan</vt:lpstr>
      <vt:lpstr>Dawes Plan</vt:lpstr>
      <vt:lpstr>INGRATES</vt:lpstr>
      <vt:lpstr>Kellogg-Briand Pact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Roaring Twenties</dc:title>
  <dc:creator>Tom Richey</dc:creator>
  <cp:lastModifiedBy>michael tuttle</cp:lastModifiedBy>
  <cp:revision>386</cp:revision>
  <dcterms:created xsi:type="dcterms:W3CDTF">2010-04-14T15:00:31Z</dcterms:created>
  <dcterms:modified xsi:type="dcterms:W3CDTF">2018-12-25T13:46:42Z</dcterms:modified>
</cp:coreProperties>
</file>