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4" r:id="rId2"/>
    <p:sldId id="257" r:id="rId3"/>
    <p:sldId id="258" r:id="rId4"/>
    <p:sldId id="260" r:id="rId5"/>
    <p:sldId id="263" r:id="rId6"/>
    <p:sldId id="262" r:id="rId7"/>
    <p:sldId id="259" r:id="rId8"/>
    <p:sldId id="26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56"/>
  </p:normalViewPr>
  <p:slideViewPr>
    <p:cSldViewPr snapToGrid="0" snapToObjects="1">
      <p:cViewPr varScale="1">
        <p:scale>
          <a:sx n="89" d="100"/>
          <a:sy n="89" d="100"/>
        </p:scale>
        <p:origin x="88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BB9E8C-E9A4-E944-8179-0619011D08C5}" type="datetimeFigureOut">
              <a:rPr lang="en-US" smtClean="0"/>
              <a:pPr/>
              <a:t>12/1/19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992379-D389-AC48-AAC3-610C815BC0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 you notice about the poem on the left and the painting on the right? </a:t>
            </a:r>
          </a:p>
          <a:p>
            <a:r>
              <a:rPr lang="en-US" dirty="0" smtClean="0"/>
              <a:t>They both seem to break conventional rules about how we think things should be organized.</a:t>
            </a:r>
            <a:r>
              <a:rPr lang="en-US" baseline="0" dirty="0" smtClean="0"/>
              <a:t> </a:t>
            </a:r>
          </a:p>
        </p:txBody>
      </p:sp>
      <p:sp>
        <p:nvSpPr>
          <p:cNvPr id="4" name="Slide Number Placeholder 3"/>
          <p:cNvSpPr>
            <a:spLocks noGrp="1"/>
          </p:cNvSpPr>
          <p:nvPr>
            <p:ph type="sldNum" sz="quarter" idx="10"/>
          </p:nvPr>
        </p:nvSpPr>
        <p:spPr/>
        <p:txBody>
          <a:bodyPr/>
          <a:lstStyle/>
          <a:p>
            <a:fld id="{4F992379-D389-AC48-AAC3-610C815BC0F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Sun Also Rises,</a:t>
            </a:r>
            <a:r>
              <a:rPr lang="en-US" baseline="0" dirty="0" smtClean="0"/>
              <a:t> Hemingway gives two epigraphs, one from Gertrude Stein and one from </a:t>
            </a:r>
            <a:r>
              <a:rPr lang="en-US" sz="1200" kern="1200" dirty="0" smtClean="0">
                <a:solidFill>
                  <a:schemeClr val="tx1"/>
                </a:solidFill>
                <a:latin typeface="+mn-lt"/>
                <a:ea typeface="+mn-ea"/>
                <a:cs typeface="+mn-cs"/>
              </a:rPr>
              <a:t>Ecclesiastes. </a:t>
            </a:r>
          </a:p>
          <a:p>
            <a:r>
              <a:rPr lang="en-US" sz="1200" kern="1200" baseline="0" dirty="0" smtClean="0">
                <a:solidFill>
                  <a:schemeClr val="tx1"/>
                </a:solidFill>
                <a:latin typeface="+mn-lt"/>
                <a:ea typeface="+mn-ea"/>
                <a:cs typeface="+mn-cs"/>
              </a:rPr>
              <a:t>Give the Quote from </a:t>
            </a:r>
            <a:r>
              <a:rPr lang="en-US" sz="1200" kern="1200" baseline="0" dirty="0" err="1" smtClean="0">
                <a:solidFill>
                  <a:schemeClr val="tx1"/>
                </a:solidFill>
                <a:latin typeface="+mn-lt"/>
                <a:ea typeface="+mn-ea"/>
                <a:cs typeface="+mn-cs"/>
              </a:rPr>
              <a:t>Ecc</a:t>
            </a:r>
            <a:r>
              <a:rPr lang="en-US" sz="1200" kern="1200" baseline="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4F992379-D389-AC48-AAC3-610C815BC0F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"Lost Generation" defines a sense of moral loss or aimlessness apparent in literary figures during the 1920s.</a:t>
            </a:r>
          </a:p>
          <a:p>
            <a:r>
              <a:rPr lang="en-US" dirty="0" smtClean="0"/>
              <a:t> World War I seemed to have destroyed the idea that if you acted virtuously, good things would happen. </a:t>
            </a:r>
          </a:p>
          <a:p>
            <a:r>
              <a:rPr lang="en-US" dirty="0" smtClean="0"/>
              <a:t>Many good, young men went to war and died, or returned home either physically or mentally wounded (for most, both), and their faith in the moral guideposts that had earlier given them hope, were no longer valid...they were "Lost."</a:t>
            </a:r>
            <a:endParaRPr lang="en-US" dirty="0"/>
          </a:p>
        </p:txBody>
      </p:sp>
      <p:sp>
        <p:nvSpPr>
          <p:cNvPr id="4" name="Slide Number Placeholder 3"/>
          <p:cNvSpPr>
            <a:spLocks noGrp="1"/>
          </p:cNvSpPr>
          <p:nvPr>
            <p:ph type="sldNum" sz="quarter" idx="10"/>
          </p:nvPr>
        </p:nvSpPr>
        <p:spPr/>
        <p:txBody>
          <a:bodyPr/>
          <a:lstStyle/>
          <a:p>
            <a:fld id="{4F992379-D389-AC48-AAC3-610C815BC0F0}" type="slidenum">
              <a:rPr lang="en-US" smtClean="0"/>
              <a:pPr/>
              <a:t>5</a:t>
            </a:fld>
            <a:endParaRPr lang="en-US"/>
          </a:p>
        </p:txBody>
      </p:sp>
    </p:spTree>
    <p:extLst>
      <p:ext uri="{BB962C8B-B14F-4D97-AF65-F5344CB8AC3E}">
        <p14:creationId xmlns:p14="http://schemas.microsoft.com/office/powerpoint/2010/main" val="694397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992379-D389-AC48-AAC3-610C815BC0F0}" type="slidenum">
              <a:rPr lang="en-US" smtClean="0"/>
              <a:pPr/>
              <a:t>6</a:t>
            </a:fld>
            <a:endParaRPr lang="en-US"/>
          </a:p>
        </p:txBody>
      </p:sp>
    </p:spTree>
    <p:extLst>
      <p:ext uri="{BB962C8B-B14F-4D97-AF65-F5344CB8AC3E}">
        <p14:creationId xmlns:p14="http://schemas.microsoft.com/office/powerpoint/2010/main" val="1166202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Hughes said Walt Whitman was a strong influence </a:t>
            </a:r>
            <a:r>
              <a:rPr lang="mr-IN" dirty="0" smtClean="0"/>
              <a:t>–</a:t>
            </a:r>
            <a:r>
              <a:rPr lang="en-US" dirty="0" smtClean="0"/>
              <a:t> He wanted African Americans to see themselves as Beautiful because of their history and </a:t>
            </a:r>
            <a:r>
              <a:rPr lang="en-US" dirty="0" err="1" smtClean="0"/>
              <a:t>phyusical</a:t>
            </a:r>
            <a:r>
              <a:rPr lang="en-US" dirty="0" smtClean="0"/>
              <a:t> characteristics. </a:t>
            </a:r>
            <a:endParaRPr lang="en-US" dirty="0"/>
          </a:p>
        </p:txBody>
      </p:sp>
      <p:sp>
        <p:nvSpPr>
          <p:cNvPr id="4" name="Slide Number Placeholder 3"/>
          <p:cNvSpPr>
            <a:spLocks noGrp="1"/>
          </p:cNvSpPr>
          <p:nvPr>
            <p:ph type="sldNum" sz="quarter" idx="10"/>
          </p:nvPr>
        </p:nvSpPr>
        <p:spPr/>
        <p:txBody>
          <a:bodyPr/>
          <a:lstStyle/>
          <a:p>
            <a:fld id="{4F992379-D389-AC48-AAC3-610C815BC0F0}" type="slidenum">
              <a:rPr lang="en-US" smtClean="0"/>
              <a:pPr/>
              <a:t>7</a:t>
            </a:fld>
            <a:endParaRPr lang="en-US"/>
          </a:p>
        </p:txBody>
      </p:sp>
    </p:spTree>
    <p:extLst>
      <p:ext uri="{BB962C8B-B14F-4D97-AF65-F5344CB8AC3E}">
        <p14:creationId xmlns:p14="http://schemas.microsoft.com/office/powerpoint/2010/main" val="281314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F1CCEC-127C-334A-A091-379368AEDBB2}" type="datetimeFigureOut">
              <a:rPr lang="en-US" smtClean="0"/>
              <a:pPr/>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F1CCEC-127C-334A-A091-379368AEDBB2}" type="datetimeFigureOut">
              <a:rPr lang="en-US" smtClean="0"/>
              <a:pPr/>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F1CCEC-127C-334A-A091-379368AEDBB2}" type="datetimeFigureOut">
              <a:rPr lang="en-US" smtClean="0"/>
              <a:pPr/>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F1CCEC-127C-334A-A091-379368AEDBB2}" type="datetimeFigureOut">
              <a:rPr lang="en-US" smtClean="0"/>
              <a:pPr/>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F1CCEC-127C-334A-A091-379368AEDBB2}" type="datetimeFigureOut">
              <a:rPr lang="en-US" smtClean="0"/>
              <a:pPr/>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F1CCEC-127C-334A-A091-379368AEDBB2}" type="datetimeFigureOut">
              <a:rPr lang="en-US" smtClean="0"/>
              <a:pPr/>
              <a:t>12/1/19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F1CCEC-127C-334A-A091-379368AEDBB2}" type="datetimeFigureOut">
              <a:rPr lang="en-US" smtClean="0"/>
              <a:pPr/>
              <a:t>12/1/19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F1CCEC-127C-334A-A091-379368AEDBB2}" type="datetimeFigureOut">
              <a:rPr lang="en-US" smtClean="0"/>
              <a:pPr/>
              <a:t>12/1/19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F1CCEC-127C-334A-A091-379368AEDBB2}" type="datetimeFigureOut">
              <a:rPr lang="en-US" smtClean="0"/>
              <a:pPr/>
              <a:t>12/1/19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1CCEC-127C-334A-A091-379368AEDBB2}" type="datetimeFigureOut">
              <a:rPr lang="en-US" smtClean="0"/>
              <a:pPr/>
              <a:t>12/1/19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1CCEC-127C-334A-A091-379368AEDBB2}" type="datetimeFigureOut">
              <a:rPr lang="en-US" smtClean="0"/>
              <a:pPr/>
              <a:t>12/1/19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F1CCEC-127C-334A-A091-379368AEDBB2}" type="datetimeFigureOut">
              <a:rPr lang="en-US" smtClean="0"/>
              <a:pPr/>
              <a:t>12/1/19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BC89D-10A3-0649-8AD5-D59AB5C691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 </a:t>
            </a:r>
            <a:r>
              <a:rPr lang="en-US" dirty="0" smtClean="0">
                <a:sym typeface="Wingdings"/>
              </a:rPr>
              <a:t>(5 Min)</a:t>
            </a:r>
            <a:endParaRPr lang="en-US" dirty="0"/>
          </a:p>
        </p:txBody>
      </p:sp>
      <p:sp>
        <p:nvSpPr>
          <p:cNvPr id="3" name="Content Placeholder 2"/>
          <p:cNvSpPr>
            <a:spLocks noGrp="1"/>
          </p:cNvSpPr>
          <p:nvPr>
            <p:ph sz="half" idx="1"/>
          </p:nvPr>
        </p:nvSpPr>
        <p:spPr>
          <a:xfrm>
            <a:off x="4572000" y="1585912"/>
            <a:ext cx="4038600" cy="4525963"/>
          </a:xfrm>
        </p:spPr>
        <p:txBody>
          <a:bodyPr/>
          <a:lstStyle/>
          <a:p>
            <a:r>
              <a:rPr lang="en-US" dirty="0" smtClean="0"/>
              <a:t>What is something about your parents Generation that you don’t Like?  Write it in your notebook.</a:t>
            </a:r>
          </a:p>
          <a:p>
            <a:r>
              <a:rPr lang="en-US" dirty="0" smtClean="0"/>
              <a:t>How do you try to be different from them?  </a:t>
            </a:r>
            <a:endParaRPr lang="en-US" dirty="0"/>
          </a:p>
        </p:txBody>
      </p:sp>
      <p:sp>
        <p:nvSpPr>
          <p:cNvPr id="4" name="Content Placeholder 3"/>
          <p:cNvSpPr>
            <a:spLocks noGrp="1"/>
          </p:cNvSpPr>
          <p:nvPr>
            <p:ph sz="half" idx="2"/>
          </p:nvPr>
        </p:nvSpPr>
        <p:spPr>
          <a:xfrm>
            <a:off x="457200" y="1585912"/>
            <a:ext cx="4038600" cy="4525963"/>
          </a:xfrm>
        </p:spPr>
        <p:txBody>
          <a:bodyPr/>
          <a:lstStyle/>
          <a:p>
            <a:pPr marL="0" lvl="0" indent="0" defTabSz="914400">
              <a:spcBef>
                <a:spcPts val="0"/>
              </a:spcBef>
              <a:buNone/>
            </a:pPr>
            <a:r>
              <a:rPr lang="pt-BR" b="1" dirty="0" smtClean="0"/>
              <a:t>Write </a:t>
            </a:r>
            <a:r>
              <a:rPr lang="pt-BR" b="1" dirty="0" err="1" smtClean="0"/>
              <a:t>this</a:t>
            </a:r>
            <a:r>
              <a:rPr lang="pt-BR" b="1" dirty="0" smtClean="0"/>
              <a:t> </a:t>
            </a:r>
            <a:r>
              <a:rPr lang="pt-BR" b="1" dirty="0" err="1" smtClean="0"/>
              <a:t>Objective</a:t>
            </a:r>
            <a:r>
              <a:rPr lang="pt-BR" b="1" dirty="0" smtClean="0"/>
              <a:t> in </a:t>
            </a:r>
            <a:r>
              <a:rPr lang="pt-BR" b="1" dirty="0" err="1" smtClean="0"/>
              <a:t>your</a:t>
            </a:r>
            <a:r>
              <a:rPr lang="pt-BR" b="1" dirty="0" smtClean="0"/>
              <a:t> notebook: </a:t>
            </a:r>
          </a:p>
          <a:p>
            <a:pPr marL="0" lvl="0" indent="0" defTabSz="914400">
              <a:spcBef>
                <a:spcPts val="0"/>
              </a:spcBef>
              <a:buNone/>
            </a:pPr>
            <a:r>
              <a:rPr lang="pt-BR" dirty="0" err="1" smtClean="0"/>
              <a:t>Assess</a:t>
            </a:r>
            <a:r>
              <a:rPr lang="pt-BR" dirty="0" smtClean="0"/>
              <a:t> </a:t>
            </a:r>
            <a:r>
              <a:rPr lang="pt-BR" dirty="0" err="1"/>
              <a:t>the</a:t>
            </a:r>
            <a:r>
              <a:rPr lang="pt-BR" dirty="0"/>
              <a:t> </a:t>
            </a:r>
            <a:r>
              <a:rPr lang="pt-BR" dirty="0" err="1"/>
              <a:t>impact</a:t>
            </a:r>
            <a:r>
              <a:rPr lang="pt-BR" dirty="0"/>
              <a:t> </a:t>
            </a:r>
            <a:r>
              <a:rPr lang="pt-BR" dirty="0" err="1"/>
              <a:t>of</a:t>
            </a:r>
            <a:r>
              <a:rPr lang="pt-BR" dirty="0"/>
              <a:t> </a:t>
            </a:r>
            <a:r>
              <a:rPr lang="pt-BR" dirty="0" err="1"/>
              <a:t>artists</a:t>
            </a:r>
            <a:r>
              <a:rPr lang="pt-BR" dirty="0"/>
              <a:t>, </a:t>
            </a:r>
            <a:r>
              <a:rPr lang="pt-BR" dirty="0" err="1"/>
              <a:t>writers</a:t>
            </a:r>
            <a:r>
              <a:rPr lang="pt-BR" dirty="0"/>
              <a:t>, </a:t>
            </a:r>
            <a:r>
              <a:rPr lang="pt-BR" dirty="0" err="1"/>
              <a:t>and</a:t>
            </a:r>
            <a:r>
              <a:rPr lang="pt-BR" dirty="0"/>
              <a:t> </a:t>
            </a:r>
            <a:r>
              <a:rPr lang="pt-BR" dirty="0" err="1"/>
              <a:t>musicians</a:t>
            </a:r>
            <a:r>
              <a:rPr lang="pt-BR" dirty="0"/>
              <a:t> </a:t>
            </a:r>
            <a:r>
              <a:rPr lang="pt-BR" dirty="0" err="1"/>
              <a:t>of</a:t>
            </a:r>
            <a:r>
              <a:rPr lang="pt-BR" dirty="0"/>
              <a:t> </a:t>
            </a:r>
            <a:r>
              <a:rPr lang="pt-BR" dirty="0" err="1"/>
              <a:t>the</a:t>
            </a:r>
            <a:r>
              <a:rPr lang="pt-BR" dirty="0"/>
              <a:t> 1920s, </a:t>
            </a:r>
            <a:r>
              <a:rPr lang="pt-BR" dirty="0" err="1"/>
              <a:t>including</a:t>
            </a:r>
            <a:r>
              <a:rPr lang="pt-BR" dirty="0"/>
              <a:t> </a:t>
            </a:r>
            <a:r>
              <a:rPr lang="pt-BR" dirty="0" err="1"/>
              <a:t>the</a:t>
            </a:r>
            <a:r>
              <a:rPr lang="pt-BR" dirty="0"/>
              <a:t> </a:t>
            </a:r>
            <a:r>
              <a:rPr lang="pt-BR" dirty="0" err="1"/>
              <a:t>Harlem</a:t>
            </a:r>
            <a:r>
              <a:rPr lang="pt-BR" dirty="0"/>
              <a:t> </a:t>
            </a:r>
            <a:r>
              <a:rPr lang="pt-BR" dirty="0" err="1"/>
              <a:t>Renaissance</a:t>
            </a:r>
            <a:r>
              <a:rPr lang="pt-BR" dirty="0"/>
              <a:t>, </a:t>
            </a:r>
            <a:r>
              <a:rPr lang="pt-BR" dirty="0" err="1"/>
              <a:t>on</a:t>
            </a:r>
            <a:r>
              <a:rPr lang="pt-BR" dirty="0"/>
              <a:t> American </a:t>
            </a:r>
            <a:r>
              <a:rPr lang="pt-BR" dirty="0" err="1"/>
              <a:t>culture</a:t>
            </a:r>
            <a:r>
              <a:rPr lang="pt-BR" dirty="0"/>
              <a:t> </a:t>
            </a:r>
            <a:r>
              <a:rPr lang="pt-BR" dirty="0" err="1"/>
              <a:t>and</a:t>
            </a:r>
            <a:r>
              <a:rPr lang="pt-BR" dirty="0"/>
              <a:t> </a:t>
            </a:r>
            <a:r>
              <a:rPr lang="pt-BR" dirty="0" err="1"/>
              <a:t>values</a:t>
            </a:r>
            <a:r>
              <a:rPr lang="pt-BR" dirty="0" smtClean="0"/>
              <a:t>.</a:t>
            </a:r>
          </a:p>
          <a:p>
            <a:pPr marL="0" lvl="0" indent="0" defTabSz="914400">
              <a:spcBef>
                <a:spcPts val="0"/>
              </a:spcBef>
              <a:buNone/>
            </a:pPr>
            <a:endParaRPr lang="pt-BR" b="1" dirty="0"/>
          </a:p>
          <a:p>
            <a:pPr marL="0" lvl="0" indent="0" defTabSz="914400">
              <a:spcBef>
                <a:spcPts val="0"/>
              </a:spcBef>
              <a:buNone/>
            </a:pPr>
            <a:r>
              <a:rPr lang="pt-BR" b="1" dirty="0" smtClean="0"/>
              <a:t>6.1D </a:t>
            </a:r>
            <a:r>
              <a:rPr lang="pt-BR" b="1" dirty="0"/>
              <a:t>Grade 12 CPI 06.C</a:t>
            </a:r>
            <a:endParaRPr lang="en-US" dirty="0"/>
          </a:p>
        </p:txBody>
      </p:sp>
    </p:spTree>
    <p:extLst>
      <p:ext uri="{BB962C8B-B14F-4D97-AF65-F5344CB8AC3E}">
        <p14:creationId xmlns:p14="http://schemas.microsoft.com/office/powerpoint/2010/main" val="329069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Lost Generation</a:t>
            </a:r>
            <a:endParaRPr lang="en-US" dirty="0"/>
          </a:p>
        </p:txBody>
      </p:sp>
      <p:sp>
        <p:nvSpPr>
          <p:cNvPr id="5" name="Content Placeholder 4"/>
          <p:cNvSpPr>
            <a:spLocks noGrp="1"/>
          </p:cNvSpPr>
          <p:nvPr>
            <p:ph sz="half" idx="1"/>
          </p:nvPr>
        </p:nvSpPr>
        <p:spPr/>
        <p:txBody>
          <a:bodyPr>
            <a:normAutofit fontScale="62500" lnSpcReduction="20000"/>
          </a:bodyPr>
          <a:lstStyle/>
          <a:p>
            <a:r>
              <a:rPr lang="en-US" dirty="0"/>
              <a:t>Buffalo </a:t>
            </a:r>
            <a:r>
              <a:rPr lang="en-US" dirty="0" err="1"/>
              <a:t>Bill's defunct</a:t>
            </a:r>
            <a:r>
              <a:rPr lang="en-US" dirty="0"/>
              <a:t>         who used to         ride a </a:t>
            </a:r>
            <a:r>
              <a:rPr lang="en-US" dirty="0" err="1"/>
              <a:t>watersmooth</a:t>
            </a:r>
            <a:r>
              <a:rPr lang="en-US" dirty="0"/>
              <a:t>-silver                                   </a:t>
            </a:r>
            <a:r>
              <a:rPr lang="en-US" dirty="0" err="1"/>
              <a:t>stallion and</a:t>
            </a:r>
            <a:r>
              <a:rPr lang="en-US" dirty="0"/>
              <a:t> break </a:t>
            </a:r>
            <a:r>
              <a:rPr lang="en-US" dirty="0" err="1"/>
              <a:t>onetwothreefourfive</a:t>
            </a:r>
            <a:r>
              <a:rPr lang="en-US" dirty="0"/>
              <a:t> </a:t>
            </a:r>
            <a:r>
              <a:rPr lang="en-US" dirty="0" err="1"/>
              <a:t>pigeonsjustlikethat</a:t>
            </a:r>
            <a:r>
              <a:rPr lang="en-US" dirty="0"/>
              <a:t>                                                   </a:t>
            </a:r>
            <a:r>
              <a:rPr lang="en-US" dirty="0" err="1"/>
              <a:t>Jesus  he</a:t>
            </a:r>
            <a:r>
              <a:rPr lang="en-US" dirty="0"/>
              <a:t> was a handsome man                       and what i want to know </a:t>
            </a:r>
            <a:r>
              <a:rPr lang="en-US" dirty="0" err="1"/>
              <a:t>is how</a:t>
            </a:r>
            <a:r>
              <a:rPr lang="en-US" dirty="0"/>
              <a:t> do you like your </a:t>
            </a:r>
            <a:r>
              <a:rPr lang="en-US" dirty="0" err="1"/>
              <a:t>blueeyed</a:t>
            </a:r>
            <a:r>
              <a:rPr lang="en-US" dirty="0"/>
              <a:t> </a:t>
            </a:r>
            <a:r>
              <a:rPr lang="en-US" dirty="0" err="1"/>
              <a:t>boy Mister</a:t>
            </a:r>
            <a:r>
              <a:rPr lang="en-US" dirty="0"/>
              <a:t> </a:t>
            </a:r>
            <a:r>
              <a:rPr lang="en-US" dirty="0" smtClean="0"/>
              <a:t>Death</a:t>
            </a:r>
          </a:p>
          <a:p>
            <a:r>
              <a:rPr lang="en-US" dirty="0" smtClean="0"/>
              <a:t>From </a:t>
            </a:r>
            <a:r>
              <a:rPr lang="en-US" dirty="0"/>
              <a:t>"Buffalo Bill's" (</a:t>
            </a:r>
            <a:r>
              <a:rPr lang="en-US" dirty="0" smtClean="0"/>
              <a:t>1920)</a:t>
            </a:r>
          </a:p>
          <a:p>
            <a:endParaRPr lang="en-US" dirty="0" smtClean="0"/>
          </a:p>
          <a:p>
            <a:endParaRPr lang="en-US" dirty="0" smtClean="0"/>
          </a:p>
          <a:p>
            <a:endParaRPr lang="en-US" dirty="0" smtClean="0"/>
          </a:p>
          <a:p>
            <a:r>
              <a:rPr lang="en-US" dirty="0" err="1"/>
              <a:t>e</a:t>
            </a:r>
            <a:r>
              <a:rPr lang="en-US" dirty="0" err="1" smtClean="0"/>
              <a:t>e</a:t>
            </a:r>
            <a:r>
              <a:rPr lang="en-US" dirty="0" smtClean="0"/>
              <a:t> </a:t>
            </a:r>
            <a:r>
              <a:rPr lang="en-US" dirty="0" err="1" smtClean="0"/>
              <a:t>cummings</a:t>
            </a:r>
            <a:endParaRPr lang="en-US" dirty="0"/>
          </a:p>
        </p:txBody>
      </p:sp>
      <p:sp>
        <p:nvSpPr>
          <p:cNvPr id="6" name="Content Placeholder 5"/>
          <p:cNvSpPr>
            <a:spLocks noGrp="1"/>
          </p:cNvSpPr>
          <p:nvPr>
            <p:ph sz="half" idx="2"/>
          </p:nvPr>
        </p:nvSpPr>
        <p:spPr>
          <a:xfrm>
            <a:off x="4648200" y="1600200"/>
            <a:ext cx="4038600" cy="5257800"/>
          </a:xfrm>
        </p:spPr>
        <p:txBody>
          <a:bodyPr>
            <a:normAutofit fontScale="625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p>
            <a:r>
              <a:rPr lang="en-US" dirty="0" smtClean="0"/>
              <a:t>George Braque</a:t>
            </a:r>
            <a:endParaRPr lang="en-US" dirty="0"/>
          </a:p>
        </p:txBody>
      </p:sp>
      <p:pic>
        <p:nvPicPr>
          <p:cNvPr id="7" name="Picture 6"/>
          <p:cNvPicPr>
            <a:picLocks noChangeAspect="1"/>
          </p:cNvPicPr>
          <p:nvPr/>
        </p:nvPicPr>
        <p:blipFill>
          <a:blip r:embed="rId3"/>
          <a:stretch>
            <a:fillRect/>
          </a:stretch>
        </p:blipFill>
        <p:spPr>
          <a:xfrm>
            <a:off x="4648200" y="1417637"/>
            <a:ext cx="3819760" cy="416667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Lost Generation</a:t>
            </a:r>
            <a:endParaRPr lang="en-US" dirty="0"/>
          </a:p>
        </p:txBody>
      </p:sp>
      <p:sp>
        <p:nvSpPr>
          <p:cNvPr id="9" name="Text Placeholder 8"/>
          <p:cNvSpPr>
            <a:spLocks noGrp="1"/>
          </p:cNvSpPr>
          <p:nvPr>
            <p:ph type="body" idx="1"/>
          </p:nvPr>
        </p:nvSpPr>
        <p:spPr/>
        <p:txBody>
          <a:bodyPr/>
          <a:lstStyle/>
          <a:p>
            <a:r>
              <a:rPr lang="en-US" dirty="0" smtClean="0"/>
              <a:t>Ernest Hemingway </a:t>
            </a:r>
            <a:endParaRPr lang="en-US" dirty="0"/>
          </a:p>
        </p:txBody>
      </p:sp>
      <p:sp>
        <p:nvSpPr>
          <p:cNvPr id="10" name="Content Placeholder 9"/>
          <p:cNvSpPr>
            <a:spLocks noGrp="1"/>
          </p:cNvSpPr>
          <p:nvPr>
            <p:ph sz="half" idx="2"/>
          </p:nvPr>
        </p:nvSpPr>
        <p:spPr/>
        <p:txBody>
          <a:bodyPr/>
          <a:lstStyle/>
          <a:p>
            <a:endParaRPr lang="en-US"/>
          </a:p>
        </p:txBody>
      </p:sp>
      <p:sp>
        <p:nvSpPr>
          <p:cNvPr id="11" name="Text Placeholder 10"/>
          <p:cNvSpPr>
            <a:spLocks noGrp="1"/>
          </p:cNvSpPr>
          <p:nvPr>
            <p:ph type="body" sz="quarter" idx="3"/>
          </p:nvPr>
        </p:nvSpPr>
        <p:spPr/>
        <p:txBody>
          <a:bodyPr>
            <a:normAutofit fontScale="92500" lnSpcReduction="20000"/>
          </a:bodyPr>
          <a:lstStyle/>
          <a:p>
            <a:r>
              <a:rPr lang="en-US" dirty="0" smtClean="0"/>
              <a:t>Gertrude Stein: “You are a lost generation”!</a:t>
            </a:r>
            <a:endParaRPr lang="en-US" dirty="0"/>
          </a:p>
        </p:txBody>
      </p:sp>
      <p:sp>
        <p:nvSpPr>
          <p:cNvPr id="12" name="Content Placeholder 11"/>
          <p:cNvSpPr>
            <a:spLocks noGrp="1"/>
          </p:cNvSpPr>
          <p:nvPr>
            <p:ph sz="quarter" idx="4"/>
          </p:nvPr>
        </p:nvSpPr>
        <p:spPr/>
        <p:txBody>
          <a:bodyPr/>
          <a:lstStyle/>
          <a:p>
            <a:endParaRPr lang="en-US"/>
          </a:p>
        </p:txBody>
      </p:sp>
      <p:pic>
        <p:nvPicPr>
          <p:cNvPr id="13" name="Picture 12"/>
          <p:cNvPicPr>
            <a:picLocks noChangeAspect="1"/>
          </p:cNvPicPr>
          <p:nvPr/>
        </p:nvPicPr>
        <p:blipFill>
          <a:blip r:embed="rId3"/>
          <a:stretch>
            <a:fillRect/>
          </a:stretch>
        </p:blipFill>
        <p:spPr>
          <a:xfrm>
            <a:off x="658236" y="2174875"/>
            <a:ext cx="3839152" cy="3951288"/>
          </a:xfrm>
          <a:prstGeom prst="rect">
            <a:avLst/>
          </a:prstGeom>
        </p:spPr>
      </p:pic>
      <p:pic>
        <p:nvPicPr>
          <p:cNvPr id="15" name="Picture 14" descr="1000509261001_1852213191001_BIO-Biography-39-American-Authors-Gertrude-Stein-SF.jpg"/>
          <p:cNvPicPr>
            <a:picLocks noChangeAspect="1"/>
          </p:cNvPicPr>
          <p:nvPr/>
        </p:nvPicPr>
        <p:blipFill>
          <a:blip r:embed="rId4"/>
          <a:stretch>
            <a:fillRect/>
          </a:stretch>
        </p:blipFill>
        <p:spPr>
          <a:xfrm>
            <a:off x="4645025" y="2174875"/>
            <a:ext cx="4219108" cy="440941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they get “Lost”?</a:t>
            </a:r>
            <a:endParaRPr lang="en-US" dirty="0"/>
          </a:p>
        </p:txBody>
      </p:sp>
      <p:sp>
        <p:nvSpPr>
          <p:cNvPr id="3" name="Text Placeholder 2"/>
          <p:cNvSpPr>
            <a:spLocks noGrp="1"/>
          </p:cNvSpPr>
          <p:nvPr>
            <p:ph type="body" idx="1"/>
          </p:nvPr>
        </p:nvSpPr>
        <p:spPr/>
        <p:txBody>
          <a:bodyPr/>
          <a:lstStyle/>
          <a:p>
            <a:r>
              <a:rPr lang="en-US" dirty="0" smtClean="0"/>
              <a:t>The Horrors of World War </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Survivors of the War questioned the “Meaning of Life”. </a:t>
            </a:r>
          </a:p>
          <a:p>
            <a:r>
              <a:rPr lang="en-US" dirty="0" smtClean="0"/>
              <a:t>Less “Happy Endings in Literature”. </a:t>
            </a:r>
          </a:p>
          <a:p>
            <a:r>
              <a:rPr lang="en-US" dirty="0" smtClean="0"/>
              <a:t>Less structure and realism in Art. </a:t>
            </a:r>
          </a:p>
          <a:p>
            <a:r>
              <a:rPr lang="en-US" dirty="0" smtClean="0"/>
              <a:t>Stein coined the term when waiting for gas. The workers were not helping her fast enough. </a:t>
            </a:r>
          </a:p>
          <a:p>
            <a:r>
              <a:rPr lang="en-US" dirty="0" smtClean="0"/>
              <a:t>"You are all a "</a:t>
            </a:r>
            <a:r>
              <a:rPr lang="en-US" i="1" dirty="0" err="1" smtClean="0"/>
              <a:t>génération</a:t>
            </a:r>
            <a:r>
              <a:rPr lang="en-US" i="1" dirty="0" smtClean="0"/>
              <a:t> </a:t>
            </a:r>
            <a:r>
              <a:rPr lang="en-US" i="1" dirty="0" err="1" smtClean="0"/>
              <a:t>perdue</a:t>
            </a:r>
            <a:r>
              <a:rPr lang="en-US" i="1" dirty="0" smtClean="0"/>
              <a:t>."</a:t>
            </a:r>
            <a:endParaRPr lang="en-US" dirty="0"/>
          </a:p>
        </p:txBody>
      </p:sp>
      <p:sp>
        <p:nvSpPr>
          <p:cNvPr id="5" name="Text Placeholder 4"/>
          <p:cNvSpPr>
            <a:spLocks noGrp="1"/>
          </p:cNvSpPr>
          <p:nvPr>
            <p:ph type="body" sz="quarter" idx="3"/>
          </p:nvPr>
        </p:nvSpPr>
        <p:spPr/>
        <p:txBody>
          <a:bodyPr/>
          <a:lstStyle/>
          <a:p>
            <a:r>
              <a:rPr lang="en-US" dirty="0" smtClean="0"/>
              <a:t>Rejection of Societies Values</a:t>
            </a:r>
            <a:endParaRPr lang="en-US" dirty="0"/>
          </a:p>
        </p:txBody>
      </p:sp>
      <p:sp>
        <p:nvSpPr>
          <p:cNvPr id="6" name="Content Placeholder 5"/>
          <p:cNvSpPr>
            <a:spLocks noGrp="1"/>
          </p:cNvSpPr>
          <p:nvPr>
            <p:ph sz="quarter" idx="4"/>
          </p:nvPr>
        </p:nvSpPr>
        <p:spPr/>
        <p:txBody>
          <a:bodyPr/>
          <a:lstStyle/>
          <a:p>
            <a:r>
              <a:rPr lang="en-US" dirty="0" smtClean="0"/>
              <a:t>People embraced Nihilism, Pessimism, Existentialism…</a:t>
            </a:r>
          </a:p>
          <a:p>
            <a:r>
              <a:rPr lang="en-US" dirty="0" smtClean="0"/>
              <a:t>What do these terms mean?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614" y="274638"/>
            <a:ext cx="3771900" cy="6469062"/>
          </a:xfrm>
        </p:spPr>
        <p:txBody>
          <a:bodyPr>
            <a:normAutofit/>
          </a:bodyPr>
          <a:lstStyle/>
          <a:p>
            <a:r>
              <a:rPr lang="en-US" sz="2800" dirty="0"/>
              <a:t>“What profit hath a man of all his </a:t>
            </a:r>
            <a:r>
              <a:rPr lang="en-US" sz="2800" dirty="0" err="1"/>
              <a:t>labour</a:t>
            </a:r>
            <a:r>
              <a:rPr lang="en-US" sz="2800" dirty="0"/>
              <a:t> which he taketh under the sun? One generation </a:t>
            </a:r>
            <a:r>
              <a:rPr lang="en-US" sz="2800" dirty="0" err="1"/>
              <a:t>passeth</a:t>
            </a:r>
            <a:r>
              <a:rPr lang="en-US" sz="2800" dirty="0"/>
              <a:t> away, and another generation cometh: but the earth </a:t>
            </a:r>
            <a:r>
              <a:rPr lang="en-US" sz="2800" dirty="0" err="1"/>
              <a:t>abideth</a:t>
            </a:r>
            <a:r>
              <a:rPr lang="en-US" sz="2800" dirty="0"/>
              <a:t> for ever. The sun also </a:t>
            </a:r>
            <a:r>
              <a:rPr lang="en-US" sz="2800" dirty="0" err="1"/>
              <a:t>ariseth</a:t>
            </a:r>
            <a:r>
              <a:rPr lang="en-US" sz="2800" dirty="0"/>
              <a:t>, and the sun </a:t>
            </a:r>
            <a:r>
              <a:rPr lang="en-US" sz="2800" dirty="0" err="1"/>
              <a:t>goeth</a:t>
            </a:r>
            <a:r>
              <a:rPr lang="en-US" sz="2800" dirty="0"/>
              <a:t> down, and </a:t>
            </a:r>
            <a:r>
              <a:rPr lang="en-US" sz="2800" dirty="0" err="1"/>
              <a:t>hasteth</a:t>
            </a:r>
            <a:r>
              <a:rPr lang="en-US" sz="2800" dirty="0"/>
              <a:t> to his place where he arose...”</a:t>
            </a:r>
            <a:br>
              <a:rPr lang="en-US" sz="2800" dirty="0"/>
            </a:br>
            <a:r>
              <a:rPr lang="en-US" sz="2800" dirty="0"/>
              <a:t>-Ecclesiastes</a:t>
            </a:r>
            <a:br>
              <a:rPr lang="en-US" sz="2800" dirty="0"/>
            </a:br>
            <a:endParaRPr lang="en-US" sz="2800" dirty="0"/>
          </a:p>
        </p:txBody>
      </p:sp>
      <p:sp>
        <p:nvSpPr>
          <p:cNvPr id="3" name="TextBox 2"/>
          <p:cNvSpPr txBox="1"/>
          <p:nvPr/>
        </p:nvSpPr>
        <p:spPr>
          <a:xfrm>
            <a:off x="4743450" y="885825"/>
            <a:ext cx="4400550" cy="954107"/>
          </a:xfrm>
          <a:prstGeom prst="rect">
            <a:avLst/>
          </a:prstGeom>
          <a:noFill/>
        </p:spPr>
        <p:txBody>
          <a:bodyPr wrap="square" rtlCol="0">
            <a:spAutoFit/>
          </a:bodyPr>
          <a:lstStyle/>
          <a:p>
            <a:r>
              <a:rPr lang="en-US" sz="2800" dirty="0" smtClean="0"/>
              <a:t>You are all a lost generation- Gertrude Stein</a:t>
            </a:r>
            <a:endParaRPr lang="en-US" sz="2800" dirty="0"/>
          </a:p>
        </p:txBody>
      </p:sp>
    </p:spTree>
    <p:extLst>
      <p:ext uri="{BB962C8B-B14F-4D97-AF65-F5344CB8AC3E}">
        <p14:creationId xmlns:p14="http://schemas.microsoft.com/office/powerpoint/2010/main" val="2047538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Harlem Renaissance</a:t>
            </a:r>
            <a:br>
              <a:rPr lang="en-US" dirty="0" smtClean="0"/>
            </a:br>
            <a:endParaRPr lang="en-US" dirty="0"/>
          </a:p>
        </p:txBody>
      </p:sp>
      <p:sp>
        <p:nvSpPr>
          <p:cNvPr id="8" name="Content Placeholder 7"/>
          <p:cNvSpPr>
            <a:spLocks noGrp="1"/>
          </p:cNvSpPr>
          <p:nvPr>
            <p:ph idx="1"/>
          </p:nvPr>
        </p:nvSpPr>
        <p:spPr/>
        <p:txBody>
          <a:bodyPr>
            <a:normAutofit/>
          </a:bodyPr>
          <a:lstStyle/>
          <a:p>
            <a:r>
              <a:rPr lang="en-US" dirty="0"/>
              <a:t>African Americans </a:t>
            </a:r>
            <a:r>
              <a:rPr lang="en-US" dirty="0" smtClean="0"/>
              <a:t>Also sought to break from the past- but in different ways!</a:t>
            </a:r>
          </a:p>
          <a:p>
            <a:r>
              <a:rPr lang="en-US" dirty="0" smtClean="0"/>
              <a:t>sought a better </a:t>
            </a:r>
            <a:r>
              <a:rPr lang="en-US" dirty="0"/>
              <a:t>standard of living and relief from the </a:t>
            </a:r>
            <a:r>
              <a:rPr lang="en-US" dirty="0" smtClean="0"/>
              <a:t>institutionalized Racism. </a:t>
            </a:r>
          </a:p>
          <a:p>
            <a:r>
              <a:rPr lang="en-US" dirty="0" smtClean="0"/>
              <a:t>Harlem was a gathering place of  the African American Middle Class.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2232"/>
            <a:ext cx="8229600" cy="1143000"/>
          </a:xfrm>
        </p:spPr>
        <p:txBody>
          <a:bodyPr/>
          <a:lstStyle/>
          <a:p>
            <a:r>
              <a:rPr lang="en-US" dirty="0"/>
              <a:t>Langston Hughes- Writer. </a:t>
            </a:r>
          </a:p>
        </p:txBody>
      </p:sp>
      <p:sp>
        <p:nvSpPr>
          <p:cNvPr id="4" name="Content Placeholder 3"/>
          <p:cNvSpPr>
            <a:spLocks noGrp="1"/>
          </p:cNvSpPr>
          <p:nvPr>
            <p:ph sz="half" idx="2"/>
          </p:nvPr>
        </p:nvSpPr>
        <p:spPr>
          <a:xfrm>
            <a:off x="457200" y="1535113"/>
            <a:ext cx="4040188" cy="4591050"/>
          </a:xfrm>
        </p:spPr>
        <p:txBody>
          <a:bodyPr/>
          <a:lstStyle/>
          <a:p>
            <a:endParaRPr lang="en-US" dirty="0" smtClean="0"/>
          </a:p>
          <a:p>
            <a:endParaRPr lang="en-US" dirty="0"/>
          </a:p>
        </p:txBody>
      </p:sp>
      <p:sp>
        <p:nvSpPr>
          <p:cNvPr id="5" name="Text Placeholder 4"/>
          <p:cNvSpPr>
            <a:spLocks noGrp="1"/>
          </p:cNvSpPr>
          <p:nvPr>
            <p:ph type="body" sz="quarter" idx="3"/>
          </p:nvPr>
        </p:nvSpPr>
        <p:spPr>
          <a:xfrm>
            <a:off x="457200" y="1535112"/>
            <a:ext cx="4187825" cy="4451351"/>
          </a:xfrm>
        </p:spPr>
        <p:txBody>
          <a:bodyPr>
            <a:normAutofit/>
          </a:bodyPr>
          <a:lstStyle/>
          <a:p>
            <a:r>
              <a:rPr lang="en-US" b="0" dirty="0"/>
              <a:t>The night is beautiful,</a:t>
            </a:r>
            <a:br>
              <a:rPr lang="en-US" b="0" dirty="0"/>
            </a:br>
            <a:r>
              <a:rPr lang="en-US" b="0" dirty="0"/>
              <a:t>So the faces of my people.</a:t>
            </a:r>
            <a:br>
              <a:rPr lang="en-US" b="0" dirty="0"/>
            </a:br>
            <a:r>
              <a:rPr lang="en-US" b="0" dirty="0"/>
              <a:t/>
            </a:r>
            <a:br>
              <a:rPr lang="en-US" b="0" dirty="0"/>
            </a:br>
            <a:r>
              <a:rPr lang="en-US" b="0" dirty="0"/>
              <a:t>The stars are beautiful,</a:t>
            </a:r>
            <a:br>
              <a:rPr lang="en-US" b="0" dirty="0"/>
            </a:br>
            <a:r>
              <a:rPr lang="en-US" b="0" dirty="0"/>
              <a:t>So the eyes of my people</a:t>
            </a:r>
            <a:br>
              <a:rPr lang="en-US" b="0" dirty="0"/>
            </a:br>
            <a:r>
              <a:rPr lang="en-US" b="0" dirty="0"/>
              <a:t/>
            </a:r>
            <a:br>
              <a:rPr lang="en-US" b="0" dirty="0"/>
            </a:br>
            <a:r>
              <a:rPr lang="en-US" b="0" dirty="0"/>
              <a:t>Beautiful, also, is the sun.</a:t>
            </a:r>
            <a:br>
              <a:rPr lang="en-US" b="0" dirty="0"/>
            </a:br>
            <a:r>
              <a:rPr lang="en-US" b="0" dirty="0"/>
              <a:t>Beautiful, also, are the souls of my people.</a:t>
            </a:r>
          </a:p>
          <a:p>
            <a:r>
              <a:rPr lang="en-US" b="0" dirty="0"/>
              <a:t>—"My People" in </a:t>
            </a:r>
            <a:r>
              <a:rPr lang="en-US" b="0" i="1" dirty="0"/>
              <a:t>The Crisis</a:t>
            </a:r>
            <a:r>
              <a:rPr lang="en-US" b="0" dirty="0"/>
              <a:t> (October 1923)</a:t>
            </a:r>
          </a:p>
          <a:p>
            <a:endParaRPr lang="en-US" dirty="0"/>
          </a:p>
        </p:txBody>
      </p:sp>
      <p:sp>
        <p:nvSpPr>
          <p:cNvPr id="6" name="Content Placeholder 5"/>
          <p:cNvSpPr>
            <a:spLocks noGrp="1"/>
          </p:cNvSpPr>
          <p:nvPr>
            <p:ph sz="quarter" idx="4"/>
          </p:nvPr>
        </p:nvSpPr>
        <p:spPr>
          <a:xfrm>
            <a:off x="4645025" y="1535111"/>
            <a:ext cx="4041775" cy="4591052"/>
          </a:xfrm>
        </p:spPr>
        <p:txBody>
          <a:bodyPr>
            <a:normAutofit fontScale="77500" lnSpcReduction="20000"/>
          </a:bodyPr>
          <a:lstStyle/>
          <a:p>
            <a:r>
              <a:rPr lang="en-US" dirty="0"/>
              <a:t>from "The Negro Speaks of Rivers" (1920)</a:t>
            </a:r>
            <a:br>
              <a:rPr lang="en-US" dirty="0"/>
            </a:br>
            <a:r>
              <a:rPr lang="en-US" dirty="0"/>
              <a:t> ... </a:t>
            </a:r>
            <a:br>
              <a:rPr lang="en-US" dirty="0"/>
            </a:br>
            <a:r>
              <a:rPr lang="en-US" dirty="0"/>
              <a:t>My soul has grown deep like the rivers.</a:t>
            </a:r>
            <a:br>
              <a:rPr lang="en-US" dirty="0"/>
            </a:br>
            <a:r>
              <a:rPr lang="en-US" dirty="0"/>
              <a:t/>
            </a:r>
            <a:br>
              <a:rPr lang="en-US" dirty="0"/>
            </a:br>
            <a:r>
              <a:rPr lang="en-US" dirty="0"/>
              <a:t>I bathed in the Euphrates when dawns were young.</a:t>
            </a:r>
            <a:br>
              <a:rPr lang="en-US" dirty="0"/>
            </a:br>
            <a:r>
              <a:rPr lang="en-US" dirty="0"/>
              <a:t>I built my hut near the Congo and it lulled me to sleep.</a:t>
            </a:r>
            <a:br>
              <a:rPr lang="en-US" dirty="0"/>
            </a:br>
            <a:r>
              <a:rPr lang="en-US" dirty="0"/>
              <a:t>I looked upon the Nile and raised the pyramids above it.</a:t>
            </a:r>
            <a:br>
              <a:rPr lang="en-US" dirty="0"/>
            </a:br>
            <a:r>
              <a:rPr lang="en-US" dirty="0"/>
              <a:t>I heard the singing of the Mississippi when Abe Lincoln</a:t>
            </a:r>
            <a:br>
              <a:rPr lang="en-US" dirty="0"/>
            </a:br>
            <a:r>
              <a:rPr lang="en-US" dirty="0"/>
              <a:t>        went down to New Orleans, and I've seen its muddy</a:t>
            </a:r>
            <a:br>
              <a:rPr lang="en-US" dirty="0"/>
            </a:br>
            <a:r>
              <a:rPr lang="en-US" dirty="0"/>
              <a:t>        bosom turn all golden in the sunset. ...</a:t>
            </a:r>
          </a:p>
          <a:p>
            <a:r>
              <a:rPr lang="en-US" dirty="0"/>
              <a:t>—in </a:t>
            </a:r>
            <a:r>
              <a:rPr lang="en-US" i="1" dirty="0"/>
              <a:t>The Weary Blues</a:t>
            </a:r>
            <a:r>
              <a:rPr lang="en-US" dirty="0"/>
              <a:t> (1926)</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 Work</a:t>
            </a:r>
            <a:br>
              <a:rPr lang="en-US" dirty="0" smtClean="0"/>
            </a:br>
            <a:r>
              <a:rPr lang="en-US" dirty="0" smtClean="0"/>
              <a:t>Two Tasks ! </a:t>
            </a:r>
            <a:endParaRPr lang="en-US" dirty="0"/>
          </a:p>
        </p:txBody>
      </p:sp>
      <p:sp>
        <p:nvSpPr>
          <p:cNvPr id="3" name="Text Placeholder 2"/>
          <p:cNvSpPr>
            <a:spLocks noGrp="1"/>
          </p:cNvSpPr>
          <p:nvPr>
            <p:ph type="body" idx="1"/>
          </p:nvPr>
        </p:nvSpPr>
        <p:spPr/>
        <p:txBody>
          <a:bodyPr/>
          <a:lstStyle/>
          <a:p>
            <a:r>
              <a:rPr lang="en-US" dirty="0" smtClean="0"/>
              <a:t>Break into groups of Four</a:t>
            </a:r>
            <a:endParaRPr lang="en-US" dirty="0"/>
          </a:p>
        </p:txBody>
      </p:sp>
      <p:sp>
        <p:nvSpPr>
          <p:cNvPr id="4" name="Content Placeholder 3"/>
          <p:cNvSpPr>
            <a:spLocks noGrp="1"/>
          </p:cNvSpPr>
          <p:nvPr>
            <p:ph sz="half" idx="2"/>
          </p:nvPr>
        </p:nvSpPr>
        <p:spPr/>
        <p:txBody>
          <a:bodyPr/>
          <a:lstStyle/>
          <a:p>
            <a:r>
              <a:rPr lang="en-US" dirty="0" smtClean="0"/>
              <a:t>FIRST-  If you got to choose a name for YOUR generation, what would it be? </a:t>
            </a:r>
            <a:r>
              <a:rPr lang="en-US" dirty="0" smtClean="0"/>
              <a:t>Write it down.</a:t>
            </a:r>
            <a:endParaRPr lang="en-US" dirty="0" smtClean="0"/>
          </a:p>
          <a:p>
            <a:r>
              <a:rPr lang="en-US" dirty="0" smtClean="0"/>
              <a:t>Why? What is it about your generation that stands out?</a:t>
            </a:r>
          </a:p>
          <a:p>
            <a:r>
              <a:rPr lang="en-US" dirty="0" smtClean="0"/>
              <a:t>How is this represented in our culture ?  </a:t>
            </a:r>
            <a:endParaRPr lang="en-US" dirty="0"/>
          </a:p>
        </p:txBody>
      </p:sp>
      <p:sp>
        <p:nvSpPr>
          <p:cNvPr id="5" name="Text Placeholder 4"/>
          <p:cNvSpPr>
            <a:spLocks noGrp="1"/>
          </p:cNvSpPr>
          <p:nvPr>
            <p:ph type="body" sz="quarter" idx="3"/>
          </p:nvPr>
        </p:nvSpPr>
        <p:spPr/>
        <p:txBody>
          <a:bodyPr/>
          <a:lstStyle/>
          <a:p>
            <a:r>
              <a:rPr lang="en-US" dirty="0" smtClean="0"/>
              <a:t>CREATE </a:t>
            </a:r>
            <a:endParaRPr lang="en-US" dirty="0"/>
          </a:p>
        </p:txBody>
      </p:sp>
      <p:sp>
        <p:nvSpPr>
          <p:cNvPr id="6" name="Content Placeholder 5"/>
          <p:cNvSpPr>
            <a:spLocks noGrp="1"/>
          </p:cNvSpPr>
          <p:nvPr>
            <p:ph sz="quarter" idx="4"/>
          </p:nvPr>
        </p:nvSpPr>
        <p:spPr/>
        <p:txBody>
          <a:bodyPr>
            <a:normAutofit/>
          </a:bodyPr>
          <a:lstStyle/>
          <a:p>
            <a:r>
              <a:rPr lang="en-US" dirty="0" smtClean="0"/>
              <a:t>Discuss how your generation is best represented on paper. </a:t>
            </a:r>
          </a:p>
          <a:p>
            <a:r>
              <a:rPr lang="en-US" dirty="0" smtClean="0"/>
              <a:t>Poem</a:t>
            </a:r>
          </a:p>
          <a:p>
            <a:r>
              <a:rPr lang="en-US" dirty="0" smtClean="0"/>
              <a:t>Song</a:t>
            </a:r>
          </a:p>
          <a:p>
            <a:r>
              <a:rPr lang="en-US" dirty="0" smtClean="0"/>
              <a:t>Picture</a:t>
            </a:r>
          </a:p>
          <a:p>
            <a:r>
              <a:rPr lang="en-US" dirty="0" smtClean="0"/>
              <a:t>Something else? </a:t>
            </a:r>
          </a:p>
          <a:p>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4249</TotalTime>
  <Words>544</Words>
  <Application>Microsoft Macintosh PowerPoint</Application>
  <PresentationFormat>On-screen Show (4:3)</PresentationFormat>
  <Paragraphs>81</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Mangal</vt:lpstr>
      <vt:lpstr>Wingdings</vt:lpstr>
      <vt:lpstr>Arial</vt:lpstr>
      <vt:lpstr>Office Theme</vt:lpstr>
      <vt:lpstr>Do Now (5 Min)</vt:lpstr>
      <vt:lpstr>The Lost Generation</vt:lpstr>
      <vt:lpstr>The Lost Generation</vt:lpstr>
      <vt:lpstr>How did they get “Lost”?</vt:lpstr>
      <vt:lpstr>“What profit hath a man of all his labour which he taketh under the sun? One generation passeth away, and another generation cometh: but the earth abideth for ever. The sun also ariseth, and the sun goeth down, and hasteth to his place where he arose...” -Ecclesiastes </vt:lpstr>
      <vt:lpstr>Harlem Renaissance </vt:lpstr>
      <vt:lpstr>Langston Hughes- Writer. </vt:lpstr>
      <vt:lpstr>Group Work Two Tasks ! </vt:lpstr>
    </vt:vector>
  </TitlesOfParts>
  <Company>Ramapo College</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Lost Generation</dc:title>
  <dc:creator>Michael Tuttle</dc:creator>
  <cp:lastModifiedBy>michael tuttle</cp:lastModifiedBy>
  <cp:revision>11</cp:revision>
  <dcterms:created xsi:type="dcterms:W3CDTF">2014-10-22T18:05:06Z</dcterms:created>
  <dcterms:modified xsi:type="dcterms:W3CDTF">2019-12-01T19:02:51Z</dcterms:modified>
</cp:coreProperties>
</file>