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wav" ContentType="audio/wav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ppt/theme/themeOverride40.xml" ContentType="application/vnd.openxmlformats-officedocument.themeOverride+xml"/>
  <Override PartName="/ppt/theme/themeOverride41.xml" ContentType="application/vnd.openxmlformats-officedocument.themeOverride+xml"/>
  <Override PartName="/ppt/theme/themeOverride42.xml" ContentType="application/vnd.openxmlformats-officedocument.themeOverride+xml"/>
  <Override PartName="/ppt/theme/themeOverride43.xml" ContentType="application/vnd.openxmlformats-officedocument.themeOverride+xml"/>
  <Override PartName="/ppt/theme/themeOverride44.xml" ContentType="application/vnd.openxmlformats-officedocument.themeOverride+xml"/>
  <Override PartName="/ppt/theme/themeOverride45.xml" ContentType="application/vnd.openxmlformats-officedocument.themeOverride+xml"/>
  <Override PartName="/ppt/theme/themeOverride46.xml" ContentType="application/vnd.openxmlformats-officedocument.themeOverride+xml"/>
  <Override PartName="/ppt/theme/themeOverride47.xml" ContentType="application/vnd.openxmlformats-officedocument.themeOverride+xml"/>
  <Override PartName="/ppt/theme/themeOverride48.xml" ContentType="application/vnd.openxmlformats-officedocument.themeOverride+xml"/>
  <Override PartName="/ppt/theme/themeOverride49.xml" ContentType="application/vnd.openxmlformats-officedocument.themeOverride+xml"/>
  <Override PartName="/ppt/theme/themeOverride50.xml" ContentType="application/vnd.openxmlformats-officedocument.themeOverride+xml"/>
  <Override PartName="/ppt/theme/themeOverride51.xml" ContentType="application/vnd.openxmlformats-officedocument.themeOverride+xml"/>
  <Override PartName="/ppt/theme/themeOverride52.xml" ContentType="application/vnd.openxmlformats-officedocument.themeOverride+xml"/>
  <Override PartName="/ppt/theme/themeOverride53.xml" ContentType="application/vnd.openxmlformats-officedocument.themeOverride+xml"/>
  <Override PartName="/ppt/theme/themeOverride54.xml" ContentType="application/vnd.openxmlformats-officedocument.themeOverride+xml"/>
  <Override PartName="/ppt/theme/themeOverride55.xml" ContentType="application/vnd.openxmlformats-officedocument.themeOverride+xml"/>
  <Override PartName="/ppt/theme/themeOverride56.xml" ContentType="application/vnd.openxmlformats-officedocument.themeOverride+xml"/>
  <Override PartName="/ppt/theme/themeOverride57.xml" ContentType="application/vnd.openxmlformats-officedocument.themeOverride+xml"/>
  <Override PartName="/ppt/theme/themeOverride58.xml" ContentType="application/vnd.openxmlformats-officedocument.themeOverride+xml"/>
  <Override PartName="/ppt/theme/themeOverride59.xml" ContentType="application/vnd.openxmlformats-officedocument.themeOverride+xml"/>
  <Override PartName="/ppt/theme/themeOverride60.xml" ContentType="application/vnd.openxmlformats-officedocument.themeOverride+xml"/>
  <Override PartName="/ppt/theme/themeOverride61.xml" ContentType="application/vnd.openxmlformats-officedocument.themeOverride+xml"/>
  <Override PartName="/ppt/theme/themeOverride62.xml" ContentType="application/vnd.openxmlformats-officedocument.themeOverride+xml"/>
  <Override PartName="/ppt/theme/themeOverride63.xml" ContentType="application/vnd.openxmlformats-officedocument.themeOverride+xml"/>
  <Override PartName="/ppt/theme/themeOverride64.xml" ContentType="application/vnd.openxmlformats-officedocument.themeOverride+xml"/>
  <Override PartName="/ppt/theme/themeOverride65.xml" ContentType="application/vnd.openxmlformats-officedocument.themeOverride+xml"/>
  <Override PartName="/ppt/theme/themeOverride66.xml" ContentType="application/vnd.openxmlformats-officedocument.themeOverride+xml"/>
  <Override PartName="/ppt/theme/themeOverride67.xml" ContentType="application/vnd.openxmlformats-officedocument.themeOverride+xml"/>
  <Override PartName="/ppt/theme/themeOverride68.xml" ContentType="application/vnd.openxmlformats-officedocument.themeOverride+xml"/>
  <Override PartName="/ppt/theme/themeOverride69.xml" ContentType="application/vnd.openxmlformats-officedocument.themeOverride+xml"/>
  <Override PartName="/ppt/theme/themeOverride70.xml" ContentType="application/vnd.openxmlformats-officedocument.themeOverride+xml"/>
  <Override PartName="/ppt/theme/themeOverride71.xml" ContentType="application/vnd.openxmlformats-officedocument.themeOverride+xml"/>
  <Override PartName="/ppt/theme/themeOverride72.xml" ContentType="application/vnd.openxmlformats-officedocument.themeOverride+xml"/>
  <Override PartName="/ppt/theme/themeOverride73.xml" ContentType="application/vnd.openxmlformats-officedocument.themeOverride+xml"/>
  <Override PartName="/ppt/theme/themeOverride74.xml" ContentType="application/vnd.openxmlformats-officedocument.themeOverride+xml"/>
  <Override PartName="/ppt/theme/themeOverride75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76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7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  <p:sldMasterId id="2147483789" r:id="rId2"/>
  </p:sldMasterIdLst>
  <p:notesMasterIdLst>
    <p:notesMasterId r:id="rId93"/>
  </p:notesMasterIdLst>
  <p:sldIdLst>
    <p:sldId id="256" r:id="rId3"/>
    <p:sldId id="394" r:id="rId4"/>
    <p:sldId id="395" r:id="rId5"/>
    <p:sldId id="314" r:id="rId6"/>
    <p:sldId id="326" r:id="rId7"/>
    <p:sldId id="327" r:id="rId8"/>
    <p:sldId id="328" r:id="rId9"/>
    <p:sldId id="329" r:id="rId10"/>
    <p:sldId id="330" r:id="rId11"/>
    <p:sldId id="333" r:id="rId12"/>
    <p:sldId id="320" r:id="rId13"/>
    <p:sldId id="277" r:id="rId14"/>
    <p:sldId id="331" r:id="rId15"/>
    <p:sldId id="332" r:id="rId16"/>
    <p:sldId id="319" r:id="rId17"/>
    <p:sldId id="309" r:id="rId18"/>
    <p:sldId id="310" r:id="rId19"/>
    <p:sldId id="311" r:id="rId20"/>
    <p:sldId id="335" r:id="rId21"/>
    <p:sldId id="312" r:id="rId22"/>
    <p:sldId id="334" r:id="rId23"/>
    <p:sldId id="306" r:id="rId24"/>
    <p:sldId id="325" r:id="rId25"/>
    <p:sldId id="267" r:id="rId26"/>
    <p:sldId id="321" r:id="rId27"/>
    <p:sldId id="322" r:id="rId28"/>
    <p:sldId id="366" r:id="rId29"/>
    <p:sldId id="367" r:id="rId30"/>
    <p:sldId id="268" r:id="rId31"/>
    <p:sldId id="389" r:id="rId32"/>
    <p:sldId id="370" r:id="rId33"/>
    <p:sldId id="371" r:id="rId34"/>
    <p:sldId id="358" r:id="rId35"/>
    <p:sldId id="388" r:id="rId36"/>
    <p:sldId id="359" r:id="rId37"/>
    <p:sldId id="360" r:id="rId38"/>
    <p:sldId id="315" r:id="rId39"/>
    <p:sldId id="316" r:id="rId40"/>
    <p:sldId id="368" r:id="rId41"/>
    <p:sldId id="369" r:id="rId42"/>
    <p:sldId id="375" r:id="rId43"/>
    <p:sldId id="379" r:id="rId44"/>
    <p:sldId id="381" r:id="rId45"/>
    <p:sldId id="373" r:id="rId46"/>
    <p:sldId id="374" r:id="rId47"/>
    <p:sldId id="380" r:id="rId48"/>
    <p:sldId id="364" r:id="rId49"/>
    <p:sldId id="363" r:id="rId50"/>
    <p:sldId id="387" r:id="rId51"/>
    <p:sldId id="365" r:id="rId52"/>
    <p:sldId id="270" r:id="rId53"/>
    <p:sldId id="361" r:id="rId54"/>
    <p:sldId id="362" r:id="rId55"/>
    <p:sldId id="382" r:id="rId56"/>
    <p:sldId id="276" r:id="rId57"/>
    <p:sldId id="390" r:id="rId58"/>
    <p:sldId id="376" r:id="rId59"/>
    <p:sldId id="377" r:id="rId60"/>
    <p:sldId id="378" r:id="rId61"/>
    <p:sldId id="386" r:id="rId62"/>
    <p:sldId id="272" r:id="rId63"/>
    <p:sldId id="324" r:id="rId64"/>
    <p:sldId id="383" r:id="rId65"/>
    <p:sldId id="385" r:id="rId66"/>
    <p:sldId id="384" r:id="rId67"/>
    <p:sldId id="372" r:id="rId68"/>
    <p:sldId id="357" r:id="rId69"/>
    <p:sldId id="336" r:id="rId70"/>
    <p:sldId id="337" r:id="rId71"/>
    <p:sldId id="338" r:id="rId72"/>
    <p:sldId id="339" r:id="rId73"/>
    <p:sldId id="340" r:id="rId74"/>
    <p:sldId id="341" r:id="rId75"/>
    <p:sldId id="342" r:id="rId76"/>
    <p:sldId id="343" r:id="rId77"/>
    <p:sldId id="344" r:id="rId78"/>
    <p:sldId id="345" r:id="rId79"/>
    <p:sldId id="346" r:id="rId80"/>
    <p:sldId id="347" r:id="rId81"/>
    <p:sldId id="348" r:id="rId82"/>
    <p:sldId id="349" r:id="rId83"/>
    <p:sldId id="350" r:id="rId84"/>
    <p:sldId id="351" r:id="rId85"/>
    <p:sldId id="352" r:id="rId86"/>
    <p:sldId id="353" r:id="rId87"/>
    <p:sldId id="354" r:id="rId88"/>
    <p:sldId id="393" r:id="rId89"/>
    <p:sldId id="391" r:id="rId90"/>
    <p:sldId id="392" r:id="rId91"/>
    <p:sldId id="355" r:id="rId9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4"/>
    <p:restoredTop sz="94656"/>
  </p:normalViewPr>
  <p:slideViewPr>
    <p:cSldViewPr>
      <p:cViewPr>
        <p:scale>
          <a:sx n="50" d="100"/>
          <a:sy n="50" d="100"/>
        </p:scale>
        <p:origin x="2000" y="10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notesMaster" Target="notesMasters/notesMaster1.xml"/><Relationship Id="rId94" Type="http://schemas.openxmlformats.org/officeDocument/2006/relationships/presProps" Target="presProps.xml"/><Relationship Id="rId95" Type="http://schemas.openxmlformats.org/officeDocument/2006/relationships/viewProps" Target="viewProps.xml"/><Relationship Id="rId96" Type="http://schemas.openxmlformats.org/officeDocument/2006/relationships/theme" Target="theme/theme1.xml"/><Relationship Id="rId97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0CBBB-0B8C-435F-834E-60301E1B3540}" type="datetimeFigureOut">
              <a:rPr lang="en-US" smtClean="0"/>
              <a:t>11/26/18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18956-6532-41FF-8000-58C4FDAAC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128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Relationship Id="rId3" Type="http://schemas.openxmlformats.org/officeDocument/2006/relationships/hyperlink" Target="http://www.npr.org/news/specials/mideast/the_west/mandates_map.html" TargetMode="Externa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Relationship Id="rId3" Type="http://schemas.openxmlformats.org/officeDocument/2006/relationships/hyperlink" Target="http://www.npr.org/news/specials/mideast/the_west/mandates_map.html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17406-D447-46D0-9B29-81A2A4533FB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75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17406-D447-46D0-9B29-81A2A4533FB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66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http://4acre.wordpress.com/2010/12/06/mustard-gas/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17406-D447-46D0-9B29-81A2A4533FB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94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Map: Geoffrey 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Gaudreault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NPR; Source: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 History of the Arab Peoples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Albert 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Hourani</a:t>
            </a:r>
            <a:endParaRPr lang="en-US" sz="1200" b="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 smtClean="0">
                <a:hlinkClick r:id="rId3"/>
              </a:rPr>
              <a:t>http://www.npr.org/news/specials/mideast/the_west/mandates_map.html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18956-6532-41FF-8000-58C4FDAAC43D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8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Map: Geoffrey 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Gaudreault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NPR; Source: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 History of the Arab Peoples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Albert 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Hourani</a:t>
            </a:r>
            <a:endParaRPr lang="en-US" sz="1200" b="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 smtClean="0">
                <a:hlinkClick r:id="rId3"/>
              </a:rPr>
              <a:t>http://www.npr.org/news/specials/mideast/the_west/mandates_map.html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18956-6532-41FF-8000-58C4FDAAC43D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8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8627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498475" y="1311275"/>
            <a:ext cx="10429875" cy="5908675"/>
            <a:chOff x="-313" y="824"/>
            <a:chExt cx="6570" cy="372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4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74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4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5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6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7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8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9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0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1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2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3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4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5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6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7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2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4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2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3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4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5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6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8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1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2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3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4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5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6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7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8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9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0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1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3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4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5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6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7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8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9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0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6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8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9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0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4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5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6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7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8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9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0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1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6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7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8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9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0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1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2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3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4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5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6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8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9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0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1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2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3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4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5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7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9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0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3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7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8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9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0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1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2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3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4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5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6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7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8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9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0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1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2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3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5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6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8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9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0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1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2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3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7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8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9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0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1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2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3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4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5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6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7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8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9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0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1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2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3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4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5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6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7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8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9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0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1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2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3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4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5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7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8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9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3530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531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0" name="Rectangle 2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1" name="Rectangle 22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" name="Rectangle 2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48B15-18D4-471E-A7F7-7B2D1498B7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68F2E-B156-42C8-9CB5-FA17E852ED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9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9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D2485-86E7-471F-8930-A4C5C494DB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1C89-F328-4E25-9CE0-B952A689DF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845F-D8D9-475D-A6AC-649F46AB9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011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1C89-F328-4E25-9CE0-B952A689DF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845F-D8D9-475D-A6AC-649F46AB9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7082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1C89-F328-4E25-9CE0-B952A689DF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845F-D8D9-475D-A6AC-649F46AB9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129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1C89-F328-4E25-9CE0-B952A689DF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845F-D8D9-475D-A6AC-649F46AB9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259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1C89-F328-4E25-9CE0-B952A689DF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845F-D8D9-475D-A6AC-649F46AB9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6571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1C89-F328-4E25-9CE0-B952A689DF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845F-D8D9-475D-A6AC-649F46AB9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9439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1C89-F328-4E25-9CE0-B952A689DF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845F-D8D9-475D-A6AC-649F46AB9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219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1C89-F328-4E25-9CE0-B952A689DF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845F-D8D9-475D-A6AC-649F46AB9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215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9D5D7-BEC3-47CF-9BF3-C1A45440C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1C89-F328-4E25-9CE0-B952A689DF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845F-D8D9-475D-A6AC-649F46AB9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91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1C89-F328-4E25-9CE0-B952A689DF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845F-D8D9-475D-A6AC-649F46AB9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5659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1C89-F328-4E25-9CE0-B952A689DF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845F-D8D9-475D-A6AC-649F46AB9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669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01083-3922-4929-884C-536B1DA657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5D7B0-68EA-407D-9BC0-48C35098B4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3DF6B-EE44-413F-8C86-1B85FF744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02DEC-35F7-40CC-9AF9-A57297192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A5B0DA-7EF0-4AF6-941E-C1F5EABA59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541A4-C434-4C2F-8A96-4CD47AFBD5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C203C-F1AE-4D3E-9642-61FDCF27F2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496888" y="1308100"/>
            <a:ext cx="10429876" cy="5908675"/>
            <a:chOff x="-313" y="824"/>
            <a:chExt cx="6570" cy="3722"/>
          </a:xfrm>
        </p:grpSpPr>
        <p:sp>
          <p:nvSpPr>
            <p:cNvPr id="12291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292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293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294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295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296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297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298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299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00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01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02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03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04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05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3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06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07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08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09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10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11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12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13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14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15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16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17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18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19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20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21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22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23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24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25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26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27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28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29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30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31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32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33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34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35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36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37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38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39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40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41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42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43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44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45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46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47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48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49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50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51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52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53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54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55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56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57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58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59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60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61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62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63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64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65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66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67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68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69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70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71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72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73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74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75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76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77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78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79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80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81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82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83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84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85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86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87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88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89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90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91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92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93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94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95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96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97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98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99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00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01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02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03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04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05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06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07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08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09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10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11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12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13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14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15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16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17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18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19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20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21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22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23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24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25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26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27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28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29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30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31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32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33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34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35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36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37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38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39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40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41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42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43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44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45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46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47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48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49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50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51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52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53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54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55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56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57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58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59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60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61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62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63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64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65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66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67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68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69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70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71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72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73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74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75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76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77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78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79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80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81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82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83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84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85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86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87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88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89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90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91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92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93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94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95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96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97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98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99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00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01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02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03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04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05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2506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5260CBD5-E54C-4847-9DD5-2E04FA7286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507" name="Rectangle 2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508" name="Rectangle 2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509" name="Rectangle 2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510" name="Rectangle 2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0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07B1C89-F328-4E25-9CE0-B952A689DFF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Versailles LT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11/26/18</a:t>
            </a:fld>
            <a:endParaRPr lang="en-US">
              <a:solidFill>
                <a:prstClr val="black">
                  <a:tint val="75000"/>
                </a:prstClr>
              </a:solidFill>
              <a:latin typeface="Versailles 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Versailles 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660845F-D8D9-475D-A6AC-649F46AB9E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Versailles LT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Versailles LT"/>
            </a:endParaRPr>
          </a:p>
        </p:txBody>
      </p:sp>
    </p:spTree>
    <p:extLst>
      <p:ext uri="{BB962C8B-B14F-4D97-AF65-F5344CB8AC3E}">
        <p14:creationId xmlns:p14="http://schemas.microsoft.com/office/powerpoint/2010/main" val="4206436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hyperlink" Target="http://www.fordham.edu/halsall/mod/indrevtabs1.asp" TargetMode="External"/><Relationship Id="rId1" Type="http://schemas.openxmlformats.org/officeDocument/2006/relationships/themeOverride" Target="../theme/themeOverride7.x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Wilhelm_II" TargetMode="External"/><Relationship Id="rId4" Type="http://schemas.openxmlformats.org/officeDocument/2006/relationships/hyperlink" Target="http://wwi.lib.byu.edu/index.php/The_Daily_Telegraph_Affair" TargetMode="External"/><Relationship Id="rId5" Type="http://schemas.openxmlformats.org/officeDocument/2006/relationships/image" Target="../media/image14.jpeg"/><Relationship Id="rId6" Type="http://schemas.openxmlformats.org/officeDocument/2006/relationships/hyperlink" Target="http://www.flickr.com/photos/doug88888/" TargetMode="External"/><Relationship Id="rId7" Type="http://schemas.openxmlformats.org/officeDocument/2006/relationships/image" Target="../media/image15.jpeg"/><Relationship Id="rId1" Type="http://schemas.openxmlformats.org/officeDocument/2006/relationships/themeOverride" Target="../theme/themeOverride8.xml"/><Relationship Id="rId2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hyperlink" Target="file:///commons.wikimedia.org/wiki/User:Historicair" TargetMode="External"/><Relationship Id="rId6" Type="http://schemas.openxmlformats.org/officeDocument/2006/relationships/image" Target="../media/image18.jpeg"/><Relationship Id="rId1" Type="http://schemas.openxmlformats.org/officeDocument/2006/relationships/themeOverride" Target="../theme/themeOverride9.x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hyperlink" Target="file:///commons.wikimedia.org/wiki/User:Historicair" TargetMode="External"/><Relationship Id="rId1" Type="http://schemas.openxmlformats.org/officeDocument/2006/relationships/themeOverride" Target="../theme/themeOverride10.x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4" Type="http://schemas.openxmlformats.org/officeDocument/2006/relationships/image" Target="../media/image21.jpeg"/><Relationship Id="rId1" Type="http://schemas.openxmlformats.org/officeDocument/2006/relationships/themeOverride" Target="../theme/themeOverride12.x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hyperlink" Target="http://en.wikipedia.org/wiki/Liberty_Leading_the_People" TargetMode="External"/><Relationship Id="rId1" Type="http://schemas.openxmlformats.org/officeDocument/2006/relationships/themeOverride" Target="../theme/themeOverride13.x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4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hyperlink" Target="http://www.flickr.com/photos/fotorita/" TargetMode="External"/><Relationship Id="rId1" Type="http://schemas.openxmlformats.org/officeDocument/2006/relationships/themeOverride" Target="../theme/themeOverride15.x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themeOverride" Target="../theme/themeOverride16.x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hyperlink" Target="http://en.wikipedia.org/wiki/File:FranzFerdinandCar.jpg" TargetMode="External"/><Relationship Id="rId1" Type="http://schemas.openxmlformats.org/officeDocument/2006/relationships/themeOverride" Target="../theme/themeOverride17.x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8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eZ3eA5ytOqg" TargetMode="External"/><Relationship Id="rId4" Type="http://schemas.openxmlformats.org/officeDocument/2006/relationships/image" Target="../media/image29.png"/><Relationship Id="rId1" Type="http://schemas.openxmlformats.org/officeDocument/2006/relationships/themeOverride" Target="../theme/themeOverride19.x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0.x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hyperlink" Target="http://www.flickr.com/photos/terra2055/" TargetMode="External"/><Relationship Id="rId1" Type="http://schemas.openxmlformats.org/officeDocument/2006/relationships/themeOverride" Target="../theme/themeOverride21.x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2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3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4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5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hyperlink" Target="http://www.flickr.com/photos/lac-bac/" TargetMode="External"/><Relationship Id="rId1" Type="http://schemas.openxmlformats.org/officeDocument/2006/relationships/themeOverride" Target="../theme/themeOverride26.x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7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microsoft.com/office/2007/relationships/hdphoto" Target="../media/hdphoto2.wdp"/><Relationship Id="rId1" Type="http://schemas.openxmlformats.org/officeDocument/2006/relationships/themeOverride" Target="../theme/themeOverride28.x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9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hyperlink" Target="http://en.wikipedia.org/wiki/Chemical_weapons_in_World_War_I#1917:_Mustard_gas" TargetMode="External"/><Relationship Id="rId5" Type="http://schemas.openxmlformats.org/officeDocument/2006/relationships/image" Target="../media/image42.png"/><Relationship Id="rId1" Type="http://schemas.openxmlformats.org/officeDocument/2006/relationships/themeOverride" Target="../theme/themeOverride30.x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attle_of_the_Somme" TargetMode="External"/><Relationship Id="rId4" Type="http://schemas.openxmlformats.org/officeDocument/2006/relationships/slide" Target="slide38.xml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themeOverride" Target="../theme/themeOverride32.x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3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attle_of_Verdun" TargetMode="External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1" Type="http://schemas.openxmlformats.org/officeDocument/2006/relationships/themeOverride" Target="../theme/themeOverride34.x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slide" Target="slide5.xml"/><Relationship Id="rId5" Type="http://schemas.openxmlformats.org/officeDocument/2006/relationships/image" Target="../media/image6.png"/><Relationship Id="rId6" Type="http://schemas.openxmlformats.org/officeDocument/2006/relationships/slide" Target="slide24.xml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slide" Target="slide6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5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microsoft.com/office/2007/relationships/hdphoto" Target="../media/hdphoto3.wdp"/><Relationship Id="rId1" Type="http://schemas.openxmlformats.org/officeDocument/2006/relationships/themeOverride" Target="../theme/themeOverride36.x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7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8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9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3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0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2.xml"/><Relationship Id="rId2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3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6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4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8.png"/><Relationship Id="rId5" Type="http://schemas.microsoft.com/office/2007/relationships/hdphoto" Target="../media/hdphoto1.wdp"/><Relationship Id="rId6" Type="http://schemas.openxmlformats.org/officeDocument/2006/relationships/image" Target="../media/image9.jpe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rpoetry.co.uk/owen1.html" TargetMode="External"/><Relationship Id="rId4" Type="http://schemas.openxmlformats.org/officeDocument/2006/relationships/image" Target="../media/image58.jpeg"/><Relationship Id="rId1" Type="http://schemas.openxmlformats.org/officeDocument/2006/relationships/themeOverride" Target="../theme/themeOverride45.xml"/><Relationship Id="rId2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microsoft.com/office/2007/relationships/hdphoto" Target="../media/hdphoto4.wdp"/><Relationship Id="rId5" Type="http://schemas.openxmlformats.org/officeDocument/2006/relationships/hyperlink" Target="http://www.amazon.com/German-Students-Letters-Street-Books/dp/0812218167/ref=sr_1_1?ie=UTF8&amp;qid=1366207428&amp;sr=8-1&amp;keywords=german+students+war+letters" TargetMode="External"/><Relationship Id="rId1" Type="http://schemas.openxmlformats.org/officeDocument/2006/relationships/themeOverride" Target="../theme/themeOverride46.xml"/><Relationship Id="rId2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hyperlink" Target="http://www.psychologytoday.com/blog/what-doesnt-kill-us/201111/is-shell-shock-the-same-ptsd" TargetMode="External"/><Relationship Id="rId5" Type="http://schemas.openxmlformats.org/officeDocument/2006/relationships/hyperlink" Target="http://en.wikipedia.org/wiki/Shell_shock" TargetMode="External"/><Relationship Id="rId6" Type="http://schemas.openxmlformats.org/officeDocument/2006/relationships/image" Target="../media/image61.png"/><Relationship Id="rId1" Type="http://schemas.openxmlformats.org/officeDocument/2006/relationships/themeOverride" Target="../theme/themeOverride47.xml"/><Relationship Id="rId2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8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2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9.xml"/><Relationship Id="rId2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rstworldwar.com/posters/index.htm" TargetMode="External"/><Relationship Id="rId4" Type="http://schemas.openxmlformats.org/officeDocument/2006/relationships/image" Target="../media/image63.jpeg"/><Relationship Id="rId1" Type="http://schemas.openxmlformats.org/officeDocument/2006/relationships/themeOverride" Target="../theme/themeOverride50.xml"/><Relationship Id="rId2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3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2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4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3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4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5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7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6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8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7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9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8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0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9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1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0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3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2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hyperlink" Target="http://www.tomrichey.net/" TargetMode="External"/><Relationship Id="rId5" Type="http://schemas.openxmlformats.org/officeDocument/2006/relationships/image" Target="../media/image77.png"/><Relationship Id="rId6" Type="http://schemas.microsoft.com/office/2007/relationships/hdphoto" Target="../media/hdphoto5.wdp"/><Relationship Id="rId7" Type="http://schemas.openxmlformats.org/officeDocument/2006/relationships/hyperlink" Target="http://www.flickr.com/photos/wallyg/" TargetMode="External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5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4" Type="http://schemas.openxmlformats.org/officeDocument/2006/relationships/image" Target="../media/image78.jpeg"/><Relationship Id="rId1" Type="http://schemas.openxmlformats.org/officeDocument/2006/relationships/themeOverride" Target="../theme/themeOverride63.xml"/><Relationship Id="rId2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5.jpg"/><Relationship Id="rId3" Type="http://schemas.openxmlformats.org/officeDocument/2006/relationships/image" Target="../media/image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microsoft.com/office/2007/relationships/hdphoto" Target="../media/hdphoto6.wdp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5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hyperlink" Target="http://en.wikipedia.org/wiki/World_War_I_casualties" TargetMode="External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5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Georges_Clemenceau" TargetMode="External"/><Relationship Id="rId4" Type="http://schemas.openxmlformats.org/officeDocument/2006/relationships/image" Target="../media/image82.png"/><Relationship Id="rId5" Type="http://schemas.openxmlformats.org/officeDocument/2006/relationships/hyperlink" Target="http://en.wikipedia.org/wiki/David_Lloyd_George" TargetMode="External"/><Relationship Id="rId6" Type="http://schemas.openxmlformats.org/officeDocument/2006/relationships/image" Target="../media/image83.png"/><Relationship Id="rId7" Type="http://schemas.openxmlformats.org/officeDocument/2006/relationships/hyperlink" Target="http://en.wikipedia.org/wiki/Vittorio_Orlando" TargetMode="External"/><Relationship Id="rId8" Type="http://schemas.openxmlformats.org/officeDocument/2006/relationships/image" Target="../media/image84.png"/><Relationship Id="rId9" Type="http://schemas.openxmlformats.org/officeDocument/2006/relationships/hyperlink" Target="http://en.wikipedia.org/wiki/Woodrow_Wilson" TargetMode="External"/><Relationship Id="rId10" Type="http://schemas.openxmlformats.org/officeDocument/2006/relationships/image" Target="../media/image85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1.jpeg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4" Type="http://schemas.openxmlformats.org/officeDocument/2006/relationships/image" Target="../media/image87.jpeg"/><Relationship Id="rId5" Type="http://schemas.microsoft.com/office/2007/relationships/hdphoto" Target="../media/hdphoto8.wdp"/><Relationship Id="rId6" Type="http://schemas.openxmlformats.org/officeDocument/2006/relationships/image" Target="../media/image88.png"/><Relationship Id="rId7" Type="http://schemas.microsoft.com/office/2007/relationships/hdphoto" Target="../media/hdphoto9.wdp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6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9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4.xml"/><Relationship Id="rId2" Type="http://schemas.openxmlformats.org/officeDocument/2006/relationships/slideLayout" Target="../slideLayouts/slideLayout15.xml"/><Relationship Id="rId3" Type="http://schemas.openxmlformats.org/officeDocument/2006/relationships/image" Target="../media/image90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5.jpg"/><Relationship Id="rId3" Type="http://schemas.openxmlformats.org/officeDocument/2006/relationships/image" Target="../media/image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4" Type="http://schemas.openxmlformats.org/officeDocument/2006/relationships/image" Target="../media/image4.jpeg"/><Relationship Id="rId5" Type="http://schemas.openxmlformats.org/officeDocument/2006/relationships/image" Target="../media/image91.jpeg"/><Relationship Id="rId1" Type="http://schemas.openxmlformats.org/officeDocument/2006/relationships/themeOverride" Target="../theme/themeOverride65.xml"/><Relationship Id="rId2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4" Type="http://schemas.openxmlformats.org/officeDocument/2006/relationships/image" Target="../media/image4.jpeg"/><Relationship Id="rId5" Type="http://schemas.openxmlformats.org/officeDocument/2006/relationships/image" Target="../media/image91.jpeg"/><Relationship Id="rId1" Type="http://schemas.openxmlformats.org/officeDocument/2006/relationships/themeOverride" Target="../theme/themeOverride66.xml"/><Relationship Id="rId2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4" Type="http://schemas.openxmlformats.org/officeDocument/2006/relationships/image" Target="../media/image11.jpeg"/><Relationship Id="rId1" Type="http://schemas.openxmlformats.org/officeDocument/2006/relationships/themeOverride" Target="../theme/themeOverride4.xml"/><Relationship Id="rId2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1" Type="http://schemas.openxmlformats.org/officeDocument/2006/relationships/slide" Target="slide82.xml"/><Relationship Id="rId12" Type="http://schemas.openxmlformats.org/officeDocument/2006/relationships/image" Target="../media/image96.png"/><Relationship Id="rId13" Type="http://schemas.openxmlformats.org/officeDocument/2006/relationships/hyperlink" Target="http://fcit.usf.edu/HOLOCAUST/maps/map001.HTM" TargetMode="External"/><Relationship Id="rId1" Type="http://schemas.openxmlformats.org/officeDocument/2006/relationships/themeOverride" Target="../theme/themeOverride67.xml"/><Relationship Id="rId2" Type="http://schemas.openxmlformats.org/officeDocument/2006/relationships/slideLayout" Target="../slideLayouts/slideLayout13.xml"/><Relationship Id="rId3" Type="http://schemas.openxmlformats.org/officeDocument/2006/relationships/image" Target="../media/image75.jpg"/><Relationship Id="rId4" Type="http://schemas.openxmlformats.org/officeDocument/2006/relationships/image" Target="../media/image92.png"/><Relationship Id="rId5" Type="http://schemas.openxmlformats.org/officeDocument/2006/relationships/slide" Target="slide80.xml"/><Relationship Id="rId6" Type="http://schemas.openxmlformats.org/officeDocument/2006/relationships/image" Target="../media/image93.png"/><Relationship Id="rId7" Type="http://schemas.openxmlformats.org/officeDocument/2006/relationships/slide" Target="slide83.xml"/><Relationship Id="rId8" Type="http://schemas.openxmlformats.org/officeDocument/2006/relationships/image" Target="../media/image94.png"/><Relationship Id="rId9" Type="http://schemas.openxmlformats.org/officeDocument/2006/relationships/slide" Target="slide81.xml"/><Relationship Id="rId10" Type="http://schemas.openxmlformats.org/officeDocument/2006/relationships/image" Target="../media/image95.png"/></Relationships>
</file>

<file path=ppt/slides/_rels/slide81.xml.rels><?xml version="1.0" encoding="UTF-8" standalone="yes"?>
<Relationships xmlns="http://schemas.openxmlformats.org/package/2006/relationships"><Relationship Id="rId11" Type="http://schemas.openxmlformats.org/officeDocument/2006/relationships/slide" Target="slide82.xml"/><Relationship Id="rId12" Type="http://schemas.openxmlformats.org/officeDocument/2006/relationships/image" Target="../media/image96.png"/><Relationship Id="rId1" Type="http://schemas.openxmlformats.org/officeDocument/2006/relationships/themeOverride" Target="../theme/themeOverride68.xml"/><Relationship Id="rId2" Type="http://schemas.openxmlformats.org/officeDocument/2006/relationships/slideLayout" Target="../slideLayouts/slideLayout13.xml"/><Relationship Id="rId3" Type="http://schemas.openxmlformats.org/officeDocument/2006/relationships/image" Target="../media/image75.jpg"/><Relationship Id="rId4" Type="http://schemas.openxmlformats.org/officeDocument/2006/relationships/image" Target="../media/image95.png"/><Relationship Id="rId5" Type="http://schemas.openxmlformats.org/officeDocument/2006/relationships/hyperlink" Target="http://fcit.usf.edu/HOLOCAUST/maps/map001.HTM" TargetMode="External"/><Relationship Id="rId6" Type="http://schemas.openxmlformats.org/officeDocument/2006/relationships/slide" Target="slide80.xml"/><Relationship Id="rId7" Type="http://schemas.openxmlformats.org/officeDocument/2006/relationships/image" Target="../media/image93.png"/><Relationship Id="rId8" Type="http://schemas.openxmlformats.org/officeDocument/2006/relationships/slide" Target="slide83.xml"/><Relationship Id="rId9" Type="http://schemas.openxmlformats.org/officeDocument/2006/relationships/image" Target="../media/image94.png"/><Relationship Id="rId10" Type="http://schemas.openxmlformats.org/officeDocument/2006/relationships/slide" Target="slide81.xml"/></Relationships>
</file>

<file path=ppt/slides/_rels/slide8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5.png"/><Relationship Id="rId12" Type="http://schemas.openxmlformats.org/officeDocument/2006/relationships/slide" Target="slide82.xml"/><Relationship Id="rId1" Type="http://schemas.openxmlformats.org/officeDocument/2006/relationships/themeOverride" Target="../theme/themeOverride69.xml"/><Relationship Id="rId2" Type="http://schemas.openxmlformats.org/officeDocument/2006/relationships/slideLayout" Target="../slideLayouts/slideLayout13.xml"/><Relationship Id="rId3" Type="http://schemas.openxmlformats.org/officeDocument/2006/relationships/image" Target="../media/image75.jpg"/><Relationship Id="rId4" Type="http://schemas.openxmlformats.org/officeDocument/2006/relationships/image" Target="../media/image96.png"/><Relationship Id="rId5" Type="http://schemas.openxmlformats.org/officeDocument/2006/relationships/hyperlink" Target="http://fcit.usf.edu/HOLOCAUST/maps/map001.HTM" TargetMode="External"/><Relationship Id="rId6" Type="http://schemas.openxmlformats.org/officeDocument/2006/relationships/slide" Target="slide80.xml"/><Relationship Id="rId7" Type="http://schemas.openxmlformats.org/officeDocument/2006/relationships/image" Target="../media/image93.png"/><Relationship Id="rId8" Type="http://schemas.openxmlformats.org/officeDocument/2006/relationships/slide" Target="slide83.xml"/><Relationship Id="rId9" Type="http://schemas.openxmlformats.org/officeDocument/2006/relationships/image" Target="../media/image94.png"/><Relationship Id="rId10" Type="http://schemas.openxmlformats.org/officeDocument/2006/relationships/slide" Target="slide81.xml"/></Relationships>
</file>

<file path=ppt/slides/_rels/slide83.xml.rels><?xml version="1.0" encoding="UTF-8" standalone="yes"?>
<Relationships xmlns="http://schemas.openxmlformats.org/package/2006/relationships"><Relationship Id="rId11" Type="http://schemas.openxmlformats.org/officeDocument/2006/relationships/slide" Target="slide82.xml"/><Relationship Id="rId12" Type="http://schemas.openxmlformats.org/officeDocument/2006/relationships/image" Target="../media/image96.png"/><Relationship Id="rId1" Type="http://schemas.openxmlformats.org/officeDocument/2006/relationships/themeOverride" Target="../theme/themeOverride70.xml"/><Relationship Id="rId2" Type="http://schemas.openxmlformats.org/officeDocument/2006/relationships/slideLayout" Target="../slideLayouts/slideLayout13.xml"/><Relationship Id="rId3" Type="http://schemas.openxmlformats.org/officeDocument/2006/relationships/image" Target="../media/image75.jpg"/><Relationship Id="rId4" Type="http://schemas.openxmlformats.org/officeDocument/2006/relationships/image" Target="../media/image94.png"/><Relationship Id="rId5" Type="http://schemas.openxmlformats.org/officeDocument/2006/relationships/hyperlink" Target="http://fcit.usf.edu/HOLOCAUST/maps/map001.HTM" TargetMode="External"/><Relationship Id="rId6" Type="http://schemas.openxmlformats.org/officeDocument/2006/relationships/slide" Target="slide80.xml"/><Relationship Id="rId7" Type="http://schemas.openxmlformats.org/officeDocument/2006/relationships/image" Target="../media/image93.png"/><Relationship Id="rId8" Type="http://schemas.openxmlformats.org/officeDocument/2006/relationships/slide" Target="slide83.xml"/><Relationship Id="rId9" Type="http://schemas.openxmlformats.org/officeDocument/2006/relationships/slide" Target="slide81.xml"/><Relationship Id="rId10" Type="http://schemas.openxmlformats.org/officeDocument/2006/relationships/image" Target="../media/image9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4" Type="http://schemas.openxmlformats.org/officeDocument/2006/relationships/image" Target="../media/image97.jpeg"/><Relationship Id="rId1" Type="http://schemas.openxmlformats.org/officeDocument/2006/relationships/themeOverride" Target="../theme/themeOverride71.xml"/><Relationship Id="rId2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4" Type="http://schemas.openxmlformats.org/officeDocument/2006/relationships/image" Target="../media/image98.png"/><Relationship Id="rId5" Type="http://schemas.openxmlformats.org/officeDocument/2006/relationships/slide" Target="slide84.xml"/><Relationship Id="rId6" Type="http://schemas.openxmlformats.org/officeDocument/2006/relationships/image" Target="../media/image99.jpeg"/><Relationship Id="rId1" Type="http://schemas.openxmlformats.org/officeDocument/2006/relationships/themeOverride" Target="../theme/themeOverride72.xml"/><Relationship Id="rId2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4" Type="http://schemas.openxmlformats.org/officeDocument/2006/relationships/image" Target="../media/image100.gif"/><Relationship Id="rId5" Type="http://schemas.openxmlformats.org/officeDocument/2006/relationships/hyperlink" Target="http://commons.wikimedia.org/wiki/User:Maps_&amp;_Lucy" TargetMode="External"/><Relationship Id="rId1" Type="http://schemas.openxmlformats.org/officeDocument/2006/relationships/themeOverride" Target="../theme/themeOverride73.xml"/><Relationship Id="rId2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4.xml"/><Relationship Id="rId2" Type="http://schemas.openxmlformats.org/officeDocument/2006/relationships/slideLayout" Target="../slideLayouts/slideLayout13.xml"/><Relationship Id="rId3" Type="http://schemas.openxmlformats.org/officeDocument/2006/relationships/image" Target="../media/image75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75.jpg"/><Relationship Id="rId5" Type="http://schemas.openxmlformats.org/officeDocument/2006/relationships/image" Target="../media/image101.png"/><Relationship Id="rId6" Type="http://schemas.openxmlformats.org/officeDocument/2006/relationships/image" Target="../media/image102.png"/><Relationship Id="rId1" Type="http://schemas.openxmlformats.org/officeDocument/2006/relationships/themeOverride" Target="../theme/themeOverride75.xml"/><Relationship Id="rId2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75.jpg"/><Relationship Id="rId5" Type="http://schemas.openxmlformats.org/officeDocument/2006/relationships/image" Target="../media/image103.jpeg"/><Relationship Id="rId1" Type="http://schemas.openxmlformats.org/officeDocument/2006/relationships/themeOverride" Target="../theme/themeOverride76.xml"/><Relationship Id="rId2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hyperlink" Target="http://en.wikipedia.org/wiki/Royal_Navy_ship_names" TargetMode="External"/><Relationship Id="rId5" Type="http://schemas.openxmlformats.org/officeDocument/2006/relationships/hyperlink" Target="http://www.flickr.com/people/7485630@N06" TargetMode="External"/><Relationship Id="rId1" Type="http://schemas.openxmlformats.org/officeDocument/2006/relationships/themeOverride" Target="../theme/themeOverride5.xml"/><Relationship Id="rId2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4" Type="http://schemas.openxmlformats.org/officeDocument/2006/relationships/image" Target="../media/image104.png"/><Relationship Id="rId5" Type="http://schemas.openxmlformats.org/officeDocument/2006/relationships/image" Target="../media/image105.jpeg"/><Relationship Id="rId6" Type="http://schemas.openxmlformats.org/officeDocument/2006/relationships/image" Target="../media/image106.jpeg"/><Relationship Id="rId1" Type="http://schemas.openxmlformats.org/officeDocument/2006/relationships/themeOverride" Target="../theme/themeOverride77.xml"/><Relationship Id="rId2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800600" y="228600"/>
            <a:ext cx="4343400" cy="2667000"/>
          </a:xfrm>
        </p:spPr>
        <p:txBody>
          <a:bodyPr anchor="ctr"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11500" dirty="0" smtClean="0">
                <a:ln w="28575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50800">
                    <a:schemeClr val="accent6">
                      <a:satMod val="175000"/>
                    </a:schemeClr>
                  </a:glow>
                </a:effectLst>
                <a:latin typeface="Franklin Gothic Heavy" pitchFamily="34" charset="0"/>
                <a:cs typeface="Calibri" pitchFamily="34" charset="0"/>
              </a:rPr>
              <a:t>World War 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7638"/>
            <a:ext cx="8229600" cy="3763962"/>
          </a:xfrm>
        </p:spPr>
        <p:txBody>
          <a:bodyPr/>
          <a:lstStyle/>
          <a:p>
            <a:r>
              <a:rPr lang="en-US" sz="8800" dirty="0" smtClean="0"/>
              <a:t>Anglo-German </a:t>
            </a:r>
            <a:r>
              <a:rPr lang="en-US" sz="9600" dirty="0" smtClean="0"/>
              <a:t>Arms Race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124979098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richey\AppData\Local\Microsoft\Windows\Temporary Internet Files\Content.IE5\YN6KR4KF\MP900448727[1]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8394"/>
            <a:ext cx="9144000" cy="687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4949496"/>
              </p:ext>
            </p:extLst>
          </p:nvPr>
        </p:nvGraphicFramePr>
        <p:xfrm>
          <a:off x="2819400" y="457200"/>
          <a:ext cx="5791200" cy="5465113"/>
        </p:xfrm>
        <a:graphic>
          <a:graphicData uri="http://schemas.openxmlformats.org/drawingml/2006/table">
            <a:tbl>
              <a:tblPr/>
              <a:tblGrid>
                <a:gridCol w="2476416"/>
                <a:gridCol w="1657392"/>
                <a:gridCol w="1657392"/>
              </a:tblGrid>
              <a:tr h="784721">
                <a:tc gridSpan="3"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+mj-lt"/>
                          <a:cs typeface="Calibri" pitchFamily="34" charset="0"/>
                        </a:rPr>
                        <a:t>Percentage Distribution of the </a:t>
                      </a:r>
                      <a:r>
                        <a:rPr lang="en-US" sz="2800" b="1" dirty="0" smtClean="0">
                          <a:latin typeface="+mj-lt"/>
                          <a:cs typeface="Calibri" pitchFamily="34" charset="0"/>
                        </a:rPr>
                        <a:t>World's Manufacturing Production</a:t>
                      </a:r>
                      <a:endParaRPr lang="en-US" sz="2400" b="1" dirty="0">
                        <a:latin typeface="+mj-lt"/>
                        <a:cs typeface="Calibri" pitchFamily="34" charset="0"/>
                      </a:endParaRPr>
                    </a:p>
                  </a:txBody>
                  <a:tcPr marL="76846" marR="76846" marT="38423" marB="38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500"/>
                    </a:p>
                  </a:txBody>
                  <a:tcPr marL="76846" marR="76846" marT="38423" marB="38423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846" marR="76846" marT="38423" marB="38423"/>
                </a:tc>
              </a:tr>
              <a:tr h="429659">
                <a:tc>
                  <a:txBody>
                    <a:bodyPr/>
                    <a:lstStyle/>
                    <a:p>
                      <a:pPr algn="r"/>
                      <a:endParaRPr lang="en-US" sz="28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latin typeface="+mj-lt"/>
                      </a:endParaRP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b="1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+mj-lt"/>
                        </a:rPr>
                        <a:t>1870</a:t>
                      </a:r>
                      <a:r>
                        <a:rPr lang="en-US" sz="32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+mj-lt"/>
                        </a:rPr>
                        <a:t> </a:t>
                      </a: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b="1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+mj-lt"/>
                        </a:rPr>
                        <a:t>1913</a:t>
                      </a:r>
                      <a:endParaRPr lang="en-US" sz="32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latin typeface="+mj-lt"/>
                      </a:endParaRP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</a:tr>
              <a:tr h="340894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+mj-lt"/>
                        </a:rPr>
                        <a:t>USA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 smtClean="0">
                          <a:latin typeface="+mj-lt"/>
                        </a:rPr>
                        <a:t>23.3 </a:t>
                      </a:r>
                      <a:endParaRPr lang="en-US" sz="2800" b="0" dirty="0">
                        <a:latin typeface="+mj-lt"/>
                      </a:endParaRP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latin typeface="+mj-lt"/>
                        </a:rPr>
                        <a:t>35.8</a:t>
                      </a: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</a:tr>
              <a:tr h="340894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+mj-lt"/>
                        </a:rPr>
                        <a:t>Germany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latin typeface="+mj-lt"/>
                        </a:rPr>
                        <a:t>13.2 </a:t>
                      </a: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latin typeface="+mj-lt"/>
                        </a:rPr>
                        <a:t>15.7</a:t>
                      </a: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</a:tr>
              <a:tr h="340894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+mj-lt"/>
                        </a:rPr>
                        <a:t>U.K.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latin typeface="+mj-lt"/>
                        </a:rPr>
                        <a:t>31.8 </a:t>
                      </a: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latin typeface="+mj-lt"/>
                        </a:rPr>
                        <a:t>14.0</a:t>
                      </a: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</a:tr>
              <a:tr h="340894">
                <a:tc>
                  <a:txBody>
                    <a:bodyPr/>
                    <a:lstStyle/>
                    <a:p>
                      <a:r>
                        <a:rPr lang="en-US" sz="3200" b="1">
                          <a:latin typeface="+mj-lt"/>
                        </a:rPr>
                        <a:t>France</a:t>
                      </a:r>
                      <a:endParaRPr lang="en-US" sz="3200">
                        <a:latin typeface="+mj-lt"/>
                      </a:endParaRP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latin typeface="+mj-lt"/>
                        </a:rPr>
                        <a:t>10.3 </a:t>
                      </a: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latin typeface="+mj-lt"/>
                        </a:rPr>
                        <a:t>6.4</a:t>
                      </a: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</a:tr>
              <a:tr h="340894">
                <a:tc>
                  <a:txBody>
                    <a:bodyPr/>
                    <a:lstStyle/>
                    <a:p>
                      <a:r>
                        <a:rPr lang="en-US" sz="3200" b="1">
                          <a:latin typeface="+mj-lt"/>
                        </a:rPr>
                        <a:t>Russia</a:t>
                      </a:r>
                      <a:endParaRPr lang="en-US" sz="3200">
                        <a:latin typeface="+mj-lt"/>
                      </a:endParaRP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latin typeface="+mj-lt"/>
                        </a:rPr>
                        <a:t>3.7 </a:t>
                      </a: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latin typeface="+mj-lt"/>
                        </a:rPr>
                        <a:t>5.5</a:t>
                      </a: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</a:tr>
              <a:tr h="340894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+mj-lt"/>
                        </a:rPr>
                        <a:t>Italy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latin typeface="+mj-lt"/>
                        </a:rPr>
                        <a:t>2.4 </a:t>
                      </a: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latin typeface="+mj-lt"/>
                        </a:rPr>
                        <a:t>2.7</a:t>
                      </a: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</a:tr>
              <a:tr h="522185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+mj-lt"/>
                        </a:rPr>
                        <a:t>Others</a:t>
                      </a:r>
                      <a:endParaRPr lang="en-US" sz="2800" dirty="0">
                        <a:latin typeface="+mj-lt"/>
                      </a:endParaRP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 smtClean="0">
                          <a:latin typeface="+mj-lt"/>
                        </a:rPr>
                        <a:t>15.3</a:t>
                      </a:r>
                      <a:endParaRPr lang="en-US" sz="2800" b="0" dirty="0">
                        <a:latin typeface="+mj-lt"/>
                      </a:endParaRP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 smtClean="0">
                          <a:latin typeface="+mj-lt"/>
                        </a:rPr>
                        <a:t>19.9</a:t>
                      </a:r>
                      <a:endParaRPr lang="en-US" sz="2800" b="0" dirty="0">
                        <a:latin typeface="+mj-lt"/>
                      </a:endParaRP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2819400" y="6272833"/>
            <a:ext cx="5791200" cy="307777"/>
          </a:xfrm>
          <a:prstGeom prst="rect">
            <a:avLst/>
          </a:prstGeom>
          <a:solidFill>
            <a:schemeClr val="bg1">
              <a:lumMod val="75000"/>
              <a:alpha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Source:  </a:t>
            </a:r>
            <a:r>
              <a:rPr lang="en-US" sz="1400" b="1" dirty="0" smtClean="0">
                <a:hlinkClick r:id="rId4"/>
              </a:rPr>
              <a:t>http://www.fordham.edu/halsall/mod/indrevtabs1.asp</a:t>
            </a:r>
            <a:r>
              <a:rPr lang="en-US" sz="1400" b="1" dirty="0" smtClean="0"/>
              <a:t> </a:t>
            </a:r>
            <a:endParaRPr lang="en-US" sz="1400" b="1" dirty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l">
              <a:defRPr/>
            </a:pPr>
            <a:r>
              <a:rPr lang="en-US" sz="5700" dirty="0" smtClean="0">
                <a:ln/>
                <a:solidFill>
                  <a:schemeClr val="accent3"/>
                </a:solidFill>
                <a:effectLst/>
              </a:rPr>
              <a:t>The </a:t>
            </a:r>
            <a:r>
              <a:rPr lang="en-US" sz="5700" i="1" dirty="0" smtClean="0">
                <a:ln/>
                <a:solidFill>
                  <a:schemeClr val="accent3"/>
                </a:solidFill>
                <a:effectLst/>
              </a:rPr>
              <a:t>Daily Telegraph </a:t>
            </a:r>
            <a:r>
              <a:rPr lang="en-US" sz="5700" dirty="0" smtClean="0">
                <a:ln/>
                <a:solidFill>
                  <a:schemeClr val="accent3"/>
                </a:solidFill>
                <a:effectLst/>
              </a:rPr>
              <a:t>Affair</a:t>
            </a:r>
            <a:endParaRPr lang="en-US" sz="5700" dirty="0">
              <a:ln/>
              <a:solidFill>
                <a:schemeClr val="accent3"/>
              </a:solidFill>
              <a:effectLst/>
            </a:endParaRPr>
          </a:p>
        </p:txBody>
      </p:sp>
      <p:sp useBgFill="1">
        <p:nvSpPr>
          <p:cNvPr id="3" name="Rectangle 2"/>
          <p:cNvSpPr/>
          <p:nvPr/>
        </p:nvSpPr>
        <p:spPr>
          <a:xfrm>
            <a:off x="5715000" y="5414427"/>
            <a:ext cx="31242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hlinkClick r:id="rId3"/>
              </a:rPr>
              <a:t>Wilhelm II</a:t>
            </a:r>
            <a:r>
              <a:rPr lang="en-US" sz="4000" b="1" dirty="0"/>
              <a:t> </a:t>
            </a:r>
            <a:r>
              <a:rPr lang="en-US" sz="2800" b="1" dirty="0" smtClean="0"/>
              <a:t>“Kaiser Bill”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4620161"/>
            <a:ext cx="441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/>
              <a:t>A PR move gone seriously wrong!</a:t>
            </a:r>
            <a:endParaRPr lang="en-US" sz="4000" b="1" i="1" dirty="0"/>
          </a:p>
        </p:txBody>
      </p:sp>
      <p:grpSp>
        <p:nvGrpSpPr>
          <p:cNvPr id="9" name="Group 8"/>
          <p:cNvGrpSpPr/>
          <p:nvPr/>
        </p:nvGrpSpPr>
        <p:grpSpPr>
          <a:xfrm>
            <a:off x="1143000" y="1730463"/>
            <a:ext cx="3339115" cy="2384337"/>
            <a:chOff x="1143000" y="1730463"/>
            <a:chExt cx="3339115" cy="2384337"/>
          </a:xfrm>
        </p:grpSpPr>
        <p:grpSp>
          <p:nvGrpSpPr>
            <p:cNvPr id="6" name="Group 5"/>
            <p:cNvGrpSpPr/>
            <p:nvPr/>
          </p:nvGrpSpPr>
          <p:grpSpPr>
            <a:xfrm>
              <a:off x="1143000" y="1730463"/>
              <a:ext cx="3339115" cy="2384337"/>
              <a:chOff x="1143000" y="3984537"/>
              <a:chExt cx="3339115" cy="2384337"/>
            </a:xfrm>
          </p:grpSpPr>
          <p:pic>
            <p:nvPicPr>
              <p:cNvPr id="1029" name="Picture 5" descr="http://farm5.staticflickr.com/4002/4627497417_b6b683ac2a_z.jpg">
                <a:hlinkClick r:id="rId4"/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3000" y="3984537"/>
                <a:ext cx="3339115" cy="2384337"/>
              </a:xfrm>
              <a:prstGeom prst="rect">
                <a:avLst/>
              </a:prstGeom>
              <a:noFill/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Rectangle 1"/>
              <p:cNvSpPr/>
              <p:nvPr/>
            </p:nvSpPr>
            <p:spPr>
              <a:xfrm>
                <a:off x="2667000" y="6064121"/>
                <a:ext cx="177965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 smtClean="0"/>
                  <a:t>Photo by </a:t>
                </a:r>
                <a:r>
                  <a:rPr lang="en-US" sz="1200" dirty="0">
                    <a:hlinkClick r:id="rId6"/>
                  </a:rPr>
                  <a:t>@Doug88888</a:t>
                </a:r>
                <a:endParaRPr lang="en-US" sz="1200" dirty="0"/>
              </a:p>
            </p:txBody>
          </p:sp>
        </p:grpSp>
        <p:sp>
          <p:nvSpPr>
            <p:cNvPr id="8" name="TextBox 7">
              <a:hlinkClick r:id="rId4"/>
            </p:cNvPr>
            <p:cNvSpPr txBox="1"/>
            <p:nvPr/>
          </p:nvSpPr>
          <p:spPr>
            <a:xfrm>
              <a:off x="1158766" y="2667000"/>
              <a:ext cx="3303654" cy="584775"/>
            </a:xfrm>
            <a:prstGeom prst="rect">
              <a:avLst/>
            </a:prstGeom>
            <a:solidFill>
              <a:schemeClr val="accent2">
                <a:alpha val="85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/>
                <a:t>LINK</a:t>
              </a:r>
              <a:endParaRPr lang="en-US" sz="3200" b="1" dirty="0"/>
            </a:p>
          </p:txBody>
        </p:sp>
      </p:grpSp>
      <p:pic>
        <p:nvPicPr>
          <p:cNvPr id="3074" name="Picture 2" descr="File:Wilhelm II. 1905.jpe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632"/>
          <a:stretch/>
        </p:blipFill>
        <p:spPr bwMode="auto">
          <a:xfrm>
            <a:off x="6019800" y="1482994"/>
            <a:ext cx="2514600" cy="399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2/26/Map_Europe_alliances_1914-en.svg/1000px-Map_Europe_alliances_1914-en.sv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23648"/>
            <a:ext cx="9144000" cy="685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04800"/>
            <a:ext cx="4038600" cy="990600"/>
          </a:xfrm>
          <a:solidFill>
            <a:schemeClr val="tx1">
              <a:alpha val="40000"/>
            </a:schemeClr>
          </a:solidFill>
          <a:ln>
            <a:noFill/>
          </a:ln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6600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Alliances</a:t>
            </a:r>
            <a:endParaRPr lang="en-US" sz="6600" b="1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pic>
        <p:nvPicPr>
          <p:cNvPr id="1028" name="Picture 4" descr="http://upload.wikimedia.org/wikipedia/commons/thumb/2/26/Map_Europe_alliances_1914-en.svg/1000px-Map_Europe_alliances_1914-en.sv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81800" y="4648200"/>
            <a:ext cx="2286000" cy="214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" y="6351202"/>
            <a:ext cx="1295399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Map Credit: </a:t>
            </a:r>
            <a:r>
              <a:rPr lang="en-US" sz="1400" b="1" dirty="0" err="1">
                <a:solidFill>
                  <a:schemeClr val="bg1"/>
                </a:solidFill>
                <a:hlinkClick r:id="rId5" action="ppaction://hlinkfile" tooltip="User:Historicair"/>
              </a:rPr>
              <a:t>historicair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File:Bundesarchiv Bild 183-R29818, Otto von Bismarc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2971800" cy="492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4800" y="3467428"/>
            <a:ext cx="2971800" cy="584775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ARCHITECT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910203204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2/26/Map_Europe_alliances_1914-en.svg/1000px-Map_Europe_alliances_1914-en.sv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23648"/>
            <a:ext cx="9144000" cy="685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04800"/>
            <a:ext cx="4038600" cy="990600"/>
          </a:xfrm>
          <a:solidFill>
            <a:schemeClr val="tx1">
              <a:alpha val="40000"/>
            </a:schemeClr>
          </a:solidFill>
          <a:ln>
            <a:noFill/>
          </a:ln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6600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Alliances</a:t>
            </a:r>
            <a:endParaRPr lang="en-US" sz="6600" b="1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868830"/>
              </p:ext>
            </p:extLst>
          </p:nvPr>
        </p:nvGraphicFramePr>
        <p:xfrm>
          <a:off x="4953001" y="1981200"/>
          <a:ext cx="3733799" cy="24384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373379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Central</a:t>
                      </a:r>
                      <a:r>
                        <a:rPr lang="en-US" sz="3600" baseline="0" dirty="0" smtClean="0"/>
                        <a:t> Powers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Germany</a:t>
                      </a:r>
                    </a:p>
                    <a:p>
                      <a:pPr algn="ctr"/>
                      <a:r>
                        <a:rPr lang="en-US" sz="2800" b="1" dirty="0" smtClean="0"/>
                        <a:t>Austria-Hungary</a:t>
                      </a:r>
                    </a:p>
                    <a:p>
                      <a:pPr algn="ctr"/>
                      <a:r>
                        <a:rPr lang="en-US" sz="2800" b="1" strike="sngStrike" dirty="0" smtClean="0"/>
                        <a:t>Italy</a:t>
                      </a:r>
                    </a:p>
                    <a:p>
                      <a:pPr algn="ctr"/>
                      <a:r>
                        <a:rPr lang="en-US" sz="2800" b="1" dirty="0" smtClean="0"/>
                        <a:t>Ottoman Empire</a:t>
                      </a:r>
                      <a:endParaRPr lang="en-US" sz="2800" b="1" i="1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8" name="Picture 4" descr="http://upload.wikimedia.org/wikipedia/commons/thumb/2/26/Map_Europe_alliances_1914-en.svg/1000px-Map_Europe_alliances_1914-en.sv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81800" y="4648200"/>
            <a:ext cx="2286000" cy="214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" y="6351202"/>
            <a:ext cx="1295399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Map Credit: </a:t>
            </a:r>
            <a:r>
              <a:rPr lang="en-US" sz="1400" b="1" dirty="0" err="1">
                <a:solidFill>
                  <a:schemeClr val="bg1"/>
                </a:solidFill>
                <a:hlinkClick r:id="rId5" action="ppaction://hlinkfile" tooltip="User:Historicair"/>
              </a:rPr>
              <a:t>historicair</a:t>
            </a:r>
            <a:endParaRPr lang="en-US" sz="14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0749439"/>
              </p:ext>
            </p:extLst>
          </p:nvPr>
        </p:nvGraphicFramePr>
        <p:xfrm>
          <a:off x="533400" y="1981200"/>
          <a:ext cx="3429000" cy="201168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3429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Triple Entente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Britain</a:t>
                      </a:r>
                    </a:p>
                    <a:p>
                      <a:pPr algn="ctr"/>
                      <a:r>
                        <a:rPr lang="en-US" sz="2800" b="1" dirty="0" smtClean="0"/>
                        <a:t>France</a:t>
                      </a:r>
                    </a:p>
                    <a:p>
                      <a:pPr algn="ctr"/>
                      <a:r>
                        <a:rPr lang="en-US" sz="2800" b="1" dirty="0" smtClean="0"/>
                        <a:t>Russia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889934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WI Alliance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28" t="-27153" b="-1429"/>
          <a:stretch>
            <a:fillRect/>
          </a:stretch>
        </p:blipFill>
        <p:spPr>
          <a:xfrm>
            <a:off x="0" y="0"/>
            <a:ext cx="9158354" cy="685800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152400" y="152400"/>
            <a:ext cx="4876801" cy="1143000"/>
          </a:xfr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US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Calibri" pitchFamily="34" charset="0"/>
              </a:rPr>
              <a:t>Alliances</a:t>
            </a:r>
            <a:endParaRPr lang="en-US" sz="8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cs typeface="Calibri" pitchFamily="34" charset="0"/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152400"/>
            <a:ext cx="4114800" cy="990600"/>
          </a:xfrm>
        </p:spPr>
        <p:txBody>
          <a:bodyPr anchor="ctr">
            <a:normAutofit fontScale="90000"/>
          </a:bodyPr>
          <a:lstStyle/>
          <a:p>
            <a:pPr algn="l"/>
            <a:r>
              <a:rPr lang="en-US" sz="6000" b="1" dirty="0" smtClean="0"/>
              <a:t>Imperialism</a:t>
            </a:r>
            <a:endParaRPr lang="en-US" sz="6000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6" name="Picture 4" descr="http://www.shs.d211.org/socialstudies/faculty/hxm/africa%20imperialism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3600"/>
            <a:ext cx="3734656" cy="4257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8434" name="Picture 2" descr="http://southbronxscholars.files.wordpress.com/2009/04/imperialis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0"/>
            <a:ext cx="4953000" cy="51326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File:Eugène Delacroix - La liberté guidant le peupl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4591"/>
            <a:ext cx="9144000" cy="681341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581400"/>
            <a:ext cx="9144000" cy="990600"/>
          </a:xfrm>
          <a:solidFill>
            <a:schemeClr val="accent4">
              <a:lumMod val="10000"/>
              <a:alpha val="60000"/>
            </a:schemeClr>
          </a:solidFill>
        </p:spPr>
        <p:txBody>
          <a:bodyPr anchor="ctr">
            <a:noAutofit/>
          </a:bodyPr>
          <a:lstStyle/>
          <a:p>
            <a:r>
              <a:rPr lang="en-US" sz="8800" dirty="0" smtClean="0"/>
              <a:t>Nationalism</a:t>
            </a:r>
            <a:endParaRPr lang="en-US" sz="88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71600" y="6172200"/>
            <a:ext cx="6400800" cy="533400"/>
          </a:xfrm>
          <a:solidFill>
            <a:schemeClr val="accent4">
              <a:lumMod val="10000"/>
            </a:schemeClr>
          </a:solidFill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 anchor="ctr">
            <a:normAutofit/>
          </a:bodyPr>
          <a:lstStyle/>
          <a:p>
            <a:pPr algn="ctr">
              <a:buNone/>
            </a:pPr>
            <a:r>
              <a:rPr lang="en-US" sz="1800" i="1" dirty="0" smtClean="0">
                <a:hlinkClick r:id="rId4" action="ppaction://hlinkfile"/>
              </a:rPr>
              <a:t>Liberty Leading the People</a:t>
            </a:r>
            <a:r>
              <a:rPr lang="en-US" sz="1800" dirty="0" smtClean="0"/>
              <a:t> </a:t>
            </a:r>
            <a:r>
              <a:rPr lang="en-US" sz="18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(Eugène Delacroix, 1830) </a:t>
            </a:r>
            <a:endParaRPr lang="en-US" sz="18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upload.wikimedia.org/wikipedia/commons/thumb/4/47/Austria_Hungary_ethnic.svg/1000px-Austria_Hungary_ethnic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839200" cy="6841541"/>
          </a:xfrm>
          <a:prstGeom prst="rect">
            <a:avLst/>
          </a:prstGeom>
          <a:noFill/>
        </p:spPr>
      </p:pic>
      <p:sp>
        <p:nvSpPr>
          <p:cNvPr id="8" name="Donut 7"/>
          <p:cNvSpPr/>
          <p:nvPr/>
        </p:nvSpPr>
        <p:spPr>
          <a:xfrm>
            <a:off x="5334000" y="4800600"/>
            <a:ext cx="1676400" cy="1752600"/>
          </a:xfrm>
          <a:prstGeom prst="donut">
            <a:avLst>
              <a:gd name="adj" fmla="val 619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farm2.staticflickr.com/1370/1490023936_9ca62a8c4b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07" y="0"/>
            <a:ext cx="85745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607" y="2819400"/>
            <a:ext cx="8574594" cy="1143000"/>
          </a:xfrm>
          <a:solidFill>
            <a:schemeClr val="accent4">
              <a:lumMod val="10000"/>
              <a:alpha val="80000"/>
            </a:schemeClr>
          </a:solidFill>
        </p:spPr>
        <p:txBody>
          <a:bodyPr/>
          <a:lstStyle/>
          <a:p>
            <a:r>
              <a:rPr lang="en-US" sz="8800" dirty="0" smtClean="0">
                <a:solidFill>
                  <a:schemeClr val="accent4"/>
                </a:solidFill>
              </a:rPr>
              <a:t>The Black Hand</a:t>
            </a:r>
            <a:endParaRPr lang="en-US" sz="88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2600" y="4191000"/>
            <a:ext cx="3124200" cy="1638300"/>
          </a:xfrm>
          <a:solidFill>
            <a:schemeClr val="accent4">
              <a:lumMod val="10000"/>
              <a:alpha val="75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6000" b="1" dirty="0" smtClean="0"/>
              <a:t>Serbian </a:t>
            </a:r>
            <a:r>
              <a:rPr lang="en-US" sz="3600" b="1" dirty="0" smtClean="0"/>
              <a:t>Nationalists</a:t>
            </a:r>
            <a:endParaRPr lang="en-US" sz="3600" b="1" dirty="0"/>
          </a:p>
        </p:txBody>
      </p:sp>
      <p:sp>
        <p:nvSpPr>
          <p:cNvPr id="4" name="Rectangle 3"/>
          <p:cNvSpPr/>
          <p:nvPr/>
        </p:nvSpPr>
        <p:spPr>
          <a:xfrm>
            <a:off x="7361999" y="6324600"/>
            <a:ext cx="18582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Photo by</a:t>
            </a:r>
            <a:r>
              <a:rPr lang="en-US" sz="1200" dirty="0"/>
              <a:t> 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>
                <a:hlinkClick r:id="rId4"/>
              </a:rPr>
              <a:t>FotoRita</a:t>
            </a:r>
            <a:r>
              <a:rPr lang="en-US" sz="1200" dirty="0" smtClean="0">
                <a:hlinkClick r:id="rId4"/>
              </a:rPr>
              <a:t> </a:t>
            </a:r>
            <a:r>
              <a:rPr lang="en-US" sz="1200" dirty="0">
                <a:hlinkClick r:id="rId4"/>
              </a:rPr>
              <a:t>[</a:t>
            </a:r>
            <a:r>
              <a:rPr lang="en-US" sz="1200" dirty="0" err="1">
                <a:hlinkClick r:id="rId4"/>
              </a:rPr>
              <a:t>Allstar</a:t>
            </a:r>
            <a:r>
              <a:rPr lang="en-US" sz="1200" dirty="0">
                <a:hlinkClick r:id="rId4"/>
              </a:rPr>
              <a:t> maniac]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27077006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upload.wikimedia.org/wikipedia/en/thumb/9/9d/Field_hospital_WWI.jpg/1280px-Field_hospital_WW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" t="6495" r="2356" b="4196"/>
          <a:stretch/>
        </p:blipFill>
        <p:spPr bwMode="auto">
          <a:xfrm>
            <a:off x="-34159" y="0"/>
            <a:ext cx="91781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685800"/>
            <a:ext cx="9144000" cy="2895600"/>
          </a:xfrm>
        </p:spPr>
        <p:txBody>
          <a:bodyPr anchor="ctr">
            <a:noAutofit/>
          </a:bodyPr>
          <a:lstStyle/>
          <a:p>
            <a:pPr algn="ctr"/>
            <a:r>
              <a:rPr lang="en-US" sz="1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World War </a:t>
            </a:r>
            <a:r>
              <a:rPr lang="en-US" sz="1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br>
              <a:rPr lang="en-US" sz="1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Mr.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Tuttle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35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76200"/>
            <a:ext cx="8229600" cy="1981200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l"/>
            <a:r>
              <a:rPr lang="en-US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Assassination of </a:t>
            </a:r>
            <a:r>
              <a:rPr lang="en-US" sz="4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4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4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Archduke Franz Ferdinand</a:t>
            </a:r>
            <a:br>
              <a:rPr lang="en-US" sz="4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June 28, 1914</a:t>
            </a:r>
            <a:endParaRPr lang="en-US" sz="48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1508" name="Picture 4" descr="http://static.guim.co.uk/sys-images/Guardian/Pix/pictures/2008/09/24/princip460x2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14600"/>
            <a:ext cx="4495800" cy="269748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122" name="Picture 2" descr="http://upload.wikimedia.org/wikipedia/commons/thumb/4/4c/Franz_ferdinand.jpg/628px-Franz_ferdina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156" y="1619250"/>
            <a:ext cx="3613944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87156" y="4960203"/>
            <a:ext cx="3613944" cy="830997"/>
          </a:xfrm>
          <a:prstGeom prst="rect">
            <a:avLst/>
          </a:prstGeom>
          <a:solidFill>
            <a:schemeClr val="accent6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HEIR</a:t>
            </a:r>
            <a:endParaRPr lang="en-US" sz="3200" b="1" dirty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File:FranzFerdinandC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82"/>
            <a:ext cx="9160642" cy="687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239000" y="6488667"/>
            <a:ext cx="18406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1" dirty="0" smtClean="0"/>
              <a:t>Photo by </a:t>
            </a:r>
            <a:r>
              <a:rPr lang="en-US" sz="1400" b="1" dirty="0" smtClean="0">
                <a:hlinkClick r:id="rId4" tooltip="User:Alexf"/>
              </a:rPr>
              <a:t>Alexf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19572415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upload.wikimedia.org/wikipedia/commons/9/98/WWI-Causes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526" y="0"/>
            <a:ext cx="530667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255"/>
            <a:ext cx="8229600" cy="1061545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l"/>
            <a:r>
              <a:rPr lang="en-US" sz="6000" i="1" dirty="0" smtClean="0">
                <a:ln/>
                <a:solidFill>
                  <a:schemeClr val="accent3"/>
                </a:solidFill>
                <a:effectLst/>
              </a:rPr>
              <a:t>The Bench Clears…</a:t>
            </a:r>
            <a:endParaRPr lang="en-US" sz="6000" i="1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6172200"/>
            <a:ext cx="3581400" cy="4953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62400" y="6107668"/>
            <a:ext cx="51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http://www.youtube.com/watch?v=eZ3eA5ytOqg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" y="1066800"/>
            <a:ext cx="9136117" cy="49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290226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1"/>
            <a:ext cx="8229600" cy="4419600"/>
          </a:xfrm>
        </p:spPr>
        <p:txBody>
          <a:bodyPr/>
          <a:lstStyle/>
          <a:p>
            <a:pPr eaLnBrk="1" hangingPunct="1">
              <a:defRPr/>
            </a:pPr>
            <a:r>
              <a:rPr lang="en-US" sz="16600" dirty="0" smtClean="0"/>
              <a:t>Modern </a:t>
            </a:r>
            <a:r>
              <a:rPr lang="en-US" sz="13800" dirty="0" smtClean="0"/>
              <a:t>Warfare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1816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The advent of World War I introduced several new military technologies that were used for the first time.</a:t>
            </a:r>
            <a:endParaRPr lang="en-US" sz="2400" b="1" dirty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arm4.staticflickr.com/3215/2464704787_371cbbddc9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3794"/>
            <a:ext cx="9162392" cy="687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393" y="5257800"/>
            <a:ext cx="9162393" cy="1143000"/>
          </a:xfrm>
          <a:solidFill>
            <a:schemeClr val="accent2">
              <a:lumMod val="50000"/>
              <a:alpha val="67000"/>
            </a:schemeClr>
          </a:solidFill>
        </p:spPr>
        <p:txBody>
          <a:bodyPr/>
          <a:lstStyle/>
          <a:p>
            <a:r>
              <a:rPr lang="en-US" sz="6000" b="1" dirty="0" smtClean="0"/>
              <a:t>Civil War Cannon</a:t>
            </a:r>
            <a:endParaRPr lang="en-US" sz="6000" b="1" dirty="0"/>
          </a:p>
        </p:txBody>
      </p:sp>
      <p:sp>
        <p:nvSpPr>
          <p:cNvPr id="4" name="Rectangle 3"/>
          <p:cNvSpPr/>
          <p:nvPr/>
        </p:nvSpPr>
        <p:spPr>
          <a:xfrm>
            <a:off x="46684" y="6488668"/>
            <a:ext cx="17059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 by </a:t>
            </a:r>
            <a:r>
              <a:rPr lang="en-US" sz="1400" dirty="0">
                <a:hlinkClick r:id="rId4" action="ppaction://hlinkfile"/>
              </a:rPr>
              <a:t>terra2055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5165340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ages.fineartamerica.com/images-medium-large/world-war-i-german-heavy-artillery-everet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15"/>
          <a:stretch/>
        </p:blipFill>
        <p:spPr bwMode="auto">
          <a:xfrm>
            <a:off x="10510" y="1"/>
            <a:ext cx="91334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" y="4953000"/>
            <a:ext cx="9162393" cy="1143000"/>
          </a:xfrm>
          <a:solidFill>
            <a:schemeClr val="accent2">
              <a:lumMod val="50000"/>
              <a:alpha val="67000"/>
            </a:schemeClr>
          </a:solidFill>
        </p:spPr>
        <p:txBody>
          <a:bodyPr/>
          <a:lstStyle/>
          <a:p>
            <a:r>
              <a:rPr lang="en-US" sz="6000" b="1" dirty="0" smtClean="0"/>
              <a:t>WWI Artillery Piece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453968991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" y="4648200"/>
            <a:ext cx="9144001" cy="1143000"/>
          </a:xfrm>
          <a:solidFill>
            <a:schemeClr val="accent2">
              <a:lumMod val="50000"/>
              <a:alpha val="67000"/>
            </a:schemeClr>
          </a:solidFill>
        </p:spPr>
        <p:txBody>
          <a:bodyPr/>
          <a:lstStyle/>
          <a:p>
            <a:r>
              <a:rPr lang="en-US" sz="6000" b="1" dirty="0" smtClean="0"/>
              <a:t>Civil War Gatling Gun</a:t>
            </a:r>
            <a:endParaRPr lang="en-US" sz="6000" b="1" dirty="0"/>
          </a:p>
        </p:txBody>
      </p:sp>
      <p:pic>
        <p:nvPicPr>
          <p:cNvPr id="10242" name="Picture 2" descr="http://3.bp.blogspot.com/-qy74bnU_J3s/UCpQtjT7cnI/AAAAAAAAHi0/CdLaF-IWOTA/s1600/TOJWGatlingGun-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942"/>
            <a:ext cx="9144000" cy="465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62400" y="6412468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Screenshot from </a:t>
            </a:r>
            <a:r>
              <a:rPr lang="en-US" i="1" dirty="0" smtClean="0"/>
              <a:t>The Outlaw </a:t>
            </a:r>
            <a:r>
              <a:rPr lang="en-US" i="1" dirty="0" err="1" smtClean="0"/>
              <a:t>Josey</a:t>
            </a:r>
            <a:r>
              <a:rPr lang="en-US" i="1" dirty="0" smtClean="0"/>
              <a:t> Wales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646206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4.bp.blogspot.com/-Fj4NPp8OImI/UAQ0i69zYDI/AAAAAAAAE_k/R9ioJlIwMCI/s1600/Vickers_machine_gun_crew_with_gas_mask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4482" cy="567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9760" y="5674356"/>
            <a:ext cx="9144001" cy="1183644"/>
          </a:xfrm>
          <a:solidFill>
            <a:schemeClr val="accent2">
              <a:lumMod val="50000"/>
              <a:alpha val="67000"/>
            </a:schemeClr>
          </a:solidFill>
        </p:spPr>
        <p:txBody>
          <a:bodyPr/>
          <a:lstStyle/>
          <a:p>
            <a:r>
              <a:rPr lang="en-US" sz="6000" b="1" dirty="0" smtClean="0"/>
              <a:t>WWI Machine Gun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82715096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greecesocialstudies.files.wordpress.com/2012/03/a0003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28234" cy="687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" y="4038600"/>
            <a:ext cx="9162393" cy="1143000"/>
          </a:xfrm>
          <a:solidFill>
            <a:schemeClr val="accent2">
              <a:lumMod val="50000"/>
              <a:alpha val="67000"/>
            </a:schemeClr>
          </a:solidFill>
        </p:spPr>
        <p:txBody>
          <a:bodyPr/>
          <a:lstStyle/>
          <a:p>
            <a:r>
              <a:rPr lang="en-US" sz="8000" b="1" dirty="0" smtClean="0"/>
              <a:t>Trench Warfare</a:t>
            </a:r>
            <a:endParaRPr lang="en-US" sz="8000" b="1" dirty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mjusino.files.wordpress.com/2008/12/woodrow-wilson.jpg"/>
          <p:cNvPicPr>
            <a:picLocks noChangeAspect="1" noChangeArrowheads="1"/>
          </p:cNvPicPr>
          <p:nvPr/>
        </p:nvPicPr>
        <p:blipFill>
          <a:blip r:embed="rId3" cstate="print"/>
          <a:srcRect l="4762" t="3313" r="4762" b="3934"/>
          <a:stretch>
            <a:fillRect/>
          </a:stretch>
        </p:blipFill>
        <p:spPr bwMode="auto">
          <a:xfrm>
            <a:off x="4490356" y="1"/>
            <a:ext cx="465364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 useBgFill="1">
        <p:nvSpPr>
          <p:cNvPr id="6" name="Rectangle 5"/>
          <p:cNvSpPr/>
          <p:nvPr/>
        </p:nvSpPr>
        <p:spPr>
          <a:xfrm>
            <a:off x="1447800" y="-838200"/>
            <a:ext cx="4724400" cy="8686800"/>
          </a:xfrm>
          <a:prstGeom prst="rect">
            <a:avLst/>
          </a:prstGeom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685800"/>
            <a:ext cx="4800600" cy="541020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0" indent="-2286000" algn="ctr">
              <a:buFont typeface="Wingdings 2"/>
              <a:buNone/>
            </a:pPr>
            <a:r>
              <a:rPr lang="en-US" sz="8000" b="1" dirty="0" smtClean="0">
                <a:latin typeface="+mj-lt"/>
              </a:rPr>
              <a:t>Objective</a:t>
            </a:r>
            <a:r>
              <a:rPr lang="en-US" sz="3200" b="1" dirty="0" smtClean="0"/>
              <a:t>	</a:t>
            </a:r>
          </a:p>
          <a:p>
            <a:pPr marL="0" indent="0" algn="just">
              <a:buNone/>
            </a:pPr>
            <a:r>
              <a:rPr lang="en-US" sz="2400" dirty="0"/>
              <a:t>Discuss the causes and results of American intervention in Mexico and the Caribbean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Identify and describe the causes for World War I, including imperialism, nationalism, militarism, and national alliances.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Describe the reasons why the US entered the War</a:t>
            </a:r>
            <a:r>
              <a:rPr lang="en-US" sz="2200" b="1" dirty="0" smtClean="0"/>
              <a:t/>
            </a:r>
            <a:br>
              <a:rPr lang="en-US" sz="2200" b="1" dirty="0" smtClean="0"/>
            </a:br>
            <a:endParaRPr lang="en-US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82307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farm3.staticflickr.com/2694/4056220150_833e64acee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5" r="3598" b="7217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" y="5105400"/>
            <a:ext cx="9162393" cy="1143000"/>
          </a:xfrm>
          <a:solidFill>
            <a:schemeClr val="accent2">
              <a:lumMod val="50000"/>
              <a:alpha val="67000"/>
            </a:schemeClr>
          </a:solidFill>
        </p:spPr>
        <p:txBody>
          <a:bodyPr/>
          <a:lstStyle/>
          <a:p>
            <a:r>
              <a:rPr lang="en-US" sz="8000" b="1" dirty="0" smtClean="0"/>
              <a:t>Trench Foot</a:t>
            </a:r>
            <a:endParaRPr lang="en-US" sz="8000" b="1" dirty="0"/>
          </a:p>
        </p:txBody>
      </p:sp>
      <p:sp>
        <p:nvSpPr>
          <p:cNvPr id="2" name="Rectangle 1"/>
          <p:cNvSpPr/>
          <p:nvPr/>
        </p:nvSpPr>
        <p:spPr>
          <a:xfrm>
            <a:off x="5616214" y="6488668"/>
            <a:ext cx="34515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 by</a:t>
            </a:r>
            <a:r>
              <a:rPr lang="en-US" sz="1400" dirty="0"/>
              <a:t> </a:t>
            </a:r>
            <a:r>
              <a:rPr lang="en-US" sz="1400" dirty="0" err="1">
                <a:hlinkClick r:id="rId4"/>
              </a:rPr>
              <a:t>BiblioArchives</a:t>
            </a:r>
            <a:r>
              <a:rPr lang="en-US" sz="1400" dirty="0">
                <a:hlinkClick r:id="rId4"/>
              </a:rPr>
              <a:t> / </a:t>
            </a:r>
            <a:r>
              <a:rPr lang="en-US" sz="1400" dirty="0" err="1">
                <a:hlinkClick r:id="rId4"/>
              </a:rPr>
              <a:t>LibraryArchives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242897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trichey\AppData\Local\Microsoft\Windows\Temporary Internet Files\Content.IE5\JJFOHFMP\MP900408938[1]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143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" y="4953000"/>
            <a:ext cx="9162393" cy="1143000"/>
          </a:xfrm>
          <a:solidFill>
            <a:schemeClr val="accent2">
              <a:lumMod val="50000"/>
              <a:alpha val="85000"/>
            </a:schemeClr>
          </a:solidFill>
        </p:spPr>
        <p:txBody>
          <a:bodyPr/>
          <a:lstStyle/>
          <a:p>
            <a:r>
              <a:rPr lang="en-US" sz="7200" b="1" dirty="0" smtClean="0"/>
              <a:t>STALEMATE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44425847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trichey\AppData\Local\Microsoft\Windows\Temporary Internet Files\Content.IE5\JJFOHFMP\MP900408938[1]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143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4967407"/>
            <a:ext cx="82296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/>
              <a:t>World War I was marked by prolonged battles that resulted in high casualties and little territorial gain.</a:t>
            </a:r>
            <a:endParaRPr lang="en-US" sz="3400" b="1" dirty="0"/>
          </a:p>
        </p:txBody>
      </p:sp>
    </p:spTree>
    <p:extLst>
      <p:ext uri="{BB962C8B-B14F-4D97-AF65-F5344CB8AC3E}">
        <p14:creationId xmlns:p14="http://schemas.microsoft.com/office/powerpoint/2010/main" val="327833962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ldiers emerge from a trench and go over the top into battle during the First World W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223"/>
            <a:ext cx="9144000" cy="667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0"/>
            <a:ext cx="2667000" cy="23241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2" descr="Soldiers emerge from a trench and go over the top into battle during the First World Wa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36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8327"/>
            <a:ext cx="3200400" cy="3244473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7200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Over The Top</a:t>
            </a:r>
            <a:endParaRPr lang="en-US" sz="7200" b="1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7676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670.photobucket.com/albums/vv70/LoganK07/NoMansLa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566"/>
            <a:ext cx="9144000" cy="582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0" y="955766"/>
            <a:ext cx="2685392" cy="1031966"/>
          </a:xfrm>
          <a:solidFill>
            <a:schemeClr val="accent2">
              <a:lumMod val="50000"/>
              <a:alpha val="85000"/>
            </a:schemeClr>
          </a:solidFill>
        </p:spPr>
        <p:txBody>
          <a:bodyPr/>
          <a:lstStyle/>
          <a:p>
            <a:r>
              <a:rPr lang="en-US" sz="6000" b="1" dirty="0" smtClean="0"/>
              <a:t>FUN!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59956121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25.media.tumblr.com/tumblr_m2j89nHyD71r2etb2o1_128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8544"/>
            <a:ext cx="9152021" cy="690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010" y="4419600"/>
            <a:ext cx="4415590" cy="2286000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72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Mustard Gas</a:t>
            </a:r>
            <a:endParaRPr lang="en-US" sz="7200" b="1" dirty="0">
              <a:ln w="50800"/>
              <a:solidFill>
                <a:schemeClr val="bg1">
                  <a:shade val="50000"/>
                </a:schemeClr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076" name="Picture 4" descr="File:Wikipedia-logo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300" y="5676900"/>
            <a:ext cx="952500" cy="95250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89869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File:Mustard gas burn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9"/>
          <a:stretch/>
        </p:blipFill>
        <p:spPr bwMode="auto">
          <a:xfrm>
            <a:off x="16042" y="28074"/>
            <a:ext cx="9127958" cy="685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 bwMode="auto">
          <a:xfrm>
            <a:off x="685800" y="304800"/>
            <a:ext cx="2667000" cy="1981200"/>
          </a:xfrm>
          <a:prstGeom prst="cloudCallout">
            <a:avLst>
              <a:gd name="adj1" fmla="val 80069"/>
              <a:gd name="adj2" fmla="val 22548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596205"/>
            <a:ext cx="2133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Should’ve </a:t>
            </a:r>
            <a:r>
              <a:rPr lang="en-US" sz="2800" b="1" dirty="0" smtClean="0">
                <a:solidFill>
                  <a:schemeClr val="bg1"/>
                </a:solidFill>
              </a:rPr>
              <a:t/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worn </a:t>
            </a:r>
            <a:r>
              <a:rPr lang="en-US" sz="2800" b="1" dirty="0">
                <a:solidFill>
                  <a:schemeClr val="bg1"/>
                </a:solidFill>
              </a:rPr>
              <a:t>my </a:t>
            </a:r>
            <a:r>
              <a:rPr lang="en-US" sz="2800" b="1" dirty="0" smtClean="0">
                <a:solidFill>
                  <a:schemeClr val="bg1"/>
                </a:solidFill>
              </a:rPr>
              <a:t/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gas mask</a:t>
            </a:r>
            <a:r>
              <a:rPr lang="en-US" sz="2800" b="1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6592521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6934200" cy="1143000"/>
          </a:xfrm>
        </p:spPr>
        <p:txBody>
          <a:bodyPr/>
          <a:lstStyle/>
          <a:p>
            <a:pPr algn="l"/>
            <a:r>
              <a:rPr lang="en-US" sz="5400" b="1" dirty="0" smtClean="0">
                <a:hlinkClick r:id="rId3"/>
              </a:rPr>
              <a:t>Battle of the Somme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5791200" cy="4876800"/>
          </a:xfrm>
        </p:spPr>
        <p:txBody>
          <a:bodyPr/>
          <a:lstStyle/>
          <a:p>
            <a:pPr>
              <a:buNone/>
            </a:pPr>
            <a:r>
              <a:rPr lang="en-US" sz="4000" b="1" dirty="0" smtClean="0"/>
              <a:t>July-November, 1916</a:t>
            </a:r>
          </a:p>
          <a:p>
            <a:pPr>
              <a:buNone/>
            </a:pPr>
            <a:endParaRPr lang="en-US" sz="4000" b="1" dirty="0" smtClean="0"/>
          </a:p>
          <a:p>
            <a:pPr>
              <a:buNone/>
            </a:pPr>
            <a:endParaRPr lang="en-US" sz="4000" b="1" dirty="0" smtClean="0"/>
          </a:p>
          <a:p>
            <a:pPr>
              <a:buNone/>
            </a:pPr>
            <a:endParaRPr lang="en-US" sz="4000" b="1" dirty="0" smtClean="0"/>
          </a:p>
          <a:p>
            <a:pPr>
              <a:buNone/>
            </a:pPr>
            <a:endParaRPr lang="en-US" sz="4000" b="1" dirty="0" smtClean="0"/>
          </a:p>
          <a:p>
            <a:pPr>
              <a:buNone/>
            </a:pPr>
            <a:r>
              <a:rPr lang="en-US" sz="4000" b="1" dirty="0" smtClean="0">
                <a:hlinkClick r:id="rId3"/>
              </a:rPr>
              <a:t>Casualties</a:t>
            </a:r>
            <a:r>
              <a:rPr lang="en-US" sz="4000" b="1" dirty="0" smtClean="0"/>
              <a:t> (&gt;1M)</a:t>
            </a:r>
            <a:endParaRPr lang="en-US" sz="4000" b="1" dirty="0"/>
          </a:p>
        </p:txBody>
      </p:sp>
      <p:pic>
        <p:nvPicPr>
          <p:cNvPr id="4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04800"/>
            <a:ext cx="1524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  <a:softEdge rad="63500"/>
          </a:effectLst>
        </p:spPr>
      </p:pic>
      <p:grpSp>
        <p:nvGrpSpPr>
          <p:cNvPr id="7" name="Group 6"/>
          <p:cNvGrpSpPr/>
          <p:nvPr/>
        </p:nvGrpSpPr>
        <p:grpSpPr>
          <a:xfrm>
            <a:off x="5334000" y="3810000"/>
            <a:ext cx="3409950" cy="2552591"/>
            <a:chOff x="5334000" y="3810000"/>
            <a:chExt cx="3409950" cy="2552591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3810000"/>
              <a:ext cx="3409950" cy="2552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  <a:softEdge rad="63500"/>
            </a:effectLst>
          </p:spPr>
        </p:pic>
        <p:sp>
          <p:nvSpPr>
            <p:cNvPr id="6" name="TextBox 5">
              <a:hlinkClick r:id="rId3"/>
            </p:cNvPr>
            <p:cNvSpPr txBox="1"/>
            <p:nvPr/>
          </p:nvSpPr>
          <p:spPr>
            <a:xfrm>
              <a:off x="5410200" y="3886200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chemeClr val="bg1">
                      <a:lumMod val="50000"/>
                    </a:schemeClr>
                  </a:solidFill>
                </a:rPr>
                <a:t>Debut</a:t>
              </a:r>
              <a:endParaRPr lang="en-US" sz="36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4953000" cy="2133600"/>
          </a:xfrm>
        </p:spPr>
        <p:txBody>
          <a:bodyPr/>
          <a:lstStyle/>
          <a:p>
            <a:r>
              <a:rPr lang="en-US" sz="7200" b="1" dirty="0" smtClean="0"/>
              <a:t>The</a:t>
            </a:r>
            <a:r>
              <a:rPr lang="en-US" sz="7200" b="1" dirty="0"/>
              <a:t> </a:t>
            </a:r>
            <a:r>
              <a:rPr lang="en-US" sz="7200" b="1" dirty="0" smtClean="0"/>
              <a:t>British Offensive</a:t>
            </a:r>
            <a:endParaRPr lang="en-US" sz="7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9400"/>
            <a:ext cx="3886200" cy="3429000"/>
          </a:xfrm>
        </p:spPr>
        <p:txBody>
          <a:bodyPr/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16600" b="1" dirty="0" smtClean="0"/>
              <a:t>6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sz="8000" b="1" dirty="0" smtClean="0"/>
              <a:t>Miles</a:t>
            </a:r>
            <a:endParaRPr lang="en-US" sz="80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-1"/>
            <a:ext cx="4191000" cy="6915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5785806" cy="1143000"/>
          </a:xfrm>
        </p:spPr>
        <p:txBody>
          <a:bodyPr/>
          <a:lstStyle/>
          <a:p>
            <a:pPr algn="l"/>
            <a:r>
              <a:rPr lang="en-US" sz="6000" b="1" dirty="0" smtClean="0">
                <a:hlinkClick r:id="rId3"/>
              </a:rPr>
              <a:t>Battle of Verdun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5791200" cy="762000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February-December, 1916</a:t>
            </a:r>
          </a:p>
        </p:txBody>
      </p:sp>
      <p:pic>
        <p:nvPicPr>
          <p:cNvPr id="12292" name="Picture 4" descr="http://upload.wikimedia.org/wikipedia/commons/c/c6/Verdun_and_Vincinity_-_Map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9380" y="1828800"/>
            <a:ext cx="541567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File:Médaille de Verdun du colonel Brébant (recto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006" y="193675"/>
            <a:ext cx="3120070" cy="651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9380" y="5486400"/>
            <a:ext cx="5415670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 smtClean="0"/>
              <a:t>The French repulse a German attack</a:t>
            </a:r>
          </a:p>
          <a:p>
            <a:pPr algn="ctr"/>
            <a:endParaRPr lang="en-US" sz="1200" b="1" dirty="0"/>
          </a:p>
          <a:p>
            <a:pPr algn="ctr"/>
            <a:r>
              <a:rPr lang="en-US" sz="3200" b="1" dirty="0" smtClean="0"/>
              <a:t>&gt; 700,000 Casualties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17788171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9" y="2602468"/>
            <a:ext cx="2220771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7200" b="1" dirty="0" smtClean="0">
                <a:ln/>
                <a:solidFill>
                  <a:schemeClr val="accent3"/>
                </a:solidFill>
                <a:effectLst/>
                <a:latin typeface="Franklin Gothic Demi" pitchFamily="34" charset="0"/>
                <a:cs typeface="Calibri" pitchFamily="34" charset="0"/>
              </a:rPr>
              <a:t>TABLE OF CONTENTS</a:t>
            </a:r>
            <a:endParaRPr lang="en-US" sz="7200" b="1" dirty="0">
              <a:ln/>
              <a:solidFill>
                <a:schemeClr val="accent3"/>
              </a:solidFill>
              <a:effectLst/>
              <a:latin typeface="Franklin Gothic Demi" pitchFamily="34" charset="0"/>
              <a:cs typeface="Calibri" pitchFamily="34" charset="0"/>
            </a:endParaRPr>
          </a:p>
        </p:txBody>
      </p:sp>
      <p:pic>
        <p:nvPicPr>
          <p:cNvPr id="102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02468"/>
            <a:ext cx="22098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477000" y="2069068"/>
            <a:ext cx="2209800" cy="5232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Franklin Gothic Demi" pitchFamily="34" charset="0"/>
              </a:rPr>
              <a:t>PART III</a:t>
            </a:r>
            <a:endParaRPr lang="en-US" sz="2800" dirty="0">
              <a:latin typeface="Franklin Gothic Dem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7000" y="4431268"/>
            <a:ext cx="2209800" cy="4616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Franklin Gothic Demi" pitchFamily="34" charset="0"/>
              </a:rPr>
              <a:t>C</a:t>
            </a:r>
            <a:r>
              <a:rPr lang="en-US" sz="2200" dirty="0" smtClean="0">
                <a:latin typeface="Franklin Gothic Demi" pitchFamily="34" charset="0"/>
              </a:rPr>
              <a:t>onsequences</a:t>
            </a:r>
            <a:endParaRPr lang="en-US" sz="2200" dirty="0">
              <a:latin typeface="Franklin Gothic Dem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2069068"/>
            <a:ext cx="2209800" cy="5232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Franklin Gothic Demi" pitchFamily="34" charset="0"/>
              </a:rPr>
              <a:t>PART I</a:t>
            </a:r>
            <a:endParaRPr lang="en-US" sz="2800" dirty="0">
              <a:latin typeface="Franklin Gothic Dem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4438471"/>
            <a:ext cx="2209800" cy="4616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Franklin Gothic Demi" pitchFamily="34" charset="0"/>
              </a:rPr>
              <a:t>Causes</a:t>
            </a:r>
            <a:endParaRPr lang="en-US" sz="2400" dirty="0">
              <a:latin typeface="Franklin Gothic Demi" pitchFamily="34" charset="0"/>
            </a:endParaRPr>
          </a:p>
        </p:txBody>
      </p:sp>
      <p:pic>
        <p:nvPicPr>
          <p:cNvPr id="1027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602468"/>
            <a:ext cx="2209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505200" y="2057400"/>
            <a:ext cx="2209800" cy="5232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Franklin Gothic Demi" pitchFamily="34" charset="0"/>
              </a:rPr>
              <a:t>PART III</a:t>
            </a:r>
            <a:endParaRPr lang="en-US" sz="2800" dirty="0">
              <a:latin typeface="Franklin Gothic Dem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5200" y="4426803"/>
            <a:ext cx="2209800" cy="4616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Franklin Gothic Demi" pitchFamily="34" charset="0"/>
              </a:rPr>
              <a:t>Course</a:t>
            </a:r>
            <a:endParaRPr lang="en-US" sz="2400" dirty="0">
              <a:latin typeface="Franklin Gothic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content.artofmanliness.com/uploads/2009/12/German-soldiers-at-Verdu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267200" y="3962400"/>
            <a:ext cx="4056992" cy="1371600"/>
          </a:xfrm>
          <a:solidFill>
            <a:schemeClr val="accent2">
              <a:lumMod val="50000"/>
              <a:alpha val="67000"/>
            </a:schemeClr>
          </a:solidFill>
        </p:spPr>
        <p:txBody>
          <a:bodyPr/>
          <a:lstStyle/>
          <a:p>
            <a:r>
              <a:rPr lang="en-US" sz="4000" b="1" dirty="0" smtClean="0"/>
              <a:t>German Soldiers at Verdun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01913383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upload.wikimedia.org/wikipedia/en/e/ef/Lanoe_Hawker%27s_No_1611_Bristol_Scout_C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5156"/>
            <a:ext cx="9144000" cy="498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35156"/>
          </a:xfrm>
          <a:noFill/>
        </p:spPr>
        <p:txBody>
          <a:bodyPr/>
          <a:lstStyle/>
          <a:p>
            <a:r>
              <a:rPr lang="en-US" sz="6900" b="1" dirty="0" smtClean="0"/>
              <a:t>Aircraft in World War I</a:t>
            </a:r>
            <a:endParaRPr lang="en-US" sz="6900" b="1" dirty="0"/>
          </a:p>
        </p:txBody>
      </p:sp>
    </p:spTree>
    <p:extLst>
      <p:ext uri="{BB962C8B-B14F-4D97-AF65-F5344CB8AC3E}">
        <p14:creationId xmlns:p14="http://schemas.microsoft.com/office/powerpoint/2010/main" val="194953605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upload.wikimedia.org/wikipedia/commons/thumb/1/1f/Hannover_CL_IIIa%2C_Forest_of_Argonne%2C_France%2C_1918_%28restored%29.jpg/991px-Hannover_CL_IIIa%2C_Forest_of_Argonne%2C_France%2C_1918_%28restored%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7"/>
          <a:stretch/>
        </p:blipFill>
        <p:spPr bwMode="auto">
          <a:xfrm>
            <a:off x="1" y="0"/>
            <a:ext cx="91623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90800" y="341244"/>
            <a:ext cx="4724400" cy="1335156"/>
          </a:xfrm>
          <a:noFill/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8800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FAIL</a:t>
            </a:r>
            <a:endParaRPr lang="en-US" sz="8800" b="1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190683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4953000" cy="2438400"/>
          </a:xfrm>
          <a:noFill/>
        </p:spPr>
        <p:txBody>
          <a:bodyPr/>
          <a:lstStyle/>
          <a:p>
            <a:r>
              <a:rPr lang="en-US" sz="6900" b="1" dirty="0" smtClean="0"/>
              <a:t>The Red Baron</a:t>
            </a:r>
            <a:endParaRPr lang="en-US" sz="6900" b="1" dirty="0"/>
          </a:p>
        </p:txBody>
      </p:sp>
      <p:pic>
        <p:nvPicPr>
          <p:cNvPr id="22530" name="Picture 2" descr="File:Manfred von Richthof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8600"/>
            <a:ext cx="40100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18841" y="5943628"/>
            <a:ext cx="40441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b="1" dirty="0"/>
              <a:t>Manfred Albrecht Freiherr </a:t>
            </a:r>
            <a:r>
              <a:rPr lang="de-DE" sz="2000" b="1" dirty="0" smtClean="0"/>
              <a:t/>
            </a:r>
            <a:br>
              <a:rPr lang="de-DE" sz="2000" b="1" dirty="0" smtClean="0"/>
            </a:br>
            <a:r>
              <a:rPr lang="de-DE" sz="2000" b="1" dirty="0" smtClean="0"/>
              <a:t>von </a:t>
            </a:r>
            <a:r>
              <a:rPr lang="de-DE" sz="2000" b="1" dirty="0"/>
              <a:t>Richthofen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152400" y="2743200"/>
            <a:ext cx="4572000" cy="3733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3048000"/>
            <a:ext cx="4191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80 Air Combat Victories</a:t>
            </a:r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r>
              <a:rPr lang="en-US" sz="4400" b="1" dirty="0" smtClean="0"/>
              <a:t>KIA 1918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40640877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upload.wikimedia.org/wikipedia/commons/thumb/1/19/Wwi-zeppelin-poster.jpg/726px-Wwi-zeppelin-pos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5767"/>
            <a:ext cx="4876800" cy="687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3886200" cy="2259946"/>
          </a:xfrm>
          <a:noFill/>
        </p:spPr>
        <p:txBody>
          <a:bodyPr/>
          <a:lstStyle/>
          <a:p>
            <a:r>
              <a:rPr lang="en-US" sz="6600" b="1" dirty="0" smtClean="0"/>
              <a:t>Zeppelin Raids</a:t>
            </a:r>
            <a:endParaRPr lang="en-US" sz="4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52400" y="3455054"/>
            <a:ext cx="373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Germans used </a:t>
            </a:r>
            <a:r>
              <a:rPr lang="en-US" sz="32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Zeppelins</a:t>
            </a:r>
            <a:r>
              <a:rPr lang="en-US" sz="3200" dirty="0" smtClean="0"/>
              <a:t> to bomb British cities.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8687091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://upload.wikimedia.org/wikipedia/commons/thumb/d/da/Zeppelin_Raid_plaque%2C_61_Farringdon_Road%2C_London%2C_England%2C_IMG_5217_edit.jpg/1024px-Zeppelin_Raid_plaque%2C_61_Farringdon_Road%2C_London%2C_England%2C_IMG_5217_edi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5767"/>
            <a:ext cx="9144000" cy="685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62604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2400" y="18393"/>
            <a:ext cx="8915400" cy="972207"/>
          </a:xfrm>
          <a:noFill/>
        </p:spPr>
        <p:txBody>
          <a:bodyPr/>
          <a:lstStyle/>
          <a:p>
            <a:pPr algn="l"/>
            <a:r>
              <a:rPr lang="en-US" sz="5700" b="1" dirty="0" smtClean="0"/>
              <a:t>German Gotha G.V Bomber</a:t>
            </a:r>
            <a:endParaRPr lang="en-US" sz="5700" b="1" dirty="0"/>
          </a:p>
        </p:txBody>
      </p:sp>
      <p:pic>
        <p:nvPicPr>
          <p:cNvPr id="21506" name="Picture 2" descr="File:GothaG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54510" cy="563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414204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52600"/>
            <a:ext cx="9144000" cy="2438400"/>
          </a:xfrm>
        </p:spPr>
        <p:txBody>
          <a:bodyPr/>
          <a:lstStyle/>
          <a:p>
            <a:r>
              <a:rPr lang="en-US" sz="11500" b="1" dirty="0" smtClean="0"/>
              <a:t>RESPONSES </a:t>
            </a:r>
            <a:r>
              <a:rPr lang="en-US" sz="8000" b="1" dirty="0" smtClean="0"/>
              <a:t/>
            </a:r>
            <a:br>
              <a:rPr lang="en-US" sz="8000" b="1" dirty="0" smtClean="0"/>
            </a:br>
            <a:r>
              <a:rPr lang="en-US" sz="8000" b="1" dirty="0" smtClean="0"/>
              <a:t>to Total War</a:t>
            </a:r>
            <a:endParaRPr lang="en-US" sz="80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4724400"/>
            <a:ext cx="8229600" cy="14097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73126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learnnc.org/lp/media/uploads/2009/08/3a50202u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6" t="2143" r="1515" b="142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2238"/>
            <a:ext cx="8229600" cy="1249362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241300" indent="-241300" algn="l"/>
            <a:r>
              <a:rPr lang="en-US" sz="4800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“I am staring at a sunlit </a:t>
            </a:r>
            <a:br>
              <a:rPr lang="en-US" sz="4800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</a:br>
            <a:r>
              <a:rPr lang="en-US" sz="4800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picture of Hell.”</a:t>
            </a:r>
            <a:endParaRPr lang="en-US" sz="4800" b="1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524000"/>
            <a:ext cx="6477000" cy="609600"/>
          </a:xfrm>
        </p:spPr>
        <p:txBody>
          <a:bodyPr/>
          <a:lstStyle/>
          <a:p>
            <a:pPr marL="0" indent="0">
              <a:buNone/>
            </a:pPr>
            <a:r>
              <a:rPr lang="en-US" sz="3000" b="1" dirty="0" smtClean="0">
                <a:solidFill>
                  <a:schemeClr val="bg1"/>
                </a:solidFill>
                <a:effectLst/>
              </a:rPr>
              <a:t>-- Siegfried Sassoon (British Poet)</a:t>
            </a:r>
            <a:endParaRPr lang="en-US" sz="3000" b="1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076980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" y="1981200"/>
            <a:ext cx="5451764" cy="2438400"/>
          </a:xfrm>
          <a:solidFill>
            <a:schemeClr val="accent2">
              <a:lumMod val="50000"/>
              <a:alpha val="67000"/>
            </a:schemeClr>
          </a:solidFill>
        </p:spPr>
        <p:txBody>
          <a:bodyPr/>
          <a:lstStyle/>
          <a:p>
            <a:pPr marL="284163" indent="-284163" algn="l"/>
            <a:r>
              <a:rPr lang="en-US" sz="4000" b="1" i="1" dirty="0" smtClean="0">
                <a:latin typeface="Book Antiqua" pitchFamily="18" charset="0"/>
              </a:rPr>
              <a:t>“</a:t>
            </a:r>
            <a:r>
              <a:rPr lang="en-US" sz="4000" b="1" i="1" dirty="0" err="1" smtClean="0">
                <a:latin typeface="Book Antiqua" pitchFamily="18" charset="0"/>
              </a:rPr>
              <a:t>Dulce</a:t>
            </a:r>
            <a:r>
              <a:rPr lang="en-US" sz="4000" b="1" i="1" dirty="0" smtClean="0">
                <a:latin typeface="Book Antiqua" pitchFamily="18" charset="0"/>
              </a:rPr>
              <a:t> et decorum </a:t>
            </a:r>
            <a:r>
              <a:rPr lang="en-US" sz="4000" b="1" i="1" dirty="0" err="1" smtClean="0">
                <a:latin typeface="Book Antiqua" pitchFamily="18" charset="0"/>
              </a:rPr>
              <a:t>est</a:t>
            </a:r>
            <a:r>
              <a:rPr lang="en-US" sz="4000" b="1" i="1" dirty="0" smtClean="0">
                <a:latin typeface="Book Antiqua" pitchFamily="18" charset="0"/>
              </a:rPr>
              <a:t> pro patria </a:t>
            </a:r>
            <a:r>
              <a:rPr lang="en-US" sz="4000" b="1" i="1" dirty="0" err="1" smtClean="0">
                <a:latin typeface="Book Antiqua" pitchFamily="18" charset="0"/>
              </a:rPr>
              <a:t>mori</a:t>
            </a:r>
            <a:r>
              <a:rPr lang="en-US" sz="4000" b="1" i="1" dirty="0" smtClean="0">
                <a:latin typeface="Book Antiqua" pitchFamily="18" charset="0"/>
              </a:rPr>
              <a:t>.”</a:t>
            </a:r>
            <a:r>
              <a:rPr lang="en-US" b="1" dirty="0" smtClean="0">
                <a:latin typeface="Book Antiqua" pitchFamily="18" charset="0"/>
              </a:rPr>
              <a:t/>
            </a:r>
            <a:br>
              <a:rPr lang="en-US" b="1" dirty="0" smtClean="0">
                <a:latin typeface="Book Antiqua" pitchFamily="18" charset="0"/>
              </a:rPr>
            </a:br>
            <a:r>
              <a:rPr lang="en-US" sz="1600" b="1" dirty="0" smtClean="0">
                <a:latin typeface="Book Antiqua" pitchFamily="18" charset="0"/>
              </a:rPr>
              <a:t> </a:t>
            </a:r>
            <a:r>
              <a:rPr lang="en-US" b="1" dirty="0" smtClean="0">
                <a:latin typeface="Book Antiqua" pitchFamily="18" charset="0"/>
              </a:rPr>
              <a:t/>
            </a:r>
            <a:br>
              <a:rPr lang="en-US" b="1" dirty="0" smtClean="0">
                <a:latin typeface="Book Antiqua" pitchFamily="18" charset="0"/>
              </a:rPr>
            </a:br>
            <a:r>
              <a:rPr lang="en-US" b="1" dirty="0" smtClean="0">
                <a:latin typeface="Book Antiqua" pitchFamily="18" charset="0"/>
              </a:rPr>
              <a:t>  			-- Horace</a:t>
            </a:r>
            <a:endParaRPr lang="en-US" b="1" dirty="0">
              <a:latin typeface="Book Antiqua" pitchFamily="18" charset="0"/>
            </a:endParaRPr>
          </a:p>
        </p:txBody>
      </p:sp>
      <p:pic>
        <p:nvPicPr>
          <p:cNvPr id="1026" name="Picture 2" descr="File:Quintus Horatius Flacc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364" y="0"/>
            <a:ext cx="34636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85593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http://4acre.files.wordpress.com/2010/12/mustard-ga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4acre.files.wordpress.com/2010/12/mustard-gas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8" t="2538" r="-1" b="26994"/>
          <a:stretch/>
        </p:blipFill>
        <p:spPr bwMode="auto">
          <a:xfrm>
            <a:off x="0" y="1010652"/>
            <a:ext cx="9144000" cy="584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4572000" y="228600"/>
            <a:ext cx="4191000" cy="1981200"/>
          </a:xfrm>
          <a:prstGeom prst="cloudCallout">
            <a:avLst>
              <a:gd name="adj1" fmla="val -60450"/>
              <a:gd name="adj2" fmla="val 33350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5105400" y="628471"/>
            <a:ext cx="3429000" cy="1261884"/>
          </a:xfrm>
          <a:custGeom>
            <a:avLst/>
            <a:gdLst>
              <a:gd name="connsiteX0" fmla="*/ 0 w 3429000"/>
              <a:gd name="connsiteY0" fmla="*/ 0 h 1200329"/>
              <a:gd name="connsiteX1" fmla="*/ 3429000 w 3429000"/>
              <a:gd name="connsiteY1" fmla="*/ 0 h 1200329"/>
              <a:gd name="connsiteX2" fmla="*/ 3429000 w 3429000"/>
              <a:gd name="connsiteY2" fmla="*/ 1200329 h 1200329"/>
              <a:gd name="connsiteX3" fmla="*/ 0 w 3429000"/>
              <a:gd name="connsiteY3" fmla="*/ 1200329 h 1200329"/>
              <a:gd name="connsiteX4" fmla="*/ 0 w 3429000"/>
              <a:gd name="connsiteY4" fmla="*/ 0 h 1200329"/>
              <a:gd name="connsiteX0" fmla="*/ 0 w 3429000"/>
              <a:gd name="connsiteY0" fmla="*/ 0 h 1200329"/>
              <a:gd name="connsiteX1" fmla="*/ 3429000 w 3429000"/>
              <a:gd name="connsiteY1" fmla="*/ 0 h 1200329"/>
              <a:gd name="connsiteX2" fmla="*/ 2971800 w 3429000"/>
              <a:gd name="connsiteY2" fmla="*/ 1176266 h 1200329"/>
              <a:gd name="connsiteX3" fmla="*/ 0 w 3429000"/>
              <a:gd name="connsiteY3" fmla="*/ 1200329 h 1200329"/>
              <a:gd name="connsiteX4" fmla="*/ 0 w 3429000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0" h="1200329">
                <a:moveTo>
                  <a:pt x="0" y="0"/>
                </a:moveTo>
                <a:lnTo>
                  <a:pt x="3429000" y="0"/>
                </a:lnTo>
                <a:lnTo>
                  <a:pt x="2971800" y="1176266"/>
                </a:lnTo>
                <a:lnTo>
                  <a:pt x="0" y="1200329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5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lvl="0"/>
            <a:r>
              <a:rPr lang="en-US" sz="3600" b="1" dirty="0" smtClean="0">
                <a:solidFill>
                  <a:prstClr val="black"/>
                </a:solidFill>
              </a:rPr>
              <a:t>What started </a:t>
            </a:r>
            <a:r>
              <a:rPr lang="en-US" sz="4000" b="1" dirty="0" smtClean="0">
                <a:solidFill>
                  <a:prstClr val="black"/>
                </a:solidFill>
              </a:rPr>
              <a:t>this mess?</a:t>
            </a:r>
            <a:endParaRPr lang="en-US" sz="4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71055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52400"/>
            <a:ext cx="7285905" cy="43434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2400" b="1" dirty="0">
                <a:effectLst/>
                <a:latin typeface="Book Antiqua" pitchFamily="18" charset="0"/>
              </a:rPr>
              <a:t>If you could hear, at every jolt, the blood </a:t>
            </a:r>
            <a:r>
              <a:rPr lang="en-US" sz="2400" b="1" dirty="0">
                <a:latin typeface="Book Antiqua" pitchFamily="18" charset="0"/>
              </a:rPr>
              <a:t/>
            </a:r>
            <a:br>
              <a:rPr lang="en-US" sz="2400" b="1" dirty="0">
                <a:latin typeface="Book Antiqua" pitchFamily="18" charset="0"/>
              </a:rPr>
            </a:br>
            <a:r>
              <a:rPr lang="en-US" sz="2400" b="1" dirty="0">
                <a:effectLst/>
                <a:latin typeface="Book Antiqua" pitchFamily="18" charset="0"/>
              </a:rPr>
              <a:t>Come gargling from the froth-corrupted lungs, </a:t>
            </a:r>
            <a:r>
              <a:rPr lang="en-US" sz="2400" b="1" dirty="0">
                <a:latin typeface="Book Antiqua" pitchFamily="18" charset="0"/>
              </a:rPr>
              <a:t/>
            </a:r>
            <a:br>
              <a:rPr lang="en-US" sz="2400" b="1" dirty="0">
                <a:latin typeface="Book Antiqua" pitchFamily="18" charset="0"/>
              </a:rPr>
            </a:br>
            <a:r>
              <a:rPr lang="en-US" sz="2400" b="1" dirty="0">
                <a:effectLst/>
                <a:latin typeface="Book Antiqua" pitchFamily="18" charset="0"/>
              </a:rPr>
              <a:t>Obscene as cancer, bitter as the </a:t>
            </a:r>
            <a:r>
              <a:rPr lang="en-US" sz="2400" b="1" dirty="0" smtClean="0">
                <a:effectLst/>
                <a:latin typeface="Book Antiqua" pitchFamily="18" charset="0"/>
              </a:rPr>
              <a:t>cud</a:t>
            </a:r>
            <a:r>
              <a:rPr lang="en-US" sz="2400" b="1" dirty="0">
                <a:latin typeface="Book Antiqua" pitchFamily="18" charset="0"/>
              </a:rPr>
              <a:t/>
            </a:r>
            <a:br>
              <a:rPr lang="en-US" sz="2400" b="1" dirty="0">
                <a:latin typeface="Book Antiqua" pitchFamily="18" charset="0"/>
              </a:rPr>
            </a:br>
            <a:r>
              <a:rPr lang="en-US" sz="2400" b="1" dirty="0">
                <a:effectLst/>
                <a:latin typeface="Book Antiqua" pitchFamily="18" charset="0"/>
              </a:rPr>
              <a:t>Of vile, incurable sores on innocent tongues, </a:t>
            </a:r>
            <a:r>
              <a:rPr lang="en-US" sz="2400" b="1" dirty="0">
                <a:latin typeface="Book Antiqua" pitchFamily="18" charset="0"/>
              </a:rPr>
              <a:t/>
            </a:r>
            <a:br>
              <a:rPr lang="en-US" sz="2400" b="1" dirty="0">
                <a:latin typeface="Book Antiqua" pitchFamily="18" charset="0"/>
              </a:rPr>
            </a:br>
            <a:r>
              <a:rPr lang="en-US" sz="2400" b="1" dirty="0">
                <a:effectLst/>
                <a:latin typeface="Book Antiqua" pitchFamily="18" charset="0"/>
              </a:rPr>
              <a:t>My friend, you would not tell with such high </a:t>
            </a:r>
            <a:r>
              <a:rPr lang="en-US" sz="2400" b="1" dirty="0" smtClean="0">
                <a:effectLst/>
                <a:latin typeface="Book Antiqua" pitchFamily="18" charset="0"/>
              </a:rPr>
              <a:t>zest</a:t>
            </a:r>
            <a:r>
              <a:rPr lang="en-US" sz="2400" b="1" dirty="0">
                <a:latin typeface="Book Antiqua" pitchFamily="18" charset="0"/>
              </a:rPr>
              <a:t/>
            </a:r>
            <a:br>
              <a:rPr lang="en-US" sz="2400" b="1" dirty="0">
                <a:latin typeface="Book Antiqua" pitchFamily="18" charset="0"/>
              </a:rPr>
            </a:br>
            <a:r>
              <a:rPr lang="en-US" sz="2400" b="1" dirty="0">
                <a:effectLst/>
                <a:latin typeface="Book Antiqua" pitchFamily="18" charset="0"/>
              </a:rPr>
              <a:t>To children </a:t>
            </a:r>
            <a:r>
              <a:rPr lang="en-US" sz="2400" b="1" dirty="0" smtClean="0">
                <a:effectLst/>
                <a:latin typeface="Book Antiqua" pitchFamily="18" charset="0"/>
              </a:rPr>
              <a:t>ardent </a:t>
            </a:r>
            <a:r>
              <a:rPr lang="en-US" sz="2400" b="1" dirty="0">
                <a:effectLst/>
                <a:latin typeface="Book Antiqua" pitchFamily="18" charset="0"/>
              </a:rPr>
              <a:t>for some desperate glory, </a:t>
            </a:r>
            <a:r>
              <a:rPr lang="en-US" sz="2400" b="1" dirty="0">
                <a:latin typeface="Book Antiqua" pitchFamily="18" charset="0"/>
              </a:rPr>
              <a:t/>
            </a:r>
            <a:br>
              <a:rPr lang="en-US" sz="2400" b="1" dirty="0">
                <a:latin typeface="Book Antiqua" pitchFamily="18" charset="0"/>
              </a:rPr>
            </a:br>
            <a:r>
              <a:rPr lang="en-US" sz="2400" b="1" dirty="0">
                <a:effectLst/>
                <a:latin typeface="Book Antiqua" pitchFamily="18" charset="0"/>
              </a:rPr>
              <a:t>The old Lie; </a:t>
            </a:r>
            <a:r>
              <a:rPr lang="en-US" sz="2400" b="1" dirty="0" smtClean="0">
                <a:effectLst/>
                <a:latin typeface="Book Antiqua" pitchFamily="18" charset="0"/>
              </a:rPr>
              <a:t>Dulce </a:t>
            </a:r>
            <a:r>
              <a:rPr lang="en-US" sz="2400" b="1" dirty="0">
                <a:effectLst/>
                <a:latin typeface="Book Antiqua" pitchFamily="18" charset="0"/>
              </a:rPr>
              <a:t>et Decorum </a:t>
            </a:r>
            <a:r>
              <a:rPr lang="en-US" sz="2400" b="1" dirty="0" err="1">
                <a:effectLst/>
                <a:latin typeface="Book Antiqua" pitchFamily="18" charset="0"/>
              </a:rPr>
              <a:t>est</a:t>
            </a:r>
            <a:r>
              <a:rPr lang="en-US" sz="2400" b="1" dirty="0">
                <a:effectLst/>
                <a:latin typeface="Book Antiqua" pitchFamily="18" charset="0"/>
              </a:rPr>
              <a:t> </a:t>
            </a:r>
            <a:r>
              <a:rPr lang="en-US" sz="2400" b="1" dirty="0">
                <a:latin typeface="Book Antiqua" pitchFamily="18" charset="0"/>
              </a:rPr>
              <a:t/>
            </a:r>
            <a:br>
              <a:rPr lang="en-US" sz="2400" b="1" dirty="0">
                <a:latin typeface="Book Antiqua" pitchFamily="18" charset="0"/>
              </a:rPr>
            </a:br>
            <a:r>
              <a:rPr lang="en-US" sz="2400" b="1" dirty="0">
                <a:effectLst/>
                <a:latin typeface="Book Antiqua" pitchFamily="18" charset="0"/>
              </a:rPr>
              <a:t>Pro patria </a:t>
            </a:r>
            <a:r>
              <a:rPr lang="en-US" sz="2400" b="1" dirty="0" smtClean="0">
                <a:effectLst/>
                <a:latin typeface="Book Antiqua" pitchFamily="18" charset="0"/>
              </a:rPr>
              <a:t>mori.</a:t>
            </a:r>
            <a:r>
              <a:rPr lang="en-US" sz="2400" b="1" baseline="30000" dirty="0" smtClean="0">
                <a:effectLst/>
                <a:latin typeface="Book Antiqua" pitchFamily="18" charset="0"/>
              </a:rPr>
              <a:t>*</a:t>
            </a:r>
          </a:p>
          <a:p>
            <a:pPr marL="0" indent="0" eaLnBrk="1" hangingPunct="1">
              <a:buNone/>
              <a:defRPr/>
            </a:pPr>
            <a:endParaRPr lang="en-US" sz="2400" b="1" dirty="0">
              <a:effectLst/>
              <a:latin typeface="Book Antiqua" pitchFamily="18" charset="0"/>
            </a:endParaRPr>
          </a:p>
          <a:p>
            <a:pPr marL="0" indent="0" eaLnBrk="1" hangingPunct="1">
              <a:buNone/>
              <a:defRPr/>
            </a:pPr>
            <a:r>
              <a:rPr lang="en-US" sz="2400" b="1" dirty="0" smtClean="0">
                <a:latin typeface="Book Antiqua" pitchFamily="18" charset="0"/>
              </a:rPr>
              <a:t>	“</a:t>
            </a:r>
            <a:r>
              <a:rPr lang="en-US" sz="2400" b="1" dirty="0" smtClean="0">
                <a:latin typeface="Book Antiqua" pitchFamily="18" charset="0"/>
                <a:hlinkClick r:id="rId3"/>
              </a:rPr>
              <a:t>Dulce et Decorum Est</a:t>
            </a:r>
            <a:r>
              <a:rPr lang="en-US" sz="2400" b="1" dirty="0" smtClean="0">
                <a:latin typeface="Book Antiqua" pitchFamily="18" charset="0"/>
              </a:rPr>
              <a:t>”</a:t>
            </a:r>
          </a:p>
        </p:txBody>
      </p:sp>
      <p:pic>
        <p:nvPicPr>
          <p:cNvPr id="8194" name="Picture 2" descr="File:Wilfred Owen plate from Poems (1920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147" y="2398693"/>
            <a:ext cx="2516253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" name="Rectangle 1"/>
          <p:cNvSpPr/>
          <p:nvPr/>
        </p:nvSpPr>
        <p:spPr>
          <a:xfrm>
            <a:off x="6400800" y="5751493"/>
            <a:ext cx="2514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800" b="1" dirty="0" smtClean="0"/>
              <a:t>Wilfred Owen</a:t>
            </a:r>
          </a:p>
          <a:p>
            <a:pPr algn="ctr" eaLnBrk="1" hangingPunct="1">
              <a:defRPr/>
            </a:pPr>
            <a:r>
              <a:rPr lang="en-US" sz="2800" b="1" dirty="0" smtClean="0"/>
              <a:t>1893-1918</a:t>
            </a:r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304800" y="6228546"/>
            <a:ext cx="50547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aseline="30000" dirty="0" smtClean="0"/>
              <a:t>*</a:t>
            </a:r>
            <a:r>
              <a:rPr lang="en-US" sz="2000" dirty="0" smtClean="0"/>
              <a:t>It </a:t>
            </a:r>
            <a:r>
              <a:rPr lang="en-US" sz="2000" dirty="0"/>
              <a:t>is sweet and right to die for your country.</a:t>
            </a:r>
          </a:p>
        </p:txBody>
      </p:sp>
    </p:spTree>
    <p:extLst>
      <p:ext uri="{BB962C8B-B14F-4D97-AF65-F5344CB8AC3E}">
        <p14:creationId xmlns:p14="http://schemas.microsoft.com/office/powerpoint/2010/main" val="107924635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4251385" cy="2163762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dirty="0" smtClean="0"/>
              <a:t>A German </a:t>
            </a:r>
            <a:r>
              <a:rPr lang="en-US" sz="7200" dirty="0" smtClean="0"/>
              <a:t>Soldier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800" dirty="0" smtClean="0"/>
              <a:t>Writes Home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85" y="152400"/>
            <a:ext cx="474021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51385" y="6019800"/>
            <a:ext cx="47402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From </a:t>
            </a:r>
            <a:r>
              <a:rPr lang="en-US" i="1" dirty="0" smtClean="0">
                <a:hlinkClick r:id="rId5"/>
              </a:rPr>
              <a:t>German Students’ War Letters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dirty="0" smtClean="0"/>
              <a:t>(Pine </a:t>
            </a:r>
            <a:r>
              <a:rPr lang="en-US" dirty="0"/>
              <a:t>Street </a:t>
            </a:r>
            <a:r>
              <a:rPr lang="en-US" dirty="0" smtClean="0"/>
              <a:t>Books, 2002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86100"/>
            <a:ext cx="3200400" cy="3048000"/>
          </a:xfrm>
        </p:spPr>
        <p:txBody>
          <a:bodyPr/>
          <a:lstStyle/>
          <a:p>
            <a:endParaRPr lang="en-US" dirty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File:Shellshock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27958" cy="687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-1" y="914400"/>
            <a:ext cx="9162393" cy="1143000"/>
          </a:xfrm>
          <a:prstGeom prst="rect">
            <a:avLst/>
          </a:prstGeom>
          <a:solidFill>
            <a:schemeClr val="accent2">
              <a:lumMod val="50000"/>
              <a:alpha val="67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r>
              <a:rPr lang="en-US" sz="8000" b="1" kern="0" dirty="0" smtClean="0"/>
              <a:t>SHELLSHOCK</a:t>
            </a:r>
            <a:endParaRPr lang="en-US" sz="8000" b="1" kern="0" dirty="0"/>
          </a:p>
        </p:txBody>
      </p:sp>
      <p:sp>
        <p:nvSpPr>
          <p:cNvPr id="4" name="Rectangle 3">
            <a:hlinkClick r:id="rId4"/>
          </p:cNvPr>
          <p:cNvSpPr/>
          <p:nvPr/>
        </p:nvSpPr>
        <p:spPr>
          <a:xfrm>
            <a:off x="6324600" y="5867400"/>
            <a:ext cx="2590800" cy="738664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Further Reading</a:t>
            </a:r>
          </a:p>
          <a:p>
            <a:pPr algn="ctr"/>
            <a:r>
              <a:rPr lang="en-US" b="1" dirty="0" smtClean="0"/>
              <a:t>Shellshock vs. PTSD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276600" y="2819400"/>
            <a:ext cx="5410200" cy="1569660"/>
          </a:xfrm>
          <a:prstGeom prst="rect">
            <a:avLst/>
          </a:prstGeom>
          <a:solidFill>
            <a:schemeClr val="bg1">
              <a:lumMod val="50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/>
              <a:t>Psychological response to prolonged helplessness under artillery fire.</a:t>
            </a:r>
            <a:endParaRPr lang="en-US" sz="3200" b="1" i="1" dirty="0"/>
          </a:p>
        </p:txBody>
      </p:sp>
      <p:pic>
        <p:nvPicPr>
          <p:cNvPr id="8" name="Picture 4" descr="File:Wikipedia-logo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336" y="5867400"/>
            <a:ext cx="738664" cy="738664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52803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ile:Shellshock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-152400"/>
            <a:ext cx="6096000" cy="4449762"/>
          </a:xfrm>
        </p:spPr>
        <p:txBody>
          <a:bodyPr/>
          <a:lstStyle/>
          <a:p>
            <a:r>
              <a:rPr lang="en-US" sz="7200" dirty="0" smtClean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The Thousand Yard Stare</a:t>
            </a:r>
            <a:endParaRPr lang="en-US" sz="7200" dirty="0"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092853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43000"/>
            <a:ext cx="9144000" cy="4267200"/>
          </a:xfrm>
        </p:spPr>
        <p:txBody>
          <a:bodyPr/>
          <a:lstStyle/>
          <a:p>
            <a:r>
              <a:rPr lang="en-US" sz="16600" b="1" dirty="0" smtClean="0"/>
              <a:t>The War </a:t>
            </a:r>
            <a:r>
              <a:rPr lang="en-US" sz="11500" b="1" dirty="0" smtClean="0"/>
              <a:t/>
            </a:r>
            <a:br>
              <a:rPr lang="en-US" sz="11500" b="1" dirty="0" smtClean="0"/>
            </a:br>
            <a:r>
              <a:rPr lang="en-US" sz="13800" b="1" dirty="0" smtClean="0"/>
              <a:t>at Home</a:t>
            </a:r>
            <a:endParaRPr lang="en-US" sz="88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5219700"/>
            <a:ext cx="8229600" cy="14097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4131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62999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6400" dirty="0" smtClean="0"/>
              <a:t>Propaganda Campaigns</a:t>
            </a:r>
          </a:p>
        </p:txBody>
      </p:sp>
      <p:sp>
        <p:nvSpPr>
          <p:cNvPr id="20483" name="Rectangle 3">
            <a:hlinkClick r:id="rId3"/>
          </p:cNvPr>
          <p:cNvSpPr>
            <a:spLocks noChangeArrowheads="1"/>
          </p:cNvSpPr>
          <p:nvPr/>
        </p:nvSpPr>
        <p:spPr bwMode="auto">
          <a:xfrm>
            <a:off x="893379" y="4953000"/>
            <a:ext cx="3699641" cy="1200329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 smtClean="0"/>
              <a:t>CLICK HERE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to see more posters.</a:t>
            </a:r>
            <a:endParaRPr lang="en-US" sz="2800" dirty="0"/>
          </a:p>
        </p:txBody>
      </p:sp>
      <p:pic>
        <p:nvPicPr>
          <p:cNvPr id="20484" name="Picture 6" descr="http://www.firstworldwar.com/posters/images/pp_uk_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371600"/>
            <a:ext cx="3276599" cy="510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81000" y="2057400"/>
            <a:ext cx="4724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Both sides used war propaganda to motivate people to support the war effort.</a:t>
            </a:r>
            <a:endParaRPr lang="en-US" sz="3200" b="1" dirty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62999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6400" dirty="0" smtClean="0"/>
              <a:t>Propaganda Campaigns</a:t>
            </a:r>
          </a:p>
        </p:txBody>
      </p:sp>
      <p:pic>
        <p:nvPicPr>
          <p:cNvPr id="20484" name="Picture 6" descr="http://www.firstworldwar.com/posters/images/pp_uk_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371600"/>
            <a:ext cx="3276599" cy="510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81000" y="1600200"/>
            <a:ext cx="4724400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PURPOSES:</a:t>
            </a:r>
          </a:p>
          <a:p>
            <a:pPr marL="514350" indent="-514350">
              <a:buFont typeface="+mj-lt"/>
              <a:buAutoNum type="arabicPeriod"/>
            </a:pPr>
            <a:endParaRPr lang="en-US" sz="1400" b="1" dirty="0"/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3200" b="1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ENLIST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3200" b="1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DEHUMANIZE</a:t>
            </a:r>
            <a:r>
              <a:rPr lang="en-US" sz="3200" b="1" dirty="0" smtClean="0"/>
              <a:t> </a:t>
            </a:r>
            <a:br>
              <a:rPr lang="en-US" sz="3200" b="1" dirty="0" smtClean="0"/>
            </a:br>
            <a:r>
              <a:rPr lang="en-US" sz="3200" b="1" dirty="0" smtClean="0"/>
              <a:t>the enemy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3200" b="1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FINANCE</a:t>
            </a:r>
            <a:r>
              <a:rPr lang="en-US" sz="3200" b="1" dirty="0" smtClean="0"/>
              <a:t> the war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3200" b="1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CONSERVE</a:t>
            </a:r>
            <a:r>
              <a:rPr lang="en-US" sz="3200" b="1" dirty="0" smtClean="0"/>
              <a:t> resources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32126022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4343400" cy="3150663"/>
          </a:xfrm>
        </p:spPr>
        <p:txBody>
          <a:bodyPr/>
          <a:lstStyle/>
          <a:p>
            <a:r>
              <a:rPr lang="en-US" sz="8000" dirty="0" smtClean="0"/>
              <a:t>Women </a:t>
            </a: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and the </a:t>
            </a:r>
            <a:br>
              <a:rPr lang="en-US" sz="6000" dirty="0" smtClean="0"/>
            </a:br>
            <a:r>
              <a:rPr lang="en-US" sz="6000" dirty="0" smtClean="0"/>
              <a:t>War Effort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657600"/>
            <a:ext cx="3810000" cy="2209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Women worked in munitions factories while men were at the Front.</a:t>
            </a:r>
            <a:endParaRPr lang="en-US" dirty="0"/>
          </a:p>
        </p:txBody>
      </p:sp>
      <p:pic>
        <p:nvPicPr>
          <p:cNvPr id="20484" name="Picture 4" descr="&quot;On Her Their Lives Depend&quot; War Effort Pos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-7398"/>
            <a:ext cx="4419600" cy="68653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978758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9989"/>
            <a:ext cx="9144000" cy="6877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69260416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345948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002280" cy="45339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9458" name="Picture 2" descr="http://cache2.artprintimages.com/p/LRG/46/4615/7LKFG00Z/art-print/robert-hunt-german-women-employed-in-a-german-munitions-factory-during-world-war-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480" y="0"/>
            <a:ext cx="515112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52661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219200"/>
          </a:xfrm>
        </p:spPr>
        <p:txBody>
          <a:bodyPr anchor="ctr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l"/>
            <a:r>
              <a:rPr lang="en-US" sz="6000" b="1" dirty="0" smtClean="0">
                <a:ln/>
                <a:solidFill>
                  <a:schemeClr val="accent3"/>
                </a:solidFill>
                <a:effectLst/>
              </a:rPr>
              <a:t>Causes of World War I</a:t>
            </a:r>
            <a:endParaRPr lang="en-US" sz="6000" b="1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96196" y="1752600"/>
            <a:ext cx="1524000" cy="457200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en-US" sz="7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	M</a:t>
            </a:r>
          </a:p>
          <a:p>
            <a:pPr algn="ctr">
              <a:buNone/>
            </a:pPr>
            <a:r>
              <a:rPr lang="en-US" sz="7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	A</a:t>
            </a:r>
          </a:p>
          <a:p>
            <a:pPr algn="ctr">
              <a:buNone/>
            </a:pPr>
            <a:r>
              <a:rPr lang="en-US" sz="7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	I</a:t>
            </a:r>
          </a:p>
          <a:p>
            <a:pPr algn="ctr">
              <a:buNone/>
            </a:pPr>
            <a:r>
              <a:rPr lang="en-US" sz="7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	N</a:t>
            </a:r>
          </a:p>
          <a:p>
            <a:pPr algn="ctr">
              <a:buNone/>
            </a:pPr>
            <a:endParaRPr lang="en-US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91596" y="1936532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Britannic Bold" pitchFamily="34" charset="0"/>
              </a:rPr>
              <a:t>ILITARISM</a:t>
            </a:r>
            <a:endParaRPr lang="en-US" sz="4000" b="1" dirty="0">
              <a:latin typeface="Britannic 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1596" y="3025914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latin typeface="Britannic Bold" pitchFamily="34" charset="0"/>
              </a:defRPr>
            </a:lvl1pPr>
          </a:lstStyle>
          <a:p>
            <a:r>
              <a:rPr lang="en-US" dirty="0"/>
              <a:t>LLIANCES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91596" y="4191000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latin typeface="Britannic Bold" pitchFamily="34" charset="0"/>
              </a:defRPr>
            </a:lvl1pPr>
          </a:lstStyle>
          <a:p>
            <a:r>
              <a:rPr lang="en-US" dirty="0"/>
              <a:t>MPERIALISM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15396" y="5358825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latin typeface="Britannic Bold" pitchFamily="34" charset="0"/>
              </a:defRPr>
            </a:lvl1pPr>
          </a:lstStyle>
          <a:p>
            <a:r>
              <a:rPr lang="en-US" dirty="0"/>
              <a:t>ATIONALISM</a:t>
            </a:r>
          </a:p>
        </p:txBody>
      </p:sp>
      <p:pic>
        <p:nvPicPr>
          <p:cNvPr id="2052" name="Picture 4" descr="http://4acre.files.wordpress.com/2010/12/mustard-ga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8" r="27392"/>
          <a:stretch/>
        </p:blipFill>
        <p:spPr bwMode="auto">
          <a:xfrm>
            <a:off x="627648" y="1609212"/>
            <a:ext cx="3334752" cy="458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18039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4950372" cy="1143000"/>
          </a:xfrm>
        </p:spPr>
        <p:txBody>
          <a:bodyPr/>
          <a:lstStyle/>
          <a:p>
            <a:r>
              <a:rPr lang="en-US" sz="8800" dirty="0" smtClean="0"/>
              <a:t>Suffrage</a:t>
            </a:r>
            <a:endParaRPr lang="en-US" sz="8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81199"/>
            <a:ext cx="4191000" cy="4558099"/>
          </a:xfrm>
        </p:spPr>
        <p:txBody>
          <a:bodyPr/>
          <a:lstStyle/>
          <a:p>
            <a:pPr marL="0" indent="0">
              <a:buNone/>
              <a:tabLst>
                <a:tab pos="1087438" algn="l"/>
              </a:tabLst>
            </a:pPr>
            <a:r>
              <a:rPr lang="en-US" b="1" dirty="0" smtClean="0">
                <a:solidFill>
                  <a:schemeClr val="tx2">
                    <a:lumMod val="90000"/>
                  </a:schemeClr>
                </a:solidFill>
              </a:rPr>
              <a:t>1918</a:t>
            </a:r>
            <a:r>
              <a:rPr lang="en-US" b="1" dirty="0" smtClean="0"/>
              <a:t>	</a:t>
            </a:r>
            <a:r>
              <a:rPr lang="en-US" sz="2800" b="1" dirty="0" smtClean="0"/>
              <a:t>Germany</a:t>
            </a:r>
          </a:p>
          <a:p>
            <a:pPr marL="400050" lvl="1" indent="0">
              <a:buNone/>
              <a:tabLst>
                <a:tab pos="1087438" algn="l"/>
              </a:tabLst>
            </a:pPr>
            <a:r>
              <a:rPr lang="en-US" b="1" dirty="0" smtClean="0"/>
              <a:t>	Austria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000" dirty="0" smtClean="0"/>
          </a:p>
          <a:p>
            <a:pPr marL="0" indent="0">
              <a:buNone/>
              <a:tabLst>
                <a:tab pos="1087438" algn="l"/>
              </a:tabLst>
            </a:pPr>
            <a:r>
              <a:rPr lang="en-US" b="1" dirty="0" smtClean="0">
                <a:solidFill>
                  <a:schemeClr val="tx2">
                    <a:lumMod val="90000"/>
                  </a:schemeClr>
                </a:solidFill>
              </a:rPr>
              <a:t>1919</a:t>
            </a:r>
            <a:r>
              <a:rPr lang="en-US" b="1" dirty="0" smtClean="0"/>
              <a:t>	</a:t>
            </a:r>
            <a:r>
              <a:rPr lang="en-US" sz="2800" b="1" dirty="0" smtClean="0"/>
              <a:t>Belgium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000" dirty="0" smtClean="0"/>
          </a:p>
          <a:p>
            <a:pPr marL="0" indent="0">
              <a:buNone/>
              <a:tabLst>
                <a:tab pos="1087438" algn="l"/>
              </a:tabLst>
            </a:pPr>
            <a:r>
              <a:rPr lang="en-US" b="1" dirty="0" smtClean="0">
                <a:solidFill>
                  <a:schemeClr val="tx2">
                    <a:lumMod val="90000"/>
                  </a:schemeClr>
                </a:solidFill>
              </a:rPr>
              <a:t>1920</a:t>
            </a:r>
            <a:r>
              <a:rPr lang="en-US" b="1" dirty="0" smtClean="0"/>
              <a:t>	</a:t>
            </a:r>
            <a:r>
              <a:rPr lang="en-US" sz="2800" b="1" dirty="0" smtClean="0"/>
              <a:t>Czechoslovakia</a:t>
            </a:r>
            <a:endParaRPr lang="en-US" sz="2800" b="1" dirty="0"/>
          </a:p>
          <a:p>
            <a:pPr marL="0" indent="0">
              <a:buNone/>
              <a:tabLst>
                <a:tab pos="1087438" algn="l"/>
              </a:tabLst>
            </a:pPr>
            <a:r>
              <a:rPr lang="en-US" sz="2800" b="1" dirty="0" smtClean="0"/>
              <a:t>	United States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000" dirty="0" smtClean="0"/>
          </a:p>
          <a:p>
            <a:pPr marL="0" indent="0">
              <a:buNone/>
              <a:tabLst>
                <a:tab pos="1087438" algn="l"/>
              </a:tabLst>
            </a:pPr>
            <a:r>
              <a:rPr lang="en-US" b="1" dirty="0" smtClean="0">
                <a:solidFill>
                  <a:schemeClr val="tx2">
                    <a:lumMod val="90000"/>
                  </a:schemeClr>
                </a:solidFill>
              </a:rPr>
              <a:t>1928</a:t>
            </a:r>
            <a:r>
              <a:rPr lang="en-US" b="1" dirty="0" smtClean="0"/>
              <a:t>	</a:t>
            </a:r>
            <a:r>
              <a:rPr lang="en-US" sz="2800" b="1" dirty="0" smtClean="0"/>
              <a:t>United Kingdom</a:t>
            </a:r>
          </a:p>
        </p:txBody>
      </p:sp>
      <p:pic>
        <p:nvPicPr>
          <p:cNvPr id="26626" name="Picture 2" descr="http://upload.wikimedia.org/wikipedia/commons/8/85/Britain_Before_the_First_World_War_Q8148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50372" y="0"/>
            <a:ext cx="4193628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" y="1066800"/>
            <a:ext cx="304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The Legacy</a:t>
            </a:r>
          </a:p>
        </p:txBody>
      </p:sp>
      <p:sp>
        <p:nvSpPr>
          <p:cNvPr id="5" name="Rectangle 4"/>
          <p:cNvSpPr/>
          <p:nvPr/>
        </p:nvSpPr>
        <p:spPr>
          <a:xfrm>
            <a:off x="4950372" y="6096000"/>
            <a:ext cx="41936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err="1" smtClean="0"/>
              <a:t>Emmeline</a:t>
            </a:r>
            <a:r>
              <a:rPr lang="en-US" sz="2000" b="1" i="1" dirty="0" smtClean="0"/>
              <a:t> Pankhurst, a radical suffragette, is arrested in 1914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298257230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514600"/>
            <a:ext cx="4648200" cy="2425987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3600" dirty="0" smtClean="0"/>
              <a:t>Russian government pulls out of the war, then collapses.</a:t>
            </a:r>
          </a:p>
        </p:txBody>
      </p:sp>
      <p:pic>
        <p:nvPicPr>
          <p:cNvPr id="44034" name="Picture 2" descr="File:Lenin and stalin cro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00200"/>
            <a:ext cx="3752850" cy="4305301"/>
          </a:xfrm>
          <a:prstGeom prst="rect">
            <a:avLst/>
          </a:prstGeom>
          <a:noFill/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1143000"/>
          </a:xfrm>
        </p:spPr>
        <p:txBody>
          <a:bodyPr/>
          <a:lstStyle/>
          <a:p>
            <a:pPr algn="l"/>
            <a:r>
              <a:rPr lang="en-US" sz="6800" dirty="0" smtClean="0"/>
              <a:t>Russian Revolution</a:t>
            </a:r>
            <a:endParaRPr lang="en-US" sz="6800" dirty="0"/>
          </a:p>
        </p:txBody>
      </p:sp>
      <p:sp>
        <p:nvSpPr>
          <p:cNvPr id="8" name="Rectangle 7"/>
          <p:cNvSpPr/>
          <p:nvPr/>
        </p:nvSpPr>
        <p:spPr>
          <a:xfrm>
            <a:off x="304800" y="1106269"/>
            <a:ext cx="403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/>
              <a:t>1917</a:t>
            </a:r>
            <a:endParaRPr lang="en-US" sz="3600" b="1" dirty="0"/>
          </a:p>
        </p:txBody>
      </p:sp>
      <p:sp>
        <p:nvSpPr>
          <p:cNvPr id="3" name="Rectangle 2"/>
          <p:cNvSpPr/>
          <p:nvPr/>
        </p:nvSpPr>
        <p:spPr>
          <a:xfrm>
            <a:off x="5105400" y="4648200"/>
            <a:ext cx="3752850" cy="584775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</p:spPr>
        <p:txBody>
          <a:bodyPr wrap="square">
            <a:spAutoFit/>
          </a:bodyPr>
          <a:lstStyle/>
          <a:p>
            <a:pPr marL="0" indent="0" algn="ctr" eaLnBrk="1" hangingPunct="1">
              <a:buNone/>
              <a:defRPr/>
            </a:pPr>
            <a:r>
              <a:rPr lang="en-US" sz="3200" b="1" dirty="0" smtClean="0"/>
              <a:t>Lenin and Stalin</a:t>
            </a:r>
            <a:endParaRPr lang="en-US" sz="3200" b="1" dirty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1143000"/>
          </a:xfrm>
        </p:spPr>
        <p:txBody>
          <a:bodyPr/>
          <a:lstStyle/>
          <a:p>
            <a:pPr algn="l"/>
            <a:r>
              <a:rPr lang="en-US" sz="6800" dirty="0"/>
              <a:t>Treaty of </a:t>
            </a:r>
            <a:r>
              <a:rPr lang="en-US" sz="6800" dirty="0" smtClean="0"/>
              <a:t>Brest-Litovsk</a:t>
            </a:r>
            <a:endParaRPr lang="en-US" sz="6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667000"/>
            <a:ext cx="4191000" cy="2514600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 smtClean="0"/>
              <a:t>Russia cedes territory to Germany.</a:t>
            </a:r>
            <a:endParaRPr lang="en-US" sz="4800" dirty="0"/>
          </a:p>
        </p:txBody>
      </p:sp>
      <p:pic>
        <p:nvPicPr>
          <p:cNvPr id="4098" name="Picture 2" descr="http://upload.wikimedia.org/wikipedia/commons/8/8a/Armisticebrestlitovs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63806" y="1280409"/>
            <a:ext cx="4051594" cy="534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" y="1106269"/>
            <a:ext cx="289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/>
              <a:t>March, 1918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5260735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" y="170793"/>
            <a:ext cx="8915400" cy="1277007"/>
          </a:xfrm>
          <a:noFill/>
        </p:spPr>
        <p:txBody>
          <a:bodyPr/>
          <a:lstStyle/>
          <a:p>
            <a:r>
              <a:rPr lang="en-US" sz="8000" b="1" dirty="0" smtClean="0"/>
              <a:t>A German U-Boat</a:t>
            </a:r>
            <a:endParaRPr lang="en-US" sz="8000" b="1" dirty="0"/>
          </a:p>
        </p:txBody>
      </p:sp>
      <p:pic>
        <p:nvPicPr>
          <p:cNvPr id="23554" name="Picture 2" descr="http://upload.wikimedia.org/wikipedia/commons/4/42/U-14_%28WW1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44000" cy="454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80580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thisiswarblog.files.wordpress.com/2012/05/94747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825" y="1266552"/>
            <a:ext cx="5579575" cy="528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991600" cy="1143000"/>
          </a:xfrm>
        </p:spPr>
        <p:txBody>
          <a:bodyPr/>
          <a:lstStyle/>
          <a:p>
            <a:pPr algn="l"/>
            <a:r>
              <a:rPr lang="en-US" sz="6600" dirty="0" smtClean="0"/>
              <a:t>Sinking of the </a:t>
            </a:r>
            <a:r>
              <a:rPr lang="en-US" sz="6600" i="1" dirty="0" smtClean="0"/>
              <a:t>Lusitania</a:t>
            </a:r>
            <a:endParaRPr lang="en-US" sz="6600" dirty="0"/>
          </a:p>
        </p:txBody>
      </p:sp>
      <p:sp>
        <p:nvSpPr>
          <p:cNvPr id="8" name="Rectangle 7"/>
          <p:cNvSpPr/>
          <p:nvPr/>
        </p:nvSpPr>
        <p:spPr>
          <a:xfrm>
            <a:off x="304800" y="1106269"/>
            <a:ext cx="403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/>
              <a:t>1915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6200" y="2644676"/>
            <a:ext cx="31834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Germany sparked an outrage by sinking a passenger ship </a:t>
            </a:r>
            <a:r>
              <a:rPr lang="en-US" sz="2000" dirty="0" smtClean="0"/>
              <a:t>(that was carrying armaments</a:t>
            </a:r>
            <a:r>
              <a:rPr lang="en-US" sz="2400" dirty="0" smtClean="0"/>
              <a:t>), killing British and American civilians.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170561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4437700" cy="2801007"/>
          </a:xfrm>
          <a:noFill/>
        </p:spPr>
        <p:txBody>
          <a:bodyPr/>
          <a:lstStyle/>
          <a:p>
            <a:r>
              <a:rPr lang="en-US" sz="5800" b="1" dirty="0" smtClean="0"/>
              <a:t>Unrestricted</a:t>
            </a:r>
            <a:r>
              <a:rPr lang="en-US" sz="6000" b="1" dirty="0" smtClean="0"/>
              <a:t> Submarine Warfare</a:t>
            </a:r>
            <a:endParaRPr lang="en-US" sz="6000" b="1" dirty="0"/>
          </a:p>
        </p:txBody>
      </p:sp>
      <p:pic>
        <p:nvPicPr>
          <p:cNvPr id="24578" name="Picture 2" descr="http://upload.wikimedia.org/wikipedia/commons/7/76/German_Submarine_Zone_February_1915_SGW_Vol_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700" y="212834"/>
            <a:ext cx="45539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71600" y="2895600"/>
            <a:ext cx="15183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(1917)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3940076"/>
            <a:ext cx="3429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 major factor leading to U.S. involvement in the war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54258504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4630448" cy="3505200"/>
          </a:xfrm>
        </p:spPr>
        <p:txBody>
          <a:bodyPr/>
          <a:lstStyle/>
          <a:p>
            <a:r>
              <a:rPr lang="en-US" sz="8000" dirty="0" smtClean="0"/>
              <a:t>The U.S. Enters </a:t>
            </a:r>
            <a:br>
              <a:rPr lang="en-US" sz="8000" dirty="0" smtClean="0"/>
            </a:br>
            <a:r>
              <a:rPr lang="en-US" sz="6600" dirty="0" smtClean="0"/>
              <a:t>the War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267200"/>
            <a:ext cx="4191000" cy="18669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b="1" i="1" dirty="0" smtClean="0"/>
              <a:t>Fresh troops </a:t>
            </a:r>
            <a:r>
              <a:rPr lang="en-US" sz="3600" b="1" i="1" dirty="0" smtClean="0"/>
              <a:t/>
            </a:r>
            <a:br>
              <a:rPr lang="en-US" sz="3600" b="1" i="1" dirty="0" smtClean="0"/>
            </a:br>
            <a:r>
              <a:rPr lang="en-US" b="1" i="1" dirty="0" smtClean="0"/>
              <a:t>for the war-weary Entente Powers.</a:t>
            </a:r>
            <a:endParaRPr lang="en-US" b="1" i="1" dirty="0"/>
          </a:p>
        </p:txBody>
      </p:sp>
      <p:pic>
        <p:nvPicPr>
          <p:cNvPr id="15362" name="Picture 2" descr="File:Weapons for Libert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448" y="23648"/>
            <a:ext cx="4513552" cy="683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11138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228600"/>
            <a:ext cx="5257800" cy="1143000"/>
          </a:xfrm>
        </p:spPr>
        <p:txBody>
          <a:bodyPr anchor="ctr">
            <a:noAutofit/>
          </a:bodyPr>
          <a:lstStyle/>
          <a:p>
            <a:pPr algn="l"/>
            <a:r>
              <a:rPr lang="en-US" sz="8800" b="1" dirty="0" smtClean="0"/>
              <a:t>Armistice</a:t>
            </a:r>
            <a:endParaRPr lang="en-US" sz="8800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752600"/>
            <a:ext cx="3733800" cy="4419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0500" b="1" dirty="0" smtClean="0"/>
              <a:t>11/11</a:t>
            </a:r>
            <a:r>
              <a:rPr lang="en-US" sz="9600" dirty="0" smtClean="0"/>
              <a:t/>
            </a:r>
            <a:br>
              <a:rPr lang="en-US" sz="9600" dirty="0" smtClean="0"/>
            </a:br>
            <a:r>
              <a:rPr lang="en-US" sz="5400" dirty="0" smtClean="0"/>
              <a:t>(1918)</a:t>
            </a:r>
          </a:p>
          <a:p>
            <a:pPr marL="0" indent="0" algn="ctr">
              <a:buNone/>
            </a:pPr>
            <a:r>
              <a:rPr lang="en-US" sz="2800" dirty="0" smtClean="0"/>
              <a:t> </a:t>
            </a: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b="1" dirty="0" smtClean="0"/>
              <a:t>11:00 AM</a:t>
            </a:r>
            <a:endParaRPr lang="en-US" sz="9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3948" y="1447800"/>
            <a:ext cx="5103781" cy="5129048"/>
          </a:xfrm>
          <a:prstGeom prst="ellipse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12542305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arm3.staticflickr.com/2148/1582477044_5324fd3615_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410200"/>
            <a:ext cx="3133577" cy="1297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bg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57623" y="457200"/>
            <a:ext cx="6105377" cy="2286000"/>
          </a:xfrm>
          <a:solidFill>
            <a:schemeClr val="tx1">
              <a:alpha val="20000"/>
            </a:schemeClr>
          </a:solidFill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66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Versailles LT" pitchFamily="2" charset="0"/>
              </a:rPr>
              <a:t>The Treaty of </a:t>
            </a:r>
            <a:r>
              <a:rPr lang="en-US" sz="88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Versailles LT" pitchFamily="2" charset="0"/>
              </a:rPr>
              <a:t>Versailles</a:t>
            </a:r>
            <a:endParaRPr lang="en-US" sz="4800" b="1" dirty="0">
              <a:ln w="50800"/>
              <a:solidFill>
                <a:schemeClr val="bg1">
                  <a:shade val="50000"/>
                </a:schemeClr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Versailles LT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0382" y="6397823"/>
            <a:ext cx="1439818" cy="30777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Photo by</a:t>
            </a:r>
            <a:r>
              <a:rPr lang="en-US" sz="1400" dirty="0">
                <a:solidFill>
                  <a:schemeClr val="bg1"/>
                </a:solidFill>
              </a:rPr>
              <a:t> </a:t>
            </a:r>
            <a:r>
              <a:rPr lang="en-US" sz="1400" dirty="0">
                <a:solidFill>
                  <a:schemeClr val="bg1"/>
                </a:solidFill>
                <a:hlinkClick r:id="rId7"/>
              </a:rPr>
              <a:t>wallyg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05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sloblogs.thetribunenews.com/slovault/files/2009/11/1918-11-06-peace-no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106" y="0"/>
            <a:ext cx="91481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6746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HMS Dreadnought 1906 H610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3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458200" cy="1219200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l"/>
            <a:r>
              <a:rPr lang="en-US" sz="8000" b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Militarism</a:t>
            </a:r>
            <a:r>
              <a:rPr lang="en-US" sz="4800" b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	</a:t>
            </a:r>
            <a:endParaRPr lang="en-US" sz="4800" b="1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5257800"/>
            <a:ext cx="8229600" cy="91440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4400" b="1" dirty="0" smtClean="0">
                <a:ln w="12700">
                  <a:solidFill>
                    <a:schemeClr val="bg1"/>
                  </a:solidFill>
                </a:ln>
              </a:rPr>
              <a:t>H.M.S. </a:t>
            </a:r>
            <a:r>
              <a:rPr lang="en-US" sz="4400" b="1" i="1" dirty="0" smtClean="0">
                <a:ln w="12700">
                  <a:solidFill>
                    <a:schemeClr val="bg1"/>
                  </a:solidFill>
                </a:ln>
              </a:rPr>
              <a:t>Dreadnought</a:t>
            </a:r>
            <a:endParaRPr lang="en-US" sz="4400" b="1" dirty="0">
              <a:ln w="12700"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7945167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mjusino.files.wordpress.com/2008/12/woodrow-wils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3313" r="4762" b="3934"/>
          <a:stretch>
            <a:fillRect/>
          </a:stretch>
        </p:blipFill>
        <p:spPr bwMode="auto">
          <a:xfrm>
            <a:off x="6019800" y="1600200"/>
            <a:ext cx="2895600" cy="426720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855782" cy="11430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Versailles LT" pitchFamily="2" charset="0"/>
              </a:rPr>
              <a:t>Wilson’s Fourteen Points</a:t>
            </a:r>
            <a:endParaRPr lang="en-US" sz="5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Versailles LT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0" y="3733800"/>
            <a:ext cx="304800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Junction" pitchFamily="50" charset="0"/>
              </a:rPr>
              <a:t>14</a:t>
            </a:r>
            <a:endParaRPr lang="en-US" sz="13800" b="1" dirty="0">
              <a:ln w="11430"/>
              <a:solidFill>
                <a:prstClr val="black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Junction" pitchFamily="50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5791200" cy="4876800"/>
          </a:xfrm>
          <a:noFill/>
        </p:spPr>
        <p:txBody>
          <a:bodyPr>
            <a:normAutofit lnSpcReduction="10000"/>
          </a:bodyPr>
          <a:lstStyle/>
          <a:p>
            <a:pPr marL="514350" indent="-514350">
              <a:buNone/>
            </a:pP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PRINCIPLES:</a:t>
            </a: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Freedom of the Seas</a:t>
            </a: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Reduction of Arms</a:t>
            </a: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Open Treaty Negotiations</a:t>
            </a:r>
          </a:p>
          <a:p>
            <a:pPr marL="520700" indent="-520700">
              <a:spcBef>
                <a:spcPts val="24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Self Determination </a:t>
            </a:r>
            <a:b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</a:b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   </a:t>
            </a: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of Peoples</a:t>
            </a:r>
            <a:endParaRPr lang="en-US" b="1" dirty="0" smtClean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League of Nations</a:t>
            </a:r>
            <a:endParaRPr lang="en-US" b="1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53047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images3.wikia.nocookie.net/__cb20071030051457/genealogy/images/2/2d/President_Woodrow_Wilson_portrait_December_2_19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 bwMode="auto">
          <a:xfrm>
            <a:off x="3581400" y="381001"/>
            <a:ext cx="5830614" cy="682384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4953000" cy="4678362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8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</a:effectLst>
                <a:latin typeface="Versailles LT" pitchFamily="2" charset="0"/>
              </a:rPr>
              <a:t>PEACE</a:t>
            </a:r>
            <a:r>
              <a:rPr lang="en-US" sz="80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</a:effectLst>
                <a:latin typeface="Versailles LT" pitchFamily="2" charset="0"/>
              </a:rPr>
              <a:t/>
            </a:r>
            <a:br>
              <a:rPr lang="en-US" sz="80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</a:effectLst>
                <a:latin typeface="Versailles LT" pitchFamily="2" charset="0"/>
              </a:rPr>
            </a:br>
            <a:r>
              <a:rPr lang="en-US" sz="8000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</a:effectLst>
                <a:latin typeface="Versailles LT" pitchFamily="2" charset="0"/>
              </a:rPr>
              <a:t>Without </a:t>
            </a:r>
            <a:br>
              <a:rPr lang="en-US" sz="8000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</a:effectLst>
                <a:latin typeface="Versailles LT" pitchFamily="2" charset="0"/>
              </a:rPr>
            </a:br>
            <a:r>
              <a:rPr lang="en-US" sz="8800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</a:effectLst>
                <a:latin typeface="Versailles LT" pitchFamily="2" charset="0"/>
              </a:rPr>
              <a:t>Victory</a:t>
            </a:r>
            <a:endParaRPr lang="en-US" sz="8000" dirty="0">
              <a:ln w="50800"/>
              <a:solidFill>
                <a:schemeClr val="bg1">
                  <a:shade val="50000"/>
                </a:schemeClr>
              </a:solidFill>
              <a:effectLst>
                <a:glow rad="63500">
                  <a:schemeClr val="tx1">
                    <a:lumMod val="85000"/>
                    <a:lumOff val="15000"/>
                    <a:alpha val="40000"/>
                  </a:schemeClr>
                </a:glow>
              </a:effectLst>
              <a:latin typeface="Versailles L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9248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edia.tumblr.com/tumblr_l2l3zx9OaR1qbvfvz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2" t="22912" r="746"/>
          <a:stretch/>
        </p:blipFill>
        <p:spPr bwMode="auto">
          <a:xfrm>
            <a:off x="0" y="0"/>
            <a:ext cx="9144000" cy="688734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76200" y="6320135"/>
            <a:ext cx="1828800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white"/>
                </a:solidFill>
                <a:hlinkClick r:id="rId4"/>
              </a:rPr>
              <a:t>More Info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0" y="76200"/>
            <a:ext cx="304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+mn-lt"/>
              </a:rPr>
              <a:t>Entente Military Deaths</a:t>
            </a:r>
            <a:endParaRPr lang="en-US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0631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29"/>
            <a:ext cx="9144000" cy="7010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76200" y="-152400"/>
            <a:ext cx="7543800" cy="1143000"/>
          </a:xfrm>
          <a:solidFill>
            <a:schemeClr val="tx1"/>
          </a:solidFill>
          <a:effectLst>
            <a:softEdge rad="317500"/>
          </a:effectLst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Versailles LT" pitchFamily="2" charset="0"/>
              </a:rPr>
              <a:t>Paris Peace Conference</a:t>
            </a:r>
            <a:endParaRPr lang="en-US" b="1" dirty="0">
              <a:ln w="50800"/>
              <a:solidFill>
                <a:schemeClr val="bg1">
                  <a:shade val="50000"/>
                </a:schemeClr>
              </a:solidFill>
              <a:latin typeface="Versailles L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4341674"/>
            <a:ext cx="7696200" cy="13542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3038" indent="-17303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black"/>
                </a:solidFill>
              </a:rPr>
              <a:t>“The Conference was an affair of three sides – the victors, the vanquished, and Wilson.”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solidFill>
                  <a:prstClr val="black"/>
                </a:solidFill>
              </a:rPr>
              <a:t/>
            </a:r>
            <a:br>
              <a:rPr lang="en-US" sz="1000" b="1" dirty="0" smtClean="0">
                <a:solidFill>
                  <a:prstClr val="black"/>
                </a:solidFill>
              </a:rPr>
            </a:br>
            <a:r>
              <a:rPr lang="en-US" sz="2400" b="1" dirty="0" smtClean="0">
                <a:solidFill>
                  <a:prstClr val="black"/>
                </a:solidFill>
              </a:rPr>
              <a:t>				-- Richard Hofstadter</a:t>
            </a:r>
            <a:endParaRPr lang="en-US" sz="2400" b="1" dirty="0">
              <a:solidFill>
                <a:prstClr val="black"/>
              </a:solidFill>
            </a:endParaRPr>
          </a:p>
        </p:txBody>
      </p:sp>
      <p:pic>
        <p:nvPicPr>
          <p:cNvPr id="6" name="Picture 6" descr="File:Flag of France.svg">
            <a:hlinkClick r:id="rId3" tooltip="Georges Clemenceau, Prime Minister of Franc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514600"/>
            <a:ext cx="1209430" cy="805783"/>
          </a:xfrm>
          <a:prstGeom prst="rect">
            <a:avLst/>
          </a:prstGeom>
          <a:noFill/>
        </p:spPr>
      </p:pic>
      <p:pic>
        <p:nvPicPr>
          <p:cNvPr id="7" name="Picture 2" descr="File:Flag of the United Kingdom.svg">
            <a:hlinkClick r:id="rId5" tooltip="David Lloyd George, British Prime Minister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7000"/>
            <a:ext cx="1524000" cy="838200"/>
          </a:xfrm>
          <a:prstGeom prst="rect">
            <a:avLst/>
          </a:prstGeom>
          <a:noFill/>
        </p:spPr>
      </p:pic>
      <p:pic>
        <p:nvPicPr>
          <p:cNvPr id="9218" name="Picture 2" descr="File:Flag of Italy.svg">
            <a:hlinkClick r:id="rId7" tooltip="Vittorio Orlando, Prime Minister of Italy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276600"/>
            <a:ext cx="1181886" cy="787432"/>
          </a:xfrm>
          <a:prstGeom prst="rect">
            <a:avLst/>
          </a:prstGeom>
          <a:noFill/>
        </p:spPr>
      </p:pic>
      <p:pic>
        <p:nvPicPr>
          <p:cNvPr id="9" name="Picture 6" descr="File:US flag 48 stars.svg">
            <a:hlinkClick r:id="rId9" tooltip="Woodrow Wilson, President of the United States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667000"/>
            <a:ext cx="1524000" cy="8822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022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212"/>
            <a:ext cx="9144000" cy="6857788"/>
            <a:chOff x="0" y="212"/>
            <a:chExt cx="9144000" cy="6857788"/>
          </a:xfrm>
        </p:grpSpPr>
        <p:pic>
          <p:nvPicPr>
            <p:cNvPr id="12" name="Picture 2" descr="http://upload.wikimedia.org/wikipedia/commons/e/e8/David_Lloyd_George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brightnessContrast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305800" y="552217"/>
              <a:ext cx="838200" cy="6305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http://upload.wikimedia.org/wikipedia/commons/e/e8/David_Lloyd_George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552219"/>
              <a:ext cx="4838700" cy="6305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http://upload.wikimedia.org/wikipedia/commons/e/e8/David_Lloyd_George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brightnessContrast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552218"/>
              <a:ext cx="4305300" cy="6305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http://upload.wikimedia.org/wikipedia/commons/e/e8/David_Lloyd_George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50000"/>
                      </a14:imgEffect>
                      <a14:imgEffect>
                        <a14:brightnessContrast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212"/>
              <a:ext cx="9144000" cy="646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114800"/>
            <a:ext cx="4114800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David </a:t>
            </a:r>
            <a:r>
              <a:rPr lang="en-US" sz="2800" b="1" dirty="0">
                <a:solidFill>
                  <a:schemeClr val="bg1"/>
                </a:solidFill>
              </a:rPr>
              <a:t>Lloyd George  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(British Prime Minister)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857250" y="355259"/>
            <a:ext cx="3714750" cy="2281476"/>
          </a:xfrm>
          <a:prstGeom prst="wedgeRoundRectCallout">
            <a:avLst>
              <a:gd name="adj1" fmla="val 64472"/>
              <a:gd name="adj2" fmla="val 92214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36538" indent="-23653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prstClr val="black"/>
                </a:solidFill>
              </a:rPr>
              <a:t>“I was seated between Jesus Christ and Napoleon.”</a:t>
            </a:r>
          </a:p>
        </p:txBody>
      </p:sp>
    </p:spTree>
    <p:extLst>
      <p:ext uri="{BB962C8B-B14F-4D97-AF65-F5344CB8AC3E}">
        <p14:creationId xmlns:p14="http://schemas.microsoft.com/office/powerpoint/2010/main" val="206080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media.ebaumsworld.com/picture/imdidactic/AGGRESS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" b="482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687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10" y="0"/>
            <a:ext cx="9144000" cy="65532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228600"/>
            <a:ext cx="5562600" cy="1143000"/>
          </a:xfrm>
        </p:spPr>
        <p:txBody>
          <a:bodyPr>
            <a:noAutofit/>
          </a:bodyPr>
          <a:lstStyle/>
          <a:p>
            <a:pPr algn="l"/>
            <a:r>
              <a:rPr lang="en-US" sz="7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Article 231</a:t>
            </a:r>
            <a:endParaRPr lang="en-US" sz="7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28600" y="4419600"/>
            <a:ext cx="5562600" cy="23043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latin typeface="+mj-lt"/>
                <a:cs typeface="Arial" pitchFamily="34" charset="0"/>
              </a:rPr>
              <a:t>Britain and France </a:t>
            </a:r>
            <a:br>
              <a:rPr lang="en-US" b="1" dirty="0" smtClean="0">
                <a:latin typeface="+mj-lt"/>
                <a:cs typeface="Arial" pitchFamily="34" charset="0"/>
              </a:rPr>
            </a:br>
            <a:r>
              <a:rPr lang="en-US" b="1" dirty="0" smtClean="0">
                <a:latin typeface="+mj-lt"/>
                <a:cs typeface="Arial" pitchFamily="34" charset="0"/>
              </a:rPr>
              <a:t>wanted Germany to </a:t>
            </a:r>
            <a:br>
              <a:rPr lang="en-US" b="1" dirty="0" smtClean="0">
                <a:latin typeface="+mj-lt"/>
                <a:cs typeface="Arial" pitchFamily="34" charset="0"/>
              </a:rPr>
            </a:br>
            <a:r>
              <a:rPr lang="en-US" b="1" dirty="0" smtClean="0">
                <a:latin typeface="+mj-lt"/>
                <a:cs typeface="Arial" pitchFamily="34" charset="0"/>
              </a:rPr>
              <a:t>claim responsibility for </a:t>
            </a:r>
            <a:br>
              <a:rPr lang="en-US" b="1" dirty="0" smtClean="0">
                <a:latin typeface="+mj-lt"/>
                <a:cs typeface="Arial" pitchFamily="34" charset="0"/>
              </a:rPr>
            </a:br>
            <a:r>
              <a:rPr lang="en-US" b="1" dirty="0" smtClean="0">
                <a:latin typeface="+mj-lt"/>
                <a:cs typeface="Arial" pitchFamily="34" charset="0"/>
              </a:rPr>
              <a:t>the war and pay </a:t>
            </a:r>
            <a:r>
              <a:rPr lang="en-US" b="1" i="1" dirty="0" smtClean="0">
                <a:latin typeface="+mj-lt"/>
                <a:cs typeface="Arial" pitchFamily="34" charset="0"/>
              </a:rPr>
              <a:t>reparations </a:t>
            </a:r>
            <a:r>
              <a:rPr lang="en-US" b="1" dirty="0" smtClean="0">
                <a:latin typeface="+mj-lt"/>
                <a:cs typeface="Arial" pitchFamily="34" charset="0"/>
              </a:rPr>
              <a:t>to the allies.  </a:t>
            </a:r>
            <a:endParaRPr lang="en-US" b="1" dirty="0">
              <a:latin typeface="+mj-lt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62600" y="443805"/>
            <a:ext cx="3048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smtClean="0">
                <a:solidFill>
                  <a:prstClr val="black"/>
                </a:solidFill>
                <a:latin typeface="Versailles LT"/>
              </a:rPr>
              <a:t>The </a:t>
            </a:r>
            <a:br>
              <a:rPr lang="en-US" sz="2800" b="1" i="1" dirty="0" smtClean="0">
                <a:solidFill>
                  <a:prstClr val="black"/>
                </a:solidFill>
                <a:latin typeface="Versailles LT"/>
              </a:rPr>
            </a:br>
            <a:r>
              <a:rPr lang="en-US" sz="2800" b="1" i="1" dirty="0" smtClean="0">
                <a:solidFill>
                  <a:prstClr val="black"/>
                </a:solidFill>
                <a:latin typeface="Versailles LT"/>
              </a:rPr>
              <a:t>“War Guilt” Clause</a:t>
            </a:r>
            <a:endParaRPr lang="en-US" sz="2800" b="1" i="1" dirty="0">
              <a:solidFill>
                <a:prstClr val="black"/>
              </a:solidFill>
              <a:latin typeface="Versailles LT"/>
            </a:endParaRPr>
          </a:p>
        </p:txBody>
      </p:sp>
    </p:spTree>
    <p:extLst>
      <p:ext uri="{BB962C8B-B14F-4D97-AF65-F5344CB8AC3E}">
        <p14:creationId xmlns:p14="http://schemas.microsoft.com/office/powerpoint/2010/main" val="35290286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mjusino.files.wordpress.com/2008/12/woodrow-wils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3313" r="4762" b="3934"/>
          <a:stretch>
            <a:fillRect/>
          </a:stretch>
        </p:blipFill>
        <p:spPr bwMode="auto">
          <a:xfrm>
            <a:off x="6019800" y="1600200"/>
            <a:ext cx="2895600" cy="426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855782" cy="11430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Versailles LT" pitchFamily="2" charset="0"/>
              </a:rPr>
              <a:t>Wilson’s Fourteen Points</a:t>
            </a:r>
            <a:endParaRPr lang="en-US" sz="5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Versailles LT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5791200" cy="4876800"/>
          </a:xfrm>
          <a:noFill/>
        </p:spPr>
        <p:txBody>
          <a:bodyPr>
            <a:normAutofit lnSpcReduction="10000"/>
          </a:bodyPr>
          <a:lstStyle/>
          <a:p>
            <a:pPr marL="514350" indent="-514350">
              <a:buNone/>
            </a:pP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PRINCIPLES:</a:t>
            </a: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Freedom of the Seas</a:t>
            </a: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Reduction of Arms</a:t>
            </a: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Open Treaty Negotiations</a:t>
            </a:r>
          </a:p>
          <a:p>
            <a:pPr marL="520700" indent="-520700">
              <a:spcBef>
                <a:spcPts val="24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Self Determination </a:t>
            </a:r>
            <a:b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</a:b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   </a:t>
            </a: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of Peoples</a:t>
            </a:r>
            <a:endParaRPr lang="en-US" b="1" dirty="0" smtClean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League of Nations</a:t>
            </a:r>
            <a:endParaRPr lang="en-US" b="1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0" y="3733800"/>
            <a:ext cx="304800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Junction" pitchFamily="50" charset="0"/>
              </a:rPr>
              <a:t>14</a:t>
            </a:r>
            <a:endParaRPr lang="en-US" sz="13800" b="1" dirty="0">
              <a:ln w="11430"/>
              <a:solidFill>
                <a:prstClr val="black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Junction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197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4114800" cy="1981200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11500" b="1" dirty="0" smtClean="0">
                <a:ln w="50800"/>
                <a:solidFill>
                  <a:srgbClr val="DCDCDC"/>
                </a:solidFill>
              </a:rPr>
              <a:t>HOW</a:t>
            </a:r>
            <a:endParaRPr lang="en-US" sz="4000" b="1" dirty="0">
              <a:ln w="50800"/>
              <a:solidFill>
                <a:srgbClr val="DCDCDC"/>
              </a:solidFill>
            </a:endParaRPr>
          </a:p>
        </p:txBody>
      </p:sp>
      <p:pic>
        <p:nvPicPr>
          <p:cNvPr id="5" name="Picture 2" descr="http://mjusino.files.wordpress.com/2008/12/woodrow-wilso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3312" r="4762" b="12880"/>
          <a:stretch/>
        </p:blipFill>
        <p:spPr bwMode="auto">
          <a:xfrm>
            <a:off x="5702444" y="2003075"/>
            <a:ext cx="3060556" cy="4075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702444" y="3394683"/>
            <a:ext cx="306055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600" b="1" dirty="0" smtClean="0">
                <a:ln w="3810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Junction" pitchFamily="50" charset="0"/>
              </a:rPr>
              <a:t>14</a:t>
            </a:r>
            <a:endParaRPr lang="en-US" sz="16600" b="1" dirty="0">
              <a:ln w="3810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Junction" pitchFamily="50" charset="0"/>
            </a:endParaRPr>
          </a:p>
        </p:txBody>
      </p:sp>
      <p:pic>
        <p:nvPicPr>
          <p:cNvPr id="7" name="Picture 2" descr="File:Clemenceau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3124200" cy="4119058"/>
          </a:xfrm>
          <a:prstGeom prst="roundRect">
            <a:avLst/>
          </a:prstGeom>
          <a:noFill/>
          <a:effectLst/>
        </p:spPr>
      </p:pic>
      <p:sp>
        <p:nvSpPr>
          <p:cNvPr id="8" name="TextBox 7"/>
          <p:cNvSpPr txBox="1"/>
          <p:nvPr/>
        </p:nvSpPr>
        <p:spPr>
          <a:xfrm>
            <a:off x="457200" y="4504435"/>
            <a:ext cx="3124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500" b="1" dirty="0" smtClean="0">
                <a:ln w="285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Junction" pitchFamily="50" charset="0"/>
              </a:rPr>
              <a:t>231</a:t>
            </a:r>
            <a:endParaRPr lang="en-US" sz="13800" b="1" dirty="0">
              <a:ln w="28575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Junction" pitchFamily="50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0" y="4572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n w="50800"/>
                <a:solidFill>
                  <a:prstClr val="white"/>
                </a:solidFill>
                <a:latin typeface="Versailles LT"/>
              </a:rPr>
              <a:t>can the two ideas </a:t>
            </a:r>
            <a:br>
              <a:rPr lang="en-US" sz="3600" b="1" dirty="0">
                <a:ln w="50800"/>
                <a:solidFill>
                  <a:prstClr val="white"/>
                </a:solidFill>
                <a:latin typeface="Versailles LT"/>
              </a:rPr>
            </a:br>
            <a:r>
              <a:rPr lang="en-US" sz="3600" b="1" dirty="0">
                <a:ln w="50800"/>
                <a:solidFill>
                  <a:prstClr val="white"/>
                </a:solidFill>
                <a:latin typeface="Versailles LT"/>
              </a:rPr>
              <a:t>be reconciled???</a:t>
            </a:r>
            <a:endParaRPr lang="en-US" sz="3600" dirty="0">
              <a:solidFill>
                <a:prstClr val="white"/>
              </a:solidFill>
              <a:latin typeface="Versailles LT"/>
            </a:endParaRPr>
          </a:p>
        </p:txBody>
      </p:sp>
    </p:spTree>
    <p:extLst>
      <p:ext uri="{BB962C8B-B14F-4D97-AF65-F5344CB8AC3E}">
        <p14:creationId xmlns:p14="http://schemas.microsoft.com/office/powerpoint/2010/main" val="2619742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6400800" cy="1981200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11500" b="1" dirty="0" smtClean="0">
                <a:ln w="50800"/>
                <a:solidFill>
                  <a:srgbClr val="DCDCDC"/>
                </a:solidFill>
              </a:rPr>
              <a:t>EASY!!!</a:t>
            </a:r>
            <a:endParaRPr lang="en-US" sz="4000" b="1" dirty="0">
              <a:ln w="50800"/>
              <a:solidFill>
                <a:srgbClr val="DCDCDC"/>
              </a:solidFill>
            </a:endParaRPr>
          </a:p>
        </p:txBody>
      </p:sp>
      <p:pic>
        <p:nvPicPr>
          <p:cNvPr id="5" name="Picture 2" descr="http://mjusino.files.wordpress.com/2008/12/woodrow-wilso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3312" r="4762" b="12880"/>
          <a:stretch/>
        </p:blipFill>
        <p:spPr bwMode="auto">
          <a:xfrm>
            <a:off x="5702444" y="2003075"/>
            <a:ext cx="3060556" cy="4075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702444" y="3394683"/>
            <a:ext cx="306055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600" b="1" dirty="0" smtClean="0">
                <a:ln w="3810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Junction" pitchFamily="50" charset="0"/>
              </a:rPr>
              <a:t>14</a:t>
            </a:r>
            <a:endParaRPr lang="en-US" sz="16600" b="1" dirty="0">
              <a:ln w="3810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Junction" pitchFamily="50" charset="0"/>
            </a:endParaRPr>
          </a:p>
        </p:txBody>
      </p:sp>
      <p:pic>
        <p:nvPicPr>
          <p:cNvPr id="7" name="Picture 2" descr="File:Clemenceau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3124200" cy="4119058"/>
          </a:xfrm>
          <a:prstGeom prst="roundRect">
            <a:avLst/>
          </a:prstGeom>
          <a:noFill/>
          <a:effectLst/>
        </p:spPr>
      </p:pic>
      <p:sp>
        <p:nvSpPr>
          <p:cNvPr id="8" name="TextBox 7"/>
          <p:cNvSpPr txBox="1"/>
          <p:nvPr/>
        </p:nvSpPr>
        <p:spPr>
          <a:xfrm>
            <a:off x="457200" y="4504435"/>
            <a:ext cx="3124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500" b="1" dirty="0" smtClean="0">
                <a:ln w="285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Junction" pitchFamily="50" charset="0"/>
              </a:rPr>
              <a:t>231</a:t>
            </a:r>
            <a:endParaRPr lang="en-US" sz="13800" b="1" dirty="0">
              <a:ln w="28575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Junction" pitchFamily="50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21059897">
            <a:off x="-378152" y="2762257"/>
            <a:ext cx="10216450" cy="1323439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0" b="1" dirty="0" smtClean="0">
                <a:solidFill>
                  <a:prstClr val="white"/>
                </a:solidFill>
                <a:latin typeface="Junction" pitchFamily="50" charset="0"/>
              </a:rPr>
              <a:t>JUST USE BOTH!</a:t>
            </a:r>
            <a:endParaRPr lang="en-US" sz="8000" b="1" dirty="0">
              <a:solidFill>
                <a:prstClr val="white"/>
              </a:solidFill>
              <a:latin typeface="Junction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8830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609600"/>
            <a:ext cx="8534400" cy="1524000"/>
          </a:xfrm>
        </p:spPr>
        <p:txBody>
          <a:bodyPr anchor="ctr"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H.M.S. Dreadnought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(1906)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255" y="762000"/>
            <a:ext cx="9202318" cy="5440870"/>
            <a:chOff x="0" y="762000"/>
            <a:chExt cx="9202318" cy="5440870"/>
          </a:xfrm>
        </p:grpSpPr>
        <p:pic>
          <p:nvPicPr>
            <p:cNvPr id="48132" name="Picture 4" descr="File:HMSDreadnought gunsLOCBain17494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62000"/>
              <a:ext cx="9202318" cy="5440870"/>
            </a:xfrm>
            <a:prstGeom prst="rect">
              <a:avLst/>
            </a:prstGeom>
            <a:noFill/>
          </p:spPr>
        </p:pic>
        <p:sp>
          <p:nvSpPr>
            <p:cNvPr id="6" name="TextBox 5"/>
            <p:cNvSpPr txBox="1"/>
            <p:nvPr/>
          </p:nvSpPr>
          <p:spPr>
            <a:xfrm>
              <a:off x="0" y="1455003"/>
              <a:ext cx="2286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en-US" sz="4800" b="1" dirty="0" smtClean="0">
                  <a:ln w="50800"/>
                  <a:solidFill>
                    <a:schemeClr val="bg1">
                      <a:shade val="50000"/>
                    </a:schemeClr>
                  </a:solidFill>
                </a:rPr>
                <a:t>12 in.</a:t>
              </a:r>
              <a:endParaRPr lang="en-US" sz="4800" b="1" dirty="0">
                <a:ln w="50800"/>
                <a:solidFill>
                  <a:schemeClr val="bg1">
                    <a:shade val="50000"/>
                  </a:schemeClr>
                </a:solidFill>
              </a:endParaRPr>
            </a:p>
          </p:txBody>
        </p:sp>
      </p:grpSp>
      <p:sp>
        <p:nvSpPr>
          <p:cNvPr id="2" name="Curved Left Arrow 1"/>
          <p:cNvSpPr/>
          <p:nvPr/>
        </p:nvSpPr>
        <p:spPr>
          <a:xfrm rot="2297643">
            <a:off x="1494032" y="2116038"/>
            <a:ext cx="838200" cy="1863299"/>
          </a:xfrm>
          <a:prstGeom prst="curvedLef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13436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owitzer_Gun_Bla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33601" y="-1"/>
            <a:ext cx="70104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1524000" cy="15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101" name="Picture 5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181600"/>
            <a:ext cx="147084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Picture 3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1524000" cy="15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1" name="Picture 4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05200"/>
            <a:ext cx="1494896" cy="1471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8" name="Rectangle 7">
            <a:hlinkClick r:id="rId13"/>
          </p:cNvPr>
          <p:cNvSpPr/>
          <p:nvPr/>
        </p:nvSpPr>
        <p:spPr>
          <a:xfrm>
            <a:off x="2286000" y="6336268"/>
            <a:ext cx="2133600" cy="3693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</a:rPr>
              <a:t>LINK TO MAPS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1917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7010400" cy="6899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>
            <a:hlinkClick r:id="rId5"/>
          </p:cNvPr>
          <p:cNvSpPr/>
          <p:nvPr/>
        </p:nvSpPr>
        <p:spPr>
          <a:xfrm>
            <a:off x="2286000" y="6336268"/>
            <a:ext cx="2133600" cy="3693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</a:rPr>
              <a:t>LINK TO MAPS</a:t>
            </a:r>
            <a:endParaRPr lang="en-US" b="1" dirty="0">
              <a:solidFill>
                <a:prstClr val="white"/>
              </a:solidFill>
            </a:endParaRPr>
          </a:p>
        </p:txBody>
      </p:sp>
      <p:pic>
        <p:nvPicPr>
          <p:cNvPr id="9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1524000" cy="15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Picture 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181600"/>
            <a:ext cx="147084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1" name="Picture 3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1524000" cy="15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Picture 4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05200"/>
            <a:ext cx="1494896" cy="1471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578560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7010400" cy="6900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>
            <a:hlinkClick r:id="rId5"/>
          </p:cNvPr>
          <p:cNvSpPr/>
          <p:nvPr/>
        </p:nvSpPr>
        <p:spPr>
          <a:xfrm>
            <a:off x="2286000" y="6336268"/>
            <a:ext cx="2133600" cy="3693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</a:rPr>
              <a:t>LINK TO MAPS</a:t>
            </a:r>
            <a:endParaRPr lang="en-US" b="1" dirty="0">
              <a:solidFill>
                <a:prstClr val="white"/>
              </a:solidFill>
            </a:endParaRPr>
          </a:p>
        </p:txBody>
      </p:sp>
      <p:pic>
        <p:nvPicPr>
          <p:cNvPr id="9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1524000" cy="15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Picture 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181600"/>
            <a:ext cx="147084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1" name="Picture 3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1524000" cy="15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Picture 4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05200"/>
            <a:ext cx="1494896" cy="1471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530343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7010400" cy="6900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>
            <a:hlinkClick r:id="rId5"/>
          </p:cNvPr>
          <p:cNvSpPr/>
          <p:nvPr/>
        </p:nvSpPr>
        <p:spPr>
          <a:xfrm>
            <a:off x="2286000" y="6336268"/>
            <a:ext cx="2133600" cy="3693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</a:rPr>
              <a:t>LINK TO MAPS</a:t>
            </a:r>
            <a:endParaRPr lang="en-US" b="1" dirty="0">
              <a:solidFill>
                <a:prstClr val="white"/>
              </a:solidFill>
            </a:endParaRPr>
          </a:p>
        </p:txBody>
      </p:sp>
      <p:pic>
        <p:nvPicPr>
          <p:cNvPr id="9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1524000" cy="15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Picture 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181600"/>
            <a:ext cx="147084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1" name="Picture 3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1524000" cy="15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7" name="Picture 4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05200"/>
            <a:ext cx="1494896" cy="1471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882053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7762" name="Picture 2" descr="http://upload.wikimedia.org/wikipedia/commons/1/17/Wernerprokl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6853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848100" y="533400"/>
            <a:ext cx="4838700" cy="127727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solidFill>
                  <a:prstClr val="white"/>
                </a:solidFill>
              </a:rPr>
              <a:t>Proclamation </a:t>
            </a:r>
            <a:r>
              <a:rPr lang="en-US" sz="2800" b="1" dirty="0" smtClean="0">
                <a:solidFill>
                  <a:prstClr val="white"/>
                </a:solidFill>
              </a:rPr>
              <a:t>of the </a:t>
            </a:r>
            <a:r>
              <a:rPr lang="en-US" sz="4100" b="1" dirty="0" smtClean="0">
                <a:solidFill>
                  <a:prstClr val="white"/>
                </a:solidFill>
              </a:rPr>
              <a:t>German Empire </a:t>
            </a:r>
          </a:p>
        </p:txBody>
      </p:sp>
      <p:sp>
        <p:nvSpPr>
          <p:cNvPr id="4" name="Rectangle 3"/>
          <p:cNvSpPr/>
          <p:nvPr/>
        </p:nvSpPr>
        <p:spPr>
          <a:xfrm>
            <a:off x="4599093" y="1886873"/>
            <a:ext cx="3336713" cy="523220"/>
          </a:xfrm>
          <a:prstGeom prst="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white"/>
                </a:solidFill>
              </a:rPr>
              <a:t>18 January 1871</a:t>
            </a:r>
          </a:p>
        </p:txBody>
      </p:sp>
    </p:spTree>
    <p:extLst>
      <p:ext uri="{BB962C8B-B14F-4D97-AF65-F5344CB8AC3E}">
        <p14:creationId xmlns:p14="http://schemas.microsoft.com/office/powerpoint/2010/main" val="977508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3505200" cy="2316162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Signing </a:t>
            </a:r>
            <a:b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31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of the </a:t>
            </a:r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Treaty of Versailles</a:t>
            </a:r>
            <a:endParaRPr 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743200"/>
            <a:ext cx="3505200" cy="1676400"/>
          </a:xfrm>
        </p:spPr>
        <p:txBody>
          <a:bodyPr/>
          <a:lstStyle/>
          <a:p>
            <a:pPr algn="ctr">
              <a:buNone/>
            </a:pPr>
            <a:r>
              <a:rPr lang="en-US" b="1" dirty="0" smtClean="0">
                <a:solidFill>
                  <a:schemeClr val="bg1"/>
                </a:solidFill>
              </a:rPr>
              <a:t>June 28, 1919</a:t>
            </a:r>
          </a:p>
          <a:p>
            <a:pPr marL="0" indent="0" algn="ctr">
              <a:buNone/>
            </a:pPr>
            <a:r>
              <a:rPr lang="en-US" sz="1800" i="1" dirty="0" smtClean="0">
                <a:solidFill>
                  <a:schemeClr val="bg1"/>
                </a:solidFill>
              </a:rPr>
              <a:t>Five years to the day of the assassination of Archduke Franz Ferdinand</a:t>
            </a:r>
            <a:endParaRPr lang="en-US" sz="1800" dirty="0">
              <a:solidFill>
                <a:schemeClr val="bg1"/>
              </a:solidFill>
            </a:endParaRPr>
          </a:p>
          <a:p>
            <a:endParaRPr lang="en-US" i="1" dirty="0" smtClean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1" y="6801"/>
            <a:ext cx="5638800" cy="6851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upload.wikimedia.org/wikipedia/commons/1/17/Wernerprokla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43400"/>
            <a:ext cx="2590800" cy="1917752"/>
          </a:xfrm>
          <a:prstGeom prst="rect">
            <a:avLst/>
          </a:prstGeom>
          <a:noFill/>
          <a:ln w="38100"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-1" y="6340334"/>
            <a:ext cx="3505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300" b="1" i="1" dirty="0" smtClean="0">
                <a:solidFill>
                  <a:prstClr val="white"/>
                </a:solidFill>
                <a:latin typeface="Versailles LT"/>
              </a:rPr>
              <a:t>Look Familiar???</a:t>
            </a:r>
            <a:endParaRPr lang="en-US" sz="2300" b="1" i="1" dirty="0">
              <a:solidFill>
                <a:prstClr val="white"/>
              </a:solidFill>
              <a:latin typeface="Versailles LT"/>
            </a:endParaRPr>
          </a:p>
        </p:txBody>
      </p:sp>
    </p:spTree>
    <p:extLst>
      <p:ext uri="{BB962C8B-B14F-4D97-AF65-F5344CB8AC3E}">
        <p14:creationId xmlns:p14="http://schemas.microsoft.com/office/powerpoint/2010/main" val="1667142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7331684" cy="1143000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l"/>
            <a:r>
              <a:rPr lang="en-US" sz="5200" b="1" dirty="0" smtClean="0">
                <a:ln w="50800"/>
                <a:solidFill>
                  <a:schemeClr val="bg1">
                    <a:lumMod val="85000"/>
                  </a:schemeClr>
                </a:solidFill>
              </a:rPr>
              <a:t>League Membership</a:t>
            </a:r>
            <a:endParaRPr lang="en-US" sz="5200" b="1" dirty="0">
              <a:ln w="50800"/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791200"/>
            <a:ext cx="9144000" cy="990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000" b="1" dirty="0" smtClean="0">
                <a:solidFill>
                  <a:schemeClr val="bg1"/>
                </a:solidFill>
              </a:rPr>
              <a:t>The United States never joined the League.  </a:t>
            </a:r>
            <a:r>
              <a:rPr lang="en-US" sz="2800" b="1" dirty="0" smtClean="0">
                <a:solidFill>
                  <a:schemeClr val="bg1"/>
                </a:solidFill>
              </a:rPr>
              <a:t/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6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/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Wilson’s mission to intimately involve the U.S. in global affairs was a failure.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http://upload.wikimedia.org/wikipedia/commons/0/02/LN_member_states_animation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27088"/>
            <a:ext cx="9525000" cy="41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557336" y="188893"/>
            <a:ext cx="135806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prstClr val="white"/>
                </a:solidFill>
                <a:latin typeface="Versailles LT"/>
              </a:rPr>
              <a:t>1920-</a:t>
            </a:r>
            <a:br>
              <a:rPr lang="en-US" sz="3200" b="1" dirty="0" smtClean="0">
                <a:solidFill>
                  <a:prstClr val="white"/>
                </a:solidFill>
                <a:latin typeface="Versailles LT"/>
              </a:rPr>
            </a:br>
            <a:r>
              <a:rPr lang="en-US" sz="3200" b="1" dirty="0" smtClean="0">
                <a:solidFill>
                  <a:prstClr val="white"/>
                </a:solidFill>
                <a:latin typeface="Versailles LT"/>
              </a:rPr>
              <a:t>1946</a:t>
            </a:r>
            <a:endParaRPr lang="en-US" sz="3200" b="1" dirty="0">
              <a:solidFill>
                <a:prstClr val="black"/>
              </a:solidFill>
              <a:latin typeface="Versailles LT"/>
            </a:endParaRPr>
          </a:p>
        </p:txBody>
      </p:sp>
      <p:sp useBgFill="1">
        <p:nvSpPr>
          <p:cNvPr id="4" name="Rectangle 3"/>
          <p:cNvSpPr/>
          <p:nvPr/>
        </p:nvSpPr>
        <p:spPr>
          <a:xfrm>
            <a:off x="5090884" y="5181600"/>
            <a:ext cx="24529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Versailles LT"/>
              </a:rPr>
              <a:t>Map Credit:  </a:t>
            </a:r>
            <a:r>
              <a:rPr lang="en-US" sz="1400" dirty="0">
                <a:solidFill>
                  <a:prstClr val="white"/>
                </a:solidFill>
                <a:latin typeface="Versailles LT"/>
                <a:hlinkClick r:id="rId5" tooltip="User:Maps &amp; Lucy"/>
              </a:rPr>
              <a:t>Maps &amp; </a:t>
            </a:r>
            <a:r>
              <a:rPr lang="en-US" sz="1400" dirty="0" smtClean="0">
                <a:solidFill>
                  <a:prstClr val="white"/>
                </a:solidFill>
                <a:latin typeface="Versailles LT"/>
                <a:hlinkClick r:id="rId5" tooltip="User:Maps &amp; Lucy"/>
              </a:rPr>
              <a:t>Lucy</a:t>
            </a:r>
            <a:endParaRPr lang="en-US" sz="1400" dirty="0">
              <a:solidFill>
                <a:prstClr val="white"/>
              </a:solidFill>
              <a:latin typeface="Versailles LT"/>
            </a:endParaRPr>
          </a:p>
        </p:txBody>
      </p:sp>
    </p:spTree>
    <p:extLst>
      <p:ext uri="{BB962C8B-B14F-4D97-AF65-F5344CB8AC3E}">
        <p14:creationId xmlns:p14="http://schemas.microsoft.com/office/powerpoint/2010/main" val="36513570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0800"/>
            <a:ext cx="8229600" cy="1143000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6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decolonization</a:t>
            </a:r>
            <a:endParaRPr lang="en-US" sz="6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897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194" y="0"/>
            <a:ext cx="8988805" cy="19050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l"/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League of Nations </a:t>
            </a:r>
            <a:b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6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Mandates</a:t>
            </a:r>
            <a:endParaRPr 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648200"/>
            <a:ext cx="3581400" cy="12954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Former colonies administered by Britain and France</a:t>
            </a:r>
            <a:endParaRPr lang="en-US" b="1" dirty="0"/>
          </a:p>
        </p:txBody>
      </p:sp>
      <p:pic>
        <p:nvPicPr>
          <p:cNvPr id="1028" name="Picture 4" descr="File:League of Nations mandate Middle East and Afric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95" y="1905000"/>
            <a:ext cx="4404221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ile:League of Nations mandate Pacifi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066800"/>
            <a:ext cx="3581400" cy="308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2061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League of Nations Mandates, 192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/>
          <a:stretch/>
        </p:blipFill>
        <p:spPr bwMode="auto">
          <a:xfrm>
            <a:off x="0" y="914400"/>
            <a:ext cx="9144000" cy="593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-152400"/>
            <a:ext cx="9067800" cy="11430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League of Nations Mandates</a:t>
            </a:r>
            <a:endParaRPr 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648200"/>
            <a:ext cx="3581400" cy="12954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Former colonies administered by Britain and France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152400" y="5943600"/>
            <a:ext cx="3200400" cy="73866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400" i="1" dirty="0"/>
              <a:t>Map: Geoffrey </a:t>
            </a:r>
            <a:r>
              <a:rPr lang="en-US" sz="1400" i="1" dirty="0" err="1"/>
              <a:t>Gaudreault</a:t>
            </a:r>
            <a:r>
              <a:rPr lang="en-US" sz="1400" i="1" dirty="0"/>
              <a:t>, NPR; Source:</a:t>
            </a:r>
            <a:r>
              <a:rPr lang="en-US" sz="1400" dirty="0"/>
              <a:t> A History of the Arab Peoples </a:t>
            </a:r>
            <a:r>
              <a:rPr lang="en-US" sz="1400" i="1" dirty="0"/>
              <a:t>by Albert </a:t>
            </a:r>
            <a:r>
              <a:rPr lang="en-US" sz="1400" i="1" dirty="0" err="1"/>
              <a:t>Hourani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945674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HMS Victory - bo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6" y="0"/>
            <a:ext cx="52235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26" y="-381000"/>
            <a:ext cx="5232674" cy="6490900"/>
          </a:xfrm>
        </p:spPr>
        <p:txBody>
          <a:bodyPr anchor="ctr">
            <a:noAutofit/>
          </a:bodyPr>
          <a:lstStyle/>
          <a:p>
            <a:pPr algn="ctr"/>
            <a:r>
              <a:rPr lang="en-US" sz="15000" dirty="0" smtClean="0">
                <a:ln w="28575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Royal</a:t>
            </a:r>
            <a:r>
              <a:rPr lang="en-US" sz="16600" dirty="0" smtClean="0">
                <a:ln w="28575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3800" dirty="0" smtClean="0">
                <a:ln w="28575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3800" dirty="0" smtClean="0">
                <a:ln w="28575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600" dirty="0" smtClean="0">
                <a:ln w="28575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Navy </a:t>
            </a:r>
            <a:r>
              <a:rPr lang="en-US" sz="7200" dirty="0" smtClean="0">
                <a:ln w="28575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7200" dirty="0" smtClean="0">
                <a:ln w="28575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7200" dirty="0" smtClean="0">
                <a:ln w="28575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Ship Names</a:t>
            </a:r>
            <a:endParaRPr lang="en-US" sz="7200" dirty="0">
              <a:ln w="28575">
                <a:solidFill>
                  <a:schemeClr val="bg1">
                    <a:lumMod val="75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562600" y="304800"/>
            <a:ext cx="3352800" cy="58790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500" b="1" dirty="0" smtClean="0"/>
              <a:t>H.M.S. </a:t>
            </a:r>
            <a:r>
              <a:rPr lang="en-US" sz="2500" b="1" i="1" dirty="0" smtClean="0"/>
              <a:t>Arrogant</a:t>
            </a:r>
          </a:p>
          <a:p>
            <a:pPr marL="0" indent="0">
              <a:buNone/>
            </a:pPr>
            <a:r>
              <a:rPr lang="en-US" sz="2500" b="1" dirty="0" smtClean="0"/>
              <a:t>H.M.S. </a:t>
            </a:r>
            <a:r>
              <a:rPr lang="en-US" sz="2500" b="1" i="1" dirty="0" smtClean="0"/>
              <a:t>Gladiator</a:t>
            </a:r>
          </a:p>
          <a:p>
            <a:pPr marL="0" indent="0">
              <a:buNone/>
            </a:pPr>
            <a:r>
              <a:rPr lang="en-US" sz="2500" b="1" dirty="0" smtClean="0"/>
              <a:t>H.M.S. </a:t>
            </a:r>
            <a:r>
              <a:rPr lang="en-US" sz="2500" b="1" i="1" dirty="0" smtClean="0"/>
              <a:t>Unbeaten</a:t>
            </a:r>
          </a:p>
          <a:p>
            <a:pPr marL="0" indent="0">
              <a:buNone/>
            </a:pPr>
            <a:r>
              <a:rPr lang="en-US" sz="2500" b="1" dirty="0" smtClean="0"/>
              <a:t>H.M.S. </a:t>
            </a:r>
            <a:r>
              <a:rPr lang="en-US" sz="2500" b="1" i="1" dirty="0" smtClean="0"/>
              <a:t>Unbending</a:t>
            </a:r>
          </a:p>
          <a:p>
            <a:pPr marL="0" indent="0">
              <a:buNone/>
            </a:pPr>
            <a:r>
              <a:rPr lang="en-US" sz="2500" b="1" dirty="0" smtClean="0"/>
              <a:t>H.M.S. </a:t>
            </a:r>
            <a:r>
              <a:rPr lang="en-US" sz="2500" b="1" i="1" dirty="0" smtClean="0"/>
              <a:t>Unbroken</a:t>
            </a:r>
          </a:p>
          <a:p>
            <a:pPr marL="0" indent="0">
              <a:buNone/>
            </a:pPr>
            <a:r>
              <a:rPr lang="en-US" sz="2500" b="1" dirty="0" smtClean="0"/>
              <a:t>H.M.S. </a:t>
            </a:r>
            <a:r>
              <a:rPr lang="en-US" sz="2500" b="1" i="1" dirty="0" smtClean="0"/>
              <a:t>Undaunted</a:t>
            </a:r>
          </a:p>
          <a:p>
            <a:pPr marL="0" indent="0">
              <a:buNone/>
            </a:pPr>
            <a:r>
              <a:rPr lang="en-US" sz="2500" b="1" dirty="0" smtClean="0"/>
              <a:t>H.M.S. </a:t>
            </a:r>
            <a:r>
              <a:rPr lang="en-US" sz="2500" b="1" i="1" dirty="0" smtClean="0"/>
              <a:t>Valiant</a:t>
            </a:r>
          </a:p>
          <a:p>
            <a:pPr marL="0" indent="0">
              <a:buNone/>
            </a:pPr>
            <a:r>
              <a:rPr lang="en-US" sz="2500" b="1" dirty="0" smtClean="0"/>
              <a:t>H.M.S. </a:t>
            </a:r>
            <a:r>
              <a:rPr lang="en-US" sz="2500" b="1" i="1" dirty="0" smtClean="0"/>
              <a:t>Vampire</a:t>
            </a:r>
          </a:p>
          <a:p>
            <a:pPr marL="0" indent="0">
              <a:buNone/>
            </a:pPr>
            <a:r>
              <a:rPr lang="en-US" sz="2500" b="1" dirty="0" smtClean="0"/>
              <a:t>H.M.S. </a:t>
            </a:r>
            <a:r>
              <a:rPr lang="en-US" sz="2500" b="1" i="1" dirty="0" smtClean="0"/>
              <a:t>Vanquisher</a:t>
            </a:r>
          </a:p>
          <a:p>
            <a:pPr marL="0" indent="0">
              <a:buNone/>
            </a:pPr>
            <a:r>
              <a:rPr lang="en-US" sz="2500" b="1" dirty="0" smtClean="0"/>
              <a:t>H.M.S. </a:t>
            </a:r>
            <a:r>
              <a:rPr lang="en-US" sz="2500" b="1" i="1" dirty="0" smtClean="0"/>
              <a:t>Vehement</a:t>
            </a:r>
          </a:p>
          <a:p>
            <a:pPr marL="0" indent="0">
              <a:buNone/>
            </a:pPr>
            <a:r>
              <a:rPr lang="en-US" sz="2500" b="1" dirty="0" smtClean="0"/>
              <a:t>H.M.S. </a:t>
            </a:r>
            <a:r>
              <a:rPr lang="en-US" sz="2500" b="1" i="1" dirty="0" smtClean="0"/>
              <a:t>Vengeance</a:t>
            </a:r>
          </a:p>
          <a:p>
            <a:pPr marL="0" indent="0">
              <a:buNone/>
            </a:pPr>
            <a:r>
              <a:rPr lang="en-US" sz="2500" b="1" dirty="0" smtClean="0"/>
              <a:t>H.M.S. </a:t>
            </a:r>
            <a:r>
              <a:rPr lang="en-US" sz="2500" b="1" i="1" dirty="0" smtClean="0"/>
              <a:t>Victory</a:t>
            </a:r>
          </a:p>
        </p:txBody>
      </p:sp>
      <p:sp>
        <p:nvSpPr>
          <p:cNvPr id="4" name="Rectangle 3">
            <a:hlinkClick r:id="rId4"/>
          </p:cNvPr>
          <p:cNvSpPr/>
          <p:nvPr/>
        </p:nvSpPr>
        <p:spPr>
          <a:xfrm>
            <a:off x="5486400" y="6183868"/>
            <a:ext cx="3429000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CLICK TO SEE MORE!</a:t>
            </a:r>
            <a:endParaRPr lang="en-US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2927343" y="6443246"/>
            <a:ext cx="21018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Credit:  </a:t>
            </a:r>
            <a:r>
              <a:rPr lang="en-US" sz="1400" dirty="0">
                <a:hlinkClick r:id="rId5"/>
              </a:rPr>
              <a:t>Jamie </a:t>
            </a:r>
            <a:r>
              <a:rPr lang="en-US" sz="1400" dirty="0" smtClean="0">
                <a:hlinkClick r:id="rId5"/>
              </a:rPr>
              <a:t>Campbell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6706847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81350" y="76200"/>
            <a:ext cx="5962650" cy="7162800"/>
            <a:chOff x="3181350" y="152400"/>
            <a:chExt cx="5962650" cy="7162800"/>
          </a:xfrm>
        </p:grpSpPr>
        <p:pic>
          <p:nvPicPr>
            <p:cNvPr id="6146" name="Picture 2" descr="C:\Users\Tom\AppData\Local\Microsoft\Windows\Temporary Internet Files\Content.IE5\AJE0FOE6\MC900441802[1]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36" r="6169"/>
            <a:stretch/>
          </p:blipFill>
          <p:spPr bwMode="auto">
            <a:xfrm>
              <a:off x="3181350" y="1447800"/>
              <a:ext cx="5962650" cy="5867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9"/>
            <p:cNvGrpSpPr/>
            <p:nvPr/>
          </p:nvGrpSpPr>
          <p:grpSpPr>
            <a:xfrm>
              <a:off x="4572000" y="2684502"/>
              <a:ext cx="3048000" cy="3792498"/>
              <a:chOff x="4038600" y="2725698"/>
              <a:chExt cx="3048000" cy="3792498"/>
            </a:xfrm>
          </p:grpSpPr>
          <p:pic>
            <p:nvPicPr>
              <p:cNvPr id="1026" name="Picture 2" descr="http://www.watblog.com/wp-content/uploads/2010/02/noble-peace-prize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03802" y="2725698"/>
                <a:ext cx="1696998" cy="1696998"/>
              </a:xfrm>
              <a:prstGeom prst="rect">
                <a:avLst/>
              </a:prstGeom>
              <a:noFill/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4038600" y="4609981"/>
                <a:ext cx="3048000" cy="190821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effectLst>
                <a:softEdge rad="127000"/>
              </a:effectLst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200" b="1" dirty="0" smtClean="0">
                    <a:solidFill>
                      <a:prstClr val="black"/>
                    </a:solidFill>
                    <a:effectLst>
                      <a:glow rad="101600">
                        <a:prstClr val="white">
                          <a:alpha val="60000"/>
                        </a:prstClr>
                      </a:glow>
                    </a:effectLst>
                    <a:latin typeface="Versailles LT"/>
                  </a:rPr>
                  <a:t>I went to Versailles </a:t>
                </a:r>
                <a:r>
                  <a:rPr lang="en-US" sz="2400" b="1" dirty="0" smtClean="0">
                    <a:solidFill>
                      <a:prstClr val="black"/>
                    </a:solidFill>
                    <a:effectLst>
                      <a:glow rad="101600">
                        <a:prstClr val="white">
                          <a:alpha val="60000"/>
                        </a:prstClr>
                      </a:glow>
                    </a:effectLst>
                    <a:latin typeface="Versailles LT"/>
                  </a:rPr>
                  <a:t>and all I got was </a:t>
                </a:r>
                <a:r>
                  <a:rPr lang="en-US" sz="4000" b="1" dirty="0" smtClean="0">
                    <a:solidFill>
                      <a:prstClr val="black"/>
                    </a:solidFill>
                    <a:effectLst>
                      <a:glow rad="101600">
                        <a:prstClr val="white">
                          <a:alpha val="60000"/>
                        </a:prstClr>
                      </a:glow>
                    </a:effectLst>
                    <a:latin typeface="Versailles LT"/>
                  </a:rPr>
                  <a:t>this lousy </a:t>
                </a:r>
                <a:r>
                  <a:rPr lang="en-US" sz="3200" b="1" dirty="0" smtClean="0">
                    <a:solidFill>
                      <a:prstClr val="black"/>
                    </a:solidFill>
                    <a:effectLst>
                      <a:glow rad="101600">
                        <a:prstClr val="white">
                          <a:alpha val="60000"/>
                        </a:prstClr>
                      </a:glow>
                    </a:effectLst>
                    <a:latin typeface="Versailles LT"/>
                  </a:rPr>
                  <a:t/>
                </a:r>
                <a:br>
                  <a:rPr lang="en-US" sz="3200" b="1" dirty="0" smtClean="0">
                    <a:solidFill>
                      <a:prstClr val="black"/>
                    </a:solidFill>
                    <a:effectLst>
                      <a:glow rad="101600">
                        <a:prstClr val="white">
                          <a:alpha val="60000"/>
                        </a:prstClr>
                      </a:glow>
                    </a:effectLst>
                    <a:latin typeface="Versailles LT"/>
                  </a:rPr>
                </a:br>
                <a:r>
                  <a:rPr lang="en-US" sz="3200" b="1" dirty="0" smtClean="0">
                    <a:solidFill>
                      <a:prstClr val="black"/>
                    </a:solidFill>
                    <a:effectLst>
                      <a:glow rad="101600">
                        <a:prstClr val="white">
                          <a:alpha val="60000"/>
                        </a:prstClr>
                      </a:glow>
                    </a:effectLst>
                    <a:latin typeface="Versailles LT"/>
                  </a:rPr>
                  <a:t>peace prize.</a:t>
                </a:r>
                <a:endParaRPr lang="en-US" sz="3200" b="1" dirty="0">
                  <a:solidFill>
                    <a:prstClr val="black"/>
                  </a:solidFill>
                  <a:effectLst>
                    <a:glow rad="101600">
                      <a:prstClr val="white">
                        <a:alpha val="60000"/>
                      </a:prstClr>
                    </a:glow>
                  </a:effectLst>
                  <a:latin typeface="Versailles LT"/>
                </a:endParaRPr>
              </a:p>
            </p:txBody>
          </p:sp>
        </p:grpSp>
        <p:pic>
          <p:nvPicPr>
            <p:cNvPr id="11" name="Picture 2" descr="File:Thomas Woodrow Wilson, Harris &amp; Ewing bw photo portrait, 1919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38" r="17663" b="48387"/>
            <a:stretch>
              <a:fillRect/>
            </a:stretch>
          </p:blipFill>
          <p:spPr bwMode="auto">
            <a:xfrm>
              <a:off x="5162550" y="152400"/>
              <a:ext cx="2000250" cy="2286000"/>
            </a:xfrm>
            <a:prstGeom prst="ellipse">
              <a:avLst/>
            </a:prstGeom>
            <a:noFill/>
            <a:effectLst>
              <a:softEdge rad="31750"/>
            </a:effectLst>
          </p:spPr>
        </p:pic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52400"/>
            <a:ext cx="2209800" cy="6278562"/>
          </a:xfrm>
        </p:spPr>
        <p:txBody>
          <a:bodyPr vert="wordArtVert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8000" b="1" dirty="0" smtClean="0">
                <a:ln w="50800"/>
                <a:solidFill>
                  <a:schemeClr val="bg1">
                    <a:lumMod val="85000"/>
                  </a:schemeClr>
                </a:solidFill>
              </a:rPr>
              <a:t>1919</a:t>
            </a:r>
            <a:endParaRPr lang="en-US" sz="8000" b="1" dirty="0">
              <a:ln w="50800"/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9672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gital Dots">
  <a:themeElements>
    <a:clrScheme name="WWI">
      <a:dk1>
        <a:srgbClr val="2E280B"/>
      </a:dk1>
      <a:lt1>
        <a:srgbClr val="FFFFFF"/>
      </a:lt1>
      <a:dk2>
        <a:srgbClr val="484E1A"/>
      </a:dk2>
      <a:lt2>
        <a:srgbClr val="E7ECBD"/>
      </a:lt2>
      <a:accent1>
        <a:srgbClr val="ABB366"/>
      </a:accent1>
      <a:accent2>
        <a:srgbClr val="424F29"/>
      </a:accent2>
      <a:accent3>
        <a:srgbClr val="B2B6AD"/>
      </a:accent3>
      <a:accent4>
        <a:srgbClr val="DADADA"/>
      </a:accent4>
      <a:accent5>
        <a:srgbClr val="C6C5AA"/>
      </a:accent5>
      <a:accent6>
        <a:srgbClr val="514715"/>
      </a:accent6>
      <a:hlink>
        <a:srgbClr val="B8C998"/>
      </a:hlink>
      <a:folHlink>
        <a:srgbClr val="A19F72"/>
      </a:folHlink>
    </a:clrScheme>
    <a:fontScheme name="WWI">
      <a:majorFont>
        <a:latin typeface="Franklin Gothic Demi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igital Dots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Grayscale2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F2F2F2"/>
      </a:hlink>
      <a:folHlink>
        <a:srgbClr val="D8D8D8"/>
      </a:folHlink>
    </a:clrScheme>
    <a:fontScheme name="Versailles">
      <a:majorFont>
        <a:latin typeface="Versailles LT"/>
        <a:ea typeface=""/>
        <a:cs typeface=""/>
      </a:majorFont>
      <a:minorFont>
        <a:latin typeface="Versailles L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10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11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12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13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14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15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16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17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18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19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2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20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21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22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23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24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25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26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27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28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29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3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30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31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32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33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34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35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36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37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38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39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4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40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41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42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43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44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45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46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47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48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49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5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50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51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52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53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54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55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56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57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58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59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6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60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61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62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63.xml><?xml version="1.0" encoding="utf-8"?>
<a:themeOverride xmlns:a="http://schemas.openxmlformats.org/drawingml/2006/main">
  <a:clrScheme name="Grayscale2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F2F2F2"/>
    </a:hlink>
    <a:folHlink>
      <a:srgbClr val="D8D8D8"/>
    </a:folHlink>
  </a:clrScheme>
</a:themeOverride>
</file>

<file path=ppt/theme/themeOverride64.xml><?xml version="1.0" encoding="utf-8"?>
<a:themeOverride xmlns:a="http://schemas.openxmlformats.org/drawingml/2006/main">
  <a:clrScheme name="Grayscale2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F2F2F2"/>
    </a:hlink>
    <a:folHlink>
      <a:srgbClr val="D8D8D8"/>
    </a:folHlink>
  </a:clrScheme>
</a:themeOverride>
</file>

<file path=ppt/theme/themeOverride65.xml><?xml version="1.0" encoding="utf-8"?>
<a:themeOverride xmlns:a="http://schemas.openxmlformats.org/drawingml/2006/main">
  <a:clrScheme name="Grayscale2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F2F2F2"/>
    </a:hlink>
    <a:folHlink>
      <a:srgbClr val="D8D8D8"/>
    </a:folHlink>
  </a:clrScheme>
</a:themeOverride>
</file>

<file path=ppt/theme/themeOverride66.xml><?xml version="1.0" encoding="utf-8"?>
<a:themeOverride xmlns:a="http://schemas.openxmlformats.org/drawingml/2006/main">
  <a:clrScheme name="Grayscale2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F2F2F2"/>
    </a:hlink>
    <a:folHlink>
      <a:srgbClr val="D8D8D8"/>
    </a:folHlink>
  </a:clrScheme>
</a:themeOverride>
</file>

<file path=ppt/theme/themeOverride67.xml><?xml version="1.0" encoding="utf-8"?>
<a:themeOverride xmlns:a="http://schemas.openxmlformats.org/drawingml/2006/main">
  <a:clrScheme name="Grayscale2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F2F2F2"/>
    </a:hlink>
    <a:folHlink>
      <a:srgbClr val="D8D8D8"/>
    </a:folHlink>
  </a:clrScheme>
</a:themeOverride>
</file>

<file path=ppt/theme/themeOverride68.xml><?xml version="1.0" encoding="utf-8"?>
<a:themeOverride xmlns:a="http://schemas.openxmlformats.org/drawingml/2006/main">
  <a:clrScheme name="Grayscale2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F2F2F2"/>
    </a:hlink>
    <a:folHlink>
      <a:srgbClr val="D8D8D8"/>
    </a:folHlink>
  </a:clrScheme>
</a:themeOverride>
</file>

<file path=ppt/theme/themeOverride69.xml><?xml version="1.0" encoding="utf-8"?>
<a:themeOverride xmlns:a="http://schemas.openxmlformats.org/drawingml/2006/main">
  <a:clrScheme name="Grayscale2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F2F2F2"/>
    </a:hlink>
    <a:folHlink>
      <a:srgbClr val="D8D8D8"/>
    </a:folHlink>
  </a:clrScheme>
</a:themeOverride>
</file>

<file path=ppt/theme/themeOverride7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70.xml><?xml version="1.0" encoding="utf-8"?>
<a:themeOverride xmlns:a="http://schemas.openxmlformats.org/drawingml/2006/main">
  <a:clrScheme name="Grayscale2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F2F2F2"/>
    </a:hlink>
    <a:folHlink>
      <a:srgbClr val="D8D8D8"/>
    </a:folHlink>
  </a:clrScheme>
</a:themeOverride>
</file>

<file path=ppt/theme/themeOverride71.xml><?xml version="1.0" encoding="utf-8"?>
<a:themeOverride xmlns:a="http://schemas.openxmlformats.org/drawingml/2006/main">
  <a:clrScheme name="Grayscale2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F2F2F2"/>
    </a:hlink>
    <a:folHlink>
      <a:srgbClr val="D8D8D8"/>
    </a:folHlink>
  </a:clrScheme>
</a:themeOverride>
</file>

<file path=ppt/theme/themeOverride72.xml><?xml version="1.0" encoding="utf-8"?>
<a:themeOverride xmlns:a="http://schemas.openxmlformats.org/drawingml/2006/main">
  <a:clrScheme name="Grayscale2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F2F2F2"/>
    </a:hlink>
    <a:folHlink>
      <a:srgbClr val="D8D8D8"/>
    </a:folHlink>
  </a:clrScheme>
</a:themeOverride>
</file>

<file path=ppt/theme/themeOverride73.xml><?xml version="1.0" encoding="utf-8"?>
<a:themeOverride xmlns:a="http://schemas.openxmlformats.org/drawingml/2006/main">
  <a:clrScheme name="Grayscale2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F2F2F2"/>
    </a:hlink>
    <a:folHlink>
      <a:srgbClr val="D8D8D8"/>
    </a:folHlink>
  </a:clrScheme>
</a:themeOverride>
</file>

<file path=ppt/theme/themeOverride74.xml><?xml version="1.0" encoding="utf-8"?>
<a:themeOverride xmlns:a="http://schemas.openxmlformats.org/drawingml/2006/main">
  <a:clrScheme name="Grayscale2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F2F2F2"/>
    </a:hlink>
    <a:folHlink>
      <a:srgbClr val="D8D8D8"/>
    </a:folHlink>
  </a:clrScheme>
</a:themeOverride>
</file>

<file path=ppt/theme/themeOverride75.xml><?xml version="1.0" encoding="utf-8"?>
<a:themeOverride xmlns:a="http://schemas.openxmlformats.org/drawingml/2006/main">
  <a:clrScheme name="Grayscale2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F2F2F2"/>
    </a:hlink>
    <a:folHlink>
      <a:srgbClr val="D8D8D8"/>
    </a:folHlink>
  </a:clrScheme>
</a:themeOverride>
</file>

<file path=ppt/theme/themeOverride76.xml><?xml version="1.0" encoding="utf-8"?>
<a:themeOverride xmlns:a="http://schemas.openxmlformats.org/drawingml/2006/main">
  <a:clrScheme name="Grayscale2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F2F2F2"/>
    </a:hlink>
    <a:folHlink>
      <a:srgbClr val="D8D8D8"/>
    </a:folHlink>
  </a:clrScheme>
</a:themeOverride>
</file>

<file path=ppt/theme/themeOverride77.xml><?xml version="1.0" encoding="utf-8"?>
<a:themeOverride xmlns:a="http://schemas.openxmlformats.org/drawingml/2006/main">
  <a:clrScheme name="Grayscale2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F2F2F2"/>
    </a:hlink>
    <a:folHlink>
      <a:srgbClr val="D8D8D8"/>
    </a:folHlink>
  </a:clrScheme>
</a:themeOverride>
</file>

<file path=ppt/theme/themeOverride8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9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Digital Dots</Template>
  <TotalTime>2547</TotalTime>
  <Words>802</Words>
  <Application>Microsoft Macintosh PowerPoint</Application>
  <PresentationFormat>On-screen Show (4:3)</PresentationFormat>
  <Paragraphs>269</Paragraphs>
  <Slides>90</Slides>
  <Notes>5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90</vt:i4>
      </vt:variant>
    </vt:vector>
  </HeadingPairs>
  <TitlesOfParts>
    <vt:vector size="103" baseType="lpstr">
      <vt:lpstr>Junction</vt:lpstr>
      <vt:lpstr>Garamond</vt:lpstr>
      <vt:lpstr>Franklin Gothic Heavy</vt:lpstr>
      <vt:lpstr>Versailles LT</vt:lpstr>
      <vt:lpstr>Franklin Gothic Demi</vt:lpstr>
      <vt:lpstr>Wingdings</vt:lpstr>
      <vt:lpstr>Arial</vt:lpstr>
      <vt:lpstr>Calibri</vt:lpstr>
      <vt:lpstr>Lobster Two</vt:lpstr>
      <vt:lpstr>Book Antiqua</vt:lpstr>
      <vt:lpstr>Britannic Bold</vt:lpstr>
      <vt:lpstr>Digital Dots</vt:lpstr>
      <vt:lpstr>Office Theme</vt:lpstr>
      <vt:lpstr>World War I</vt:lpstr>
      <vt:lpstr>World War I Mr. Tuttle</vt:lpstr>
      <vt:lpstr>PowerPoint Presentation</vt:lpstr>
      <vt:lpstr>TABLE OF CONTENTS</vt:lpstr>
      <vt:lpstr>PowerPoint Presentation</vt:lpstr>
      <vt:lpstr>Causes of World War I</vt:lpstr>
      <vt:lpstr>Militarism </vt:lpstr>
      <vt:lpstr>H.M.S. Dreadnought (1906)</vt:lpstr>
      <vt:lpstr>Royal  Navy  Ship Names</vt:lpstr>
      <vt:lpstr>Anglo-German Arms Race</vt:lpstr>
      <vt:lpstr>PowerPoint Presentation</vt:lpstr>
      <vt:lpstr>The Daily Telegraph Affair</vt:lpstr>
      <vt:lpstr>Alliances</vt:lpstr>
      <vt:lpstr>Alliances</vt:lpstr>
      <vt:lpstr>Alliances</vt:lpstr>
      <vt:lpstr>Imperialism</vt:lpstr>
      <vt:lpstr>Nationalism</vt:lpstr>
      <vt:lpstr>PowerPoint Presentation</vt:lpstr>
      <vt:lpstr>The Black Hand</vt:lpstr>
      <vt:lpstr>Assassination of  Archduke Franz Ferdinand June 28, 1914</vt:lpstr>
      <vt:lpstr>PowerPoint Presentation</vt:lpstr>
      <vt:lpstr>PowerPoint Presentation</vt:lpstr>
      <vt:lpstr>The Bench Clears…</vt:lpstr>
      <vt:lpstr>Modern Warfare</vt:lpstr>
      <vt:lpstr>Civil War Cannon</vt:lpstr>
      <vt:lpstr>WWI Artillery Piece</vt:lpstr>
      <vt:lpstr>Civil War Gatling Gun</vt:lpstr>
      <vt:lpstr>WWI Machine Gun</vt:lpstr>
      <vt:lpstr>Trench Warfare</vt:lpstr>
      <vt:lpstr>Trench Foot</vt:lpstr>
      <vt:lpstr>STALEMATE</vt:lpstr>
      <vt:lpstr>PowerPoint Presentation</vt:lpstr>
      <vt:lpstr>Over The Top</vt:lpstr>
      <vt:lpstr>FUN!</vt:lpstr>
      <vt:lpstr>Mustard Gas</vt:lpstr>
      <vt:lpstr>PowerPoint Presentation</vt:lpstr>
      <vt:lpstr>Battle of the Somme</vt:lpstr>
      <vt:lpstr>The British Offensive</vt:lpstr>
      <vt:lpstr>Battle of Verdun</vt:lpstr>
      <vt:lpstr>German Soldiers at Verdun</vt:lpstr>
      <vt:lpstr>Aircraft in World War I</vt:lpstr>
      <vt:lpstr>FAIL</vt:lpstr>
      <vt:lpstr>The Red Baron</vt:lpstr>
      <vt:lpstr>Zeppelin Raids</vt:lpstr>
      <vt:lpstr>PowerPoint Presentation</vt:lpstr>
      <vt:lpstr>German Gotha G.V Bomber</vt:lpstr>
      <vt:lpstr>RESPONSES  to Total War</vt:lpstr>
      <vt:lpstr>“I am staring at a sunlit  picture of Hell.”</vt:lpstr>
      <vt:lpstr>“Dulce et decorum est pro patria mori.”        -- Horace</vt:lpstr>
      <vt:lpstr>PowerPoint Presentation</vt:lpstr>
      <vt:lpstr>A German Soldier  Writes Home</vt:lpstr>
      <vt:lpstr>PowerPoint Presentation</vt:lpstr>
      <vt:lpstr>The Thousand Yard Stare</vt:lpstr>
      <vt:lpstr>The War  at Home</vt:lpstr>
      <vt:lpstr>Propaganda Campaigns</vt:lpstr>
      <vt:lpstr>Propaganda Campaigns</vt:lpstr>
      <vt:lpstr>Women  and the  War Effort</vt:lpstr>
      <vt:lpstr>PowerPoint Presentation</vt:lpstr>
      <vt:lpstr>PowerPoint Presentation</vt:lpstr>
      <vt:lpstr>Suffrage</vt:lpstr>
      <vt:lpstr>Russian Revolution</vt:lpstr>
      <vt:lpstr>Treaty of Brest-Litovsk</vt:lpstr>
      <vt:lpstr>A German U-Boat</vt:lpstr>
      <vt:lpstr>Sinking of the Lusitania</vt:lpstr>
      <vt:lpstr>Unrestricted Submarine Warfare</vt:lpstr>
      <vt:lpstr>The U.S. Enters  the War</vt:lpstr>
      <vt:lpstr>Armistice</vt:lpstr>
      <vt:lpstr>The Treaty of Versailles</vt:lpstr>
      <vt:lpstr>PowerPoint Presentation</vt:lpstr>
      <vt:lpstr>Wilson’s Fourteen Points</vt:lpstr>
      <vt:lpstr>PEACE Without  Victory</vt:lpstr>
      <vt:lpstr>PowerPoint Presentation</vt:lpstr>
      <vt:lpstr>Paris Peace Conference</vt:lpstr>
      <vt:lpstr>PowerPoint Presentation</vt:lpstr>
      <vt:lpstr>PowerPoint Presentation</vt:lpstr>
      <vt:lpstr>Article 231</vt:lpstr>
      <vt:lpstr>Wilson’s Fourteen Points</vt:lpstr>
      <vt:lpstr>HOW</vt:lpstr>
      <vt:lpstr>EASY!!!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Signing  of the  Treaty of Versailles</vt:lpstr>
      <vt:lpstr>League Membership</vt:lpstr>
      <vt:lpstr>decolonization</vt:lpstr>
      <vt:lpstr>League of Nations  Mandates</vt:lpstr>
      <vt:lpstr>League of Nations Mandates</vt:lpstr>
      <vt:lpstr>1919</vt:lpstr>
    </vt:vector>
  </TitlesOfParts>
  <Company>TCTC</Company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War I</dc:title>
  <dc:creator>Tom Richey</dc:creator>
  <cp:lastModifiedBy>michael tuttle</cp:lastModifiedBy>
  <cp:revision>163</cp:revision>
  <dcterms:created xsi:type="dcterms:W3CDTF">2008-05-28T12:27:38Z</dcterms:created>
  <dcterms:modified xsi:type="dcterms:W3CDTF">2018-11-26T15:46:25Z</dcterms:modified>
</cp:coreProperties>
</file>