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4" r:id="rId3"/>
    <p:sldId id="279" r:id="rId4"/>
    <p:sldId id="282" r:id="rId5"/>
    <p:sldId id="283" r:id="rId6"/>
    <p:sldId id="280" r:id="rId7"/>
    <p:sldId id="281" r:id="rId8"/>
    <p:sldId id="284" r:id="rId9"/>
    <p:sldId id="302" r:id="rId10"/>
    <p:sldId id="303" r:id="rId11"/>
    <p:sldId id="285" r:id="rId12"/>
    <p:sldId id="299" r:id="rId13"/>
    <p:sldId id="287" r:id="rId14"/>
    <p:sldId id="301" r:id="rId15"/>
    <p:sldId id="286" r:id="rId16"/>
    <p:sldId id="260" r:id="rId17"/>
    <p:sldId id="305" r:id="rId18"/>
    <p:sldId id="261" r:id="rId19"/>
    <p:sldId id="288" r:id="rId20"/>
    <p:sldId id="262" r:id="rId21"/>
    <p:sldId id="304" r:id="rId22"/>
    <p:sldId id="264" r:id="rId23"/>
    <p:sldId id="265" r:id="rId24"/>
    <p:sldId id="266" r:id="rId25"/>
    <p:sldId id="277" r:id="rId26"/>
    <p:sldId id="306" r:id="rId27"/>
    <p:sldId id="290" r:id="rId28"/>
    <p:sldId id="267" r:id="rId29"/>
    <p:sldId id="289" r:id="rId30"/>
    <p:sldId id="291" r:id="rId31"/>
    <p:sldId id="292" r:id="rId32"/>
    <p:sldId id="294" r:id="rId33"/>
    <p:sldId id="293" r:id="rId34"/>
    <p:sldId id="275" r:id="rId35"/>
    <p:sldId id="269" r:id="rId36"/>
    <p:sldId id="307" r:id="rId37"/>
    <p:sldId id="295" r:id="rId38"/>
    <p:sldId id="271" r:id="rId39"/>
    <p:sldId id="297" r:id="rId40"/>
    <p:sldId id="298" r:id="rId41"/>
    <p:sldId id="27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9"/>
    <a:srgbClr val="CFD0D3"/>
    <a:srgbClr val="C1C3C7"/>
    <a:srgbClr val="E0E8DC"/>
    <a:srgbClr val="F3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56"/>
  </p:normalViewPr>
  <p:slideViewPr>
    <p:cSldViewPr>
      <p:cViewPr varScale="1">
        <p:scale>
          <a:sx n="89" d="100"/>
          <a:sy n="89" d="100"/>
        </p:scale>
        <p:origin x="880" y="168"/>
      </p:cViewPr>
      <p:guideLst>
        <p:guide orient="horz" pos="2160"/>
        <p:guide pos="2880"/>
      </p:guideLst>
    </p:cSldViewPr>
  </p:slideViewPr>
  <p:notesTextViewPr>
    <p:cViewPr>
      <p:scale>
        <a:sx n="1" d="1"/>
        <a:sy n="1" d="1"/>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B62EE-CC1A-4566-8A40-035EACDD6C9F}" type="datetimeFigureOut">
              <a:rPr lang="en-US" smtClean="0"/>
              <a:t>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D2CD5-2A82-42A7-8B72-332AB1E53BDD}" type="slidenum">
              <a:rPr lang="en-US" smtClean="0"/>
              <a:t>‹#›</a:t>
            </a:fld>
            <a:endParaRPr lang="en-US"/>
          </a:p>
        </p:txBody>
      </p:sp>
    </p:spTree>
    <p:extLst>
      <p:ext uri="{BB962C8B-B14F-4D97-AF65-F5344CB8AC3E}">
        <p14:creationId xmlns:p14="http://schemas.microsoft.com/office/powerpoint/2010/main" val="122738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1D820C-75BA-4A7A-A24A-6EBCC786C2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26910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D820C-75BA-4A7A-A24A-6EBCC786C2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119223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D820C-75BA-4A7A-A24A-6EBCC786C2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110440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D820C-75BA-4A7A-A24A-6EBCC786C2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258077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820C-75BA-4A7A-A24A-6EBCC786C2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22104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D820C-75BA-4A7A-A24A-6EBCC786C2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16166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D820C-75BA-4A7A-A24A-6EBCC786C2D8}" type="datetimeFigureOut">
              <a:rPr lang="en-US" smtClean="0"/>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70367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D820C-75BA-4A7A-A24A-6EBCC786C2D8}"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396324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820C-75BA-4A7A-A24A-6EBCC786C2D8}"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20322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820C-75BA-4A7A-A24A-6EBCC786C2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3679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820C-75BA-4A7A-A24A-6EBCC786C2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1F232-D335-46D8-9748-56FBCC39197A}" type="slidenum">
              <a:rPr lang="en-US" smtClean="0"/>
              <a:t>‹#›</a:t>
            </a:fld>
            <a:endParaRPr lang="en-US"/>
          </a:p>
        </p:txBody>
      </p:sp>
    </p:spTree>
    <p:extLst>
      <p:ext uri="{BB962C8B-B14F-4D97-AF65-F5344CB8AC3E}">
        <p14:creationId xmlns:p14="http://schemas.microsoft.com/office/powerpoint/2010/main" val="492001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D820C-75BA-4A7A-A24A-6EBCC786C2D8}" type="datetimeFigureOut">
              <a:rPr lang="en-US" smtClean="0"/>
              <a:t>12/3/18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1F232-D335-46D8-9748-56FBCC39197A}" type="slidenum">
              <a:rPr lang="en-US" smtClean="0"/>
              <a:t>‹#›</a:t>
            </a:fld>
            <a:endParaRPr lang="en-US"/>
          </a:p>
        </p:txBody>
      </p:sp>
    </p:spTree>
    <p:extLst>
      <p:ext uri="{BB962C8B-B14F-4D97-AF65-F5344CB8AC3E}">
        <p14:creationId xmlns:p14="http://schemas.microsoft.com/office/powerpoint/2010/main" val="36734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thenounproject.com/freevectormaps" TargetMode="External"/><Relationship Id="rId5" Type="http://schemas.openxmlformats.org/officeDocument/2006/relationships/hyperlink" Target="http://www.thenounproject.com/"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foplease.com/ipa/A0004986.html" TargetMode="External"/><Relationship Id="rId3" Type="http://schemas.openxmlformats.org/officeDocument/2006/relationships/hyperlink" Target="http://manyeyes.alphaworks.ibm.com/manyeyes/visualizations/slave-population-of-us-states-and-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 Target="slide16.xml"/><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hyperlink" Target="https://www.flickr.com/photos/veganfea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ouseofRepresentin.wmv" TargetMode="External"/><Relationship Id="rId4" Type="http://schemas.openxmlformats.org/officeDocument/2006/relationships/image" Target="../media/image20.png"/><Relationship Id="rId5"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image" Target="../media/image21.jpe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hyperlink" Target="https://www.flickr.com/photos/li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hyperlink" Target="https://www.flickr.com/photos/liz/"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hyperlink" Target="https://www.flickr.com/photos/liz/"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hyperlink" Target="https://www.flickr.com/photos/imagesbywestfall/" TargetMode="External"/></Relationships>
</file>

<file path=ppt/slides/_rels/slide3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hyperlink" Target="http://commons.wikimedia.org/wiki/User:Kelvinsong" TargetMode="External"/><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en.wikipedia.org/wiki/File:Benjamin_Franklin_nature_printed_55_dollar_front_1779.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d/Scene_at_the_Signing_of_the_Constitution_of_the_United_States.jpg/1280px-Scene_at_the_Signing_of_the_Constitution_of_the_United_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9144000" cy="6857999"/>
          </a:xfrm>
          <a:prstGeom prst="rect">
            <a:avLst/>
          </a:prstGeom>
          <a:gradFill flip="none" rotWithShape="1">
            <a:gsLst>
              <a:gs pos="0">
                <a:schemeClr val="tx1">
                  <a:alpha val="40000"/>
                </a:schemeClr>
              </a:gs>
              <a:gs pos="59000">
                <a:schemeClr val="tx1">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533400"/>
            <a:ext cx="6934200" cy="1752600"/>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Elephant" panose="02020904090505020303" pitchFamily="18" charset="0"/>
              </a:rPr>
              <a:t>The Constitutional Convention</a:t>
            </a:r>
            <a:endParaRPr lang="en-US" sz="5400" dirty="0">
              <a:solidFill>
                <a:schemeClr val="bg1"/>
              </a:solidFill>
              <a:effectLst>
                <a:outerShdw blurRad="38100" dist="38100" dir="2700000" algn="tl">
                  <a:srgbClr val="000000">
                    <a:alpha val="43137"/>
                  </a:srgbClr>
                </a:outerShdw>
              </a:effectLst>
              <a:latin typeface="Elephant" panose="02020904090505020303" pitchFamily="18" charset="0"/>
            </a:endParaRPr>
          </a:p>
        </p:txBody>
      </p:sp>
      <p:sp>
        <p:nvSpPr>
          <p:cNvPr id="6" name="Rectangle 5"/>
          <p:cNvSpPr/>
          <p:nvPr/>
        </p:nvSpPr>
        <p:spPr>
          <a:xfrm>
            <a:off x="152400" y="6059269"/>
            <a:ext cx="4572000" cy="646331"/>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rPr>
              <a:t>Howard Chandler </a:t>
            </a:r>
            <a:r>
              <a:rPr lang="en-US" dirty="0" smtClean="0">
                <a:solidFill>
                  <a:schemeClr val="bg1"/>
                </a:solidFill>
                <a:effectLst>
                  <a:outerShdw blurRad="38100" dist="38100" dir="2700000" algn="tl">
                    <a:srgbClr val="000000">
                      <a:alpha val="43137"/>
                    </a:srgbClr>
                  </a:outerShdw>
                </a:effectLst>
              </a:rPr>
              <a:t>Christy, </a:t>
            </a:r>
            <a:r>
              <a:rPr lang="en-US" i="1" dirty="0" smtClean="0">
                <a:solidFill>
                  <a:schemeClr val="bg1"/>
                </a:solidFill>
                <a:effectLst>
                  <a:outerShdw blurRad="38100" dist="38100" dir="2700000" algn="tl">
                    <a:srgbClr val="000000">
                      <a:alpha val="43137"/>
                    </a:srgbClr>
                  </a:outerShdw>
                </a:effectLst>
              </a:rPr>
              <a:t>Scene at the Signing of the Constitution of the United States </a:t>
            </a:r>
            <a:r>
              <a:rPr lang="en-US" dirty="0" smtClean="0">
                <a:solidFill>
                  <a:schemeClr val="bg1"/>
                </a:solidFill>
                <a:effectLst>
                  <a:outerShdw blurRad="38100" dist="38100" dir="2700000" algn="tl">
                    <a:srgbClr val="000000">
                      <a:alpha val="43137"/>
                    </a:srgbClr>
                  </a:outerShdw>
                </a:effectLst>
              </a:rPr>
              <a:t>(1940)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603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2590800"/>
            <a:ext cx="7848600" cy="3657600"/>
          </a:xfrm>
        </p:spPr>
        <p:txBody>
          <a:bodyPr anchor="t">
            <a:normAutofit/>
          </a:bodyPr>
          <a:lstStyle/>
          <a:p>
            <a:pPr algn="r">
              <a:lnSpc>
                <a:spcPct val="150000"/>
              </a:lnSpc>
              <a:spcAft>
                <a:spcPts val="1800"/>
              </a:spcAft>
            </a:pPr>
            <a:r>
              <a:rPr lang="en-US" sz="4800" b="1" dirty="0" smtClean="0">
                <a:solidFill>
                  <a:schemeClr val="bg1"/>
                </a:solidFill>
                <a:effectLst>
                  <a:outerShdw blurRad="38100" dist="38100" dir="2700000" algn="tl">
                    <a:srgbClr val="000000">
                      <a:alpha val="43137"/>
                    </a:srgbClr>
                  </a:outerShdw>
                </a:effectLst>
              </a:rPr>
              <a:t>Let’s meet again.</a:t>
            </a:r>
            <a:br>
              <a:rPr lang="en-US" sz="4800" b="1" dirty="0" smtClean="0">
                <a:solidFill>
                  <a:schemeClr val="bg1"/>
                </a:solidFill>
                <a:effectLst>
                  <a:outerShdw blurRad="38100" dist="38100" dir="2700000" algn="tl">
                    <a:srgbClr val="000000">
                      <a:alpha val="43137"/>
                    </a:srgbClr>
                  </a:outerShdw>
                </a:effectLst>
              </a:rPr>
            </a:br>
            <a:r>
              <a:rPr lang="en-US" sz="4800" b="1" dirty="0" smtClean="0">
                <a:solidFill>
                  <a:schemeClr val="bg1"/>
                </a:solidFill>
                <a:effectLst>
                  <a:outerShdw blurRad="38100" dist="38100" dir="2700000" algn="tl">
                    <a:srgbClr val="000000">
                      <a:alpha val="43137"/>
                    </a:srgbClr>
                  </a:outerShdw>
                </a:effectLst>
              </a:rPr>
              <a:t>Next year.</a:t>
            </a:r>
            <a:br>
              <a:rPr lang="en-US" sz="4800" b="1" dirty="0" smtClean="0">
                <a:solidFill>
                  <a:schemeClr val="bg1"/>
                </a:solidFill>
                <a:effectLst>
                  <a:outerShdw blurRad="38100" dist="38100" dir="2700000" algn="tl">
                    <a:srgbClr val="000000">
                      <a:alpha val="43137"/>
                    </a:srgbClr>
                  </a:outerShdw>
                </a:effectLst>
              </a:rPr>
            </a:br>
            <a:r>
              <a:rPr lang="en-US" sz="4800" b="1" dirty="0" smtClean="0">
                <a:solidFill>
                  <a:schemeClr val="bg1"/>
                </a:solidFill>
                <a:effectLst>
                  <a:outerShdw blurRad="38100" dist="38100" dir="2700000" algn="tl">
                    <a:srgbClr val="000000">
                      <a:alpha val="43137"/>
                    </a:srgbClr>
                  </a:outerShdw>
                </a:effectLst>
              </a:rPr>
              <a:t>With more people.</a:t>
            </a:r>
            <a:endParaRPr lang="en-US" sz="4800" b="1" dirty="0">
              <a:solidFill>
                <a:schemeClr val="bg1"/>
              </a:solidFill>
              <a:effectLst>
                <a:outerShdw blurRad="38100" dist="38100" dir="2700000" algn="tl">
                  <a:srgbClr val="000000">
                    <a:alpha val="43137"/>
                  </a:srgbClr>
                </a:outerShdw>
              </a:effectLst>
              <a:latin typeface="+mn-lt"/>
            </a:endParaRPr>
          </a:p>
        </p:txBody>
      </p:sp>
      <p:sp>
        <p:nvSpPr>
          <p:cNvPr id="4" name="Rectangle 3"/>
          <p:cNvSpPr/>
          <p:nvPr/>
        </p:nvSpPr>
        <p:spPr>
          <a:xfrm>
            <a:off x="76200" y="6412468"/>
            <a:ext cx="1892378" cy="338554"/>
          </a:xfrm>
          <a:prstGeom prst="rect">
            <a:avLst/>
          </a:prstGeom>
        </p:spPr>
        <p:txBody>
          <a:bodyPr wrap="none">
            <a:spAutoFit/>
          </a:bodyPr>
          <a:lstStyle/>
          <a:p>
            <a:r>
              <a:rPr lang="en-US" sz="1600" b="1" dirty="0" smtClean="0">
                <a:solidFill>
                  <a:schemeClr val="bg1"/>
                </a:solidFill>
              </a:rPr>
              <a:t>Photo by Ken </a:t>
            </a:r>
            <a:r>
              <a:rPr lang="en-US" sz="1600" b="1" dirty="0">
                <a:solidFill>
                  <a:schemeClr val="bg1"/>
                </a:solidFill>
              </a:rPr>
              <a:t>Lund</a:t>
            </a:r>
            <a:endParaRPr lang="en-US" sz="1600" dirty="0">
              <a:solidFill>
                <a:schemeClr val="bg1"/>
              </a:solidFill>
            </a:endParaRPr>
          </a:p>
        </p:txBody>
      </p:sp>
    </p:spTree>
    <p:extLst>
      <p:ext uri="{BB962C8B-B14F-4D97-AF65-F5344CB8AC3E}">
        <p14:creationId xmlns:p14="http://schemas.microsoft.com/office/powerpoint/2010/main" val="28641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d/Scene_at_the_Signing_of_the_Constitution_of_the_United_States.jpg/1280px-Scene_at_the_Signing_of_the_Constitution_of_the_United_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9144000" cy="6857999"/>
          </a:xfrm>
          <a:prstGeom prst="rect">
            <a:avLst/>
          </a:prstGeom>
          <a:gradFill flip="none" rotWithShape="1">
            <a:gsLst>
              <a:gs pos="97000">
                <a:srgbClr val="000000">
                  <a:alpha val="60000"/>
                </a:srgbClr>
              </a:gs>
              <a:gs pos="0">
                <a:schemeClr val="tx1">
                  <a:alpha val="40000"/>
                </a:schemeClr>
              </a:gs>
              <a:gs pos="49000">
                <a:schemeClr val="tx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533400"/>
            <a:ext cx="6705600" cy="2438400"/>
          </a:xfrm>
        </p:spPr>
        <p:txBody>
          <a:bodyPr>
            <a:normAutofit/>
          </a:bodyPr>
          <a:lstStyle/>
          <a:p>
            <a:pPr algn="l"/>
            <a:r>
              <a:rPr lang="en-US" sz="5400" dirty="0" smtClean="0">
                <a:solidFill>
                  <a:schemeClr val="bg1"/>
                </a:solidFill>
                <a:effectLst>
                  <a:outerShdw blurRad="38100" dist="38100" dir="2700000" algn="tl">
                    <a:srgbClr val="000000">
                      <a:alpha val="43137"/>
                    </a:srgbClr>
                  </a:outerShdw>
                </a:effectLst>
                <a:latin typeface="Elephant" panose="02020904090505020303" pitchFamily="18" charset="0"/>
              </a:rPr>
              <a:t>The Philadelphia Convention   </a:t>
            </a:r>
            <a:br>
              <a:rPr lang="en-US" sz="5400" dirty="0" smtClean="0">
                <a:solidFill>
                  <a:schemeClr val="bg1"/>
                </a:solidFill>
                <a:effectLst>
                  <a:outerShdw blurRad="38100" dist="38100" dir="2700000" algn="tl">
                    <a:srgbClr val="000000">
                      <a:alpha val="43137"/>
                    </a:srgbClr>
                  </a:outerShdw>
                </a:effectLst>
                <a:latin typeface="Elephant" panose="02020904090505020303" pitchFamily="18" charset="0"/>
              </a:rPr>
            </a:br>
            <a:r>
              <a:rPr lang="en-US" sz="4000" b="1" dirty="0" smtClean="0">
                <a:solidFill>
                  <a:schemeClr val="bg1"/>
                </a:solidFill>
                <a:effectLst>
                  <a:outerShdw blurRad="38100" dist="38100" dir="2700000" algn="tl">
                    <a:srgbClr val="000000">
                      <a:alpha val="43137"/>
                    </a:srgbClr>
                  </a:outerShdw>
                </a:effectLst>
                <a:latin typeface="+mn-lt"/>
              </a:rPr>
              <a:t>1787</a:t>
            </a:r>
            <a:endParaRPr lang="en-US" sz="4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67194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d/Scene_at_the_Signing_of_the_Constitution_of_the_United_States.jpg/1280px-Scene_at_the_Signing_of_the_Constitution_of_the_United_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9144000" cy="6857999"/>
          </a:xfrm>
          <a:prstGeom prst="rect">
            <a:avLst/>
          </a:prstGeom>
          <a:gradFill flip="none" rotWithShape="1">
            <a:gsLst>
              <a:gs pos="97000">
                <a:srgbClr val="000000">
                  <a:alpha val="60000"/>
                </a:srgbClr>
              </a:gs>
              <a:gs pos="0">
                <a:schemeClr val="tx1">
                  <a:alpha val="40000"/>
                </a:schemeClr>
              </a:gs>
              <a:gs pos="49000">
                <a:schemeClr val="tx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533400"/>
            <a:ext cx="6705600" cy="2438400"/>
          </a:xfrm>
        </p:spPr>
        <p:txBody>
          <a:bodyPr>
            <a:normAutofit/>
          </a:bodyPr>
          <a:lstStyle/>
          <a:p>
            <a:pPr algn="l"/>
            <a:r>
              <a:rPr lang="en-US" sz="5400" dirty="0" smtClean="0">
                <a:solidFill>
                  <a:schemeClr val="bg1"/>
                </a:solidFill>
                <a:effectLst>
                  <a:outerShdw blurRad="38100" dist="38100" dir="2700000" algn="tl">
                    <a:srgbClr val="000000">
                      <a:alpha val="43137"/>
                    </a:srgbClr>
                  </a:outerShdw>
                </a:effectLst>
                <a:latin typeface="Elephant" panose="02020904090505020303" pitchFamily="18" charset="0"/>
              </a:rPr>
              <a:t>The Philadelphia Convention   </a:t>
            </a:r>
            <a:br>
              <a:rPr lang="en-US" sz="5400" dirty="0" smtClean="0">
                <a:solidFill>
                  <a:schemeClr val="bg1"/>
                </a:solidFill>
                <a:effectLst>
                  <a:outerShdw blurRad="38100" dist="38100" dir="2700000" algn="tl">
                    <a:srgbClr val="000000">
                      <a:alpha val="43137"/>
                    </a:srgbClr>
                  </a:outerShdw>
                </a:effectLst>
                <a:latin typeface="Elephant" panose="02020904090505020303" pitchFamily="18" charset="0"/>
              </a:rPr>
            </a:br>
            <a:r>
              <a:rPr lang="en-US" sz="4000" b="1" dirty="0" smtClean="0">
                <a:solidFill>
                  <a:schemeClr val="bg1"/>
                </a:solidFill>
                <a:effectLst>
                  <a:outerShdw blurRad="38100" dist="38100" dir="2700000" algn="tl">
                    <a:srgbClr val="000000">
                      <a:alpha val="43137"/>
                    </a:srgbClr>
                  </a:outerShdw>
                </a:effectLst>
                <a:latin typeface="+mn-lt"/>
              </a:rPr>
              <a:t>1787</a:t>
            </a:r>
            <a:endParaRPr lang="en-US" sz="4000" b="1" dirty="0">
              <a:solidFill>
                <a:schemeClr val="bg1"/>
              </a:solidFill>
              <a:effectLst>
                <a:outerShdw blurRad="38100" dist="38100" dir="2700000" algn="tl">
                  <a:srgbClr val="000000">
                    <a:alpha val="43137"/>
                  </a:srgbClr>
                </a:outerShdw>
              </a:effectLst>
              <a:latin typeface="+mn-lt"/>
            </a:endParaRPr>
          </a:p>
        </p:txBody>
      </p:sp>
      <p:sp>
        <p:nvSpPr>
          <p:cNvPr id="3" name="TextBox 2"/>
          <p:cNvSpPr txBox="1"/>
          <p:nvPr/>
        </p:nvSpPr>
        <p:spPr>
          <a:xfrm>
            <a:off x="-19050" y="4126736"/>
            <a:ext cx="9163050" cy="1969770"/>
          </a:xfrm>
          <a:prstGeom prst="rect">
            <a:avLst/>
          </a:prstGeom>
          <a:noFill/>
        </p:spPr>
        <p:txBody>
          <a:bodyPr wrap="square" rtlCol="0">
            <a:spAutoFit/>
          </a:bodyPr>
          <a:lstStyle/>
          <a:p>
            <a:pPr algn="ctr"/>
            <a:r>
              <a:rPr lang="en-US" sz="5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STATED PURPOSE:</a:t>
            </a:r>
          </a:p>
          <a:p>
            <a:pPr algn="ctr"/>
            <a:endParaRPr lang="en-US" sz="800" b="1" dirty="0">
              <a:solidFill>
                <a:schemeClr val="bg1"/>
              </a:solidFill>
              <a:effectLst>
                <a:glow rad="101600">
                  <a:schemeClr val="tx1">
                    <a:alpha val="60000"/>
                  </a:schemeClr>
                </a:glow>
                <a:outerShdw blurRad="38100" dist="38100" dir="2700000" algn="tl">
                  <a:srgbClr val="000000">
                    <a:alpha val="43137"/>
                  </a:srgbClr>
                </a:outerShdw>
              </a:effectLst>
            </a:endParaRPr>
          </a:p>
          <a:p>
            <a:pPr algn="ctr"/>
            <a:r>
              <a:rPr lang="en-US" sz="6000" b="1" dirty="0" smtClean="0">
                <a:solidFill>
                  <a:schemeClr val="bg1"/>
                </a:solidFill>
                <a:effectLst>
                  <a:glow rad="101600">
                    <a:schemeClr val="tx1">
                      <a:alpha val="60000"/>
                    </a:schemeClr>
                  </a:glow>
                  <a:outerShdw blurRad="38100" dist="38100" dir="2700000" algn="tl">
                    <a:srgbClr val="000000">
                      <a:alpha val="43137"/>
                    </a:srgbClr>
                  </a:outerShdw>
                </a:effectLst>
              </a:rPr>
              <a:t>Amend the Articles</a:t>
            </a:r>
            <a:endParaRPr lang="en-US" sz="60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8575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d/Scene_at_the_Signing_of_the_Constitution_of_the_United_States.jpg/1280px-Scene_at_the_Signing_of_the_Constitution_of_the_United_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42445" t="31676" r="21506" b="2630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038600" y="762000"/>
            <a:ext cx="4419600" cy="2228850"/>
          </a:xfrm>
          <a:prstGeom prst="wedgeRoundRectCallout">
            <a:avLst>
              <a:gd name="adj1" fmla="val -61795"/>
              <a:gd name="adj2" fmla="val 8218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80000"/>
              </a:lnSpc>
            </a:pPr>
            <a:r>
              <a:rPr lang="en-US" sz="11500" dirty="0" smtClean="0">
                <a:effectLst>
                  <a:outerShdw blurRad="38100" dist="38100" dir="2700000" algn="tl">
                    <a:srgbClr val="000000">
                      <a:alpha val="43137"/>
                    </a:srgbClr>
                  </a:outerShdw>
                </a:effectLst>
                <a:latin typeface="+mj-lt"/>
              </a:rPr>
              <a:t>LOL</a:t>
            </a:r>
            <a:r>
              <a:rPr lang="en-US" sz="7200" dirty="0" smtClean="0">
                <a:effectLst>
                  <a:outerShdw blurRad="38100" dist="38100" dir="2700000" algn="tl">
                    <a:srgbClr val="000000">
                      <a:alpha val="43137"/>
                    </a:srgbClr>
                  </a:outerShdw>
                </a:effectLst>
                <a:latin typeface="+mj-lt"/>
              </a:rPr>
              <a:t> </a:t>
            </a:r>
            <a:endParaRPr lang="en-US" sz="2000" dirty="0" smtClean="0">
              <a:effectLst>
                <a:outerShdw blurRad="38100" dist="38100" dir="2700000" algn="tl">
                  <a:srgbClr val="000000">
                    <a:alpha val="43137"/>
                  </a:srgbClr>
                </a:outerShdw>
              </a:effectLst>
              <a:latin typeface="+mj-lt"/>
            </a:endParaRPr>
          </a:p>
          <a:p>
            <a:pPr algn="ctr">
              <a:lnSpc>
                <a:spcPct val="80000"/>
              </a:lnSpc>
            </a:pPr>
            <a:r>
              <a:rPr lang="en-US" sz="3200" b="1" dirty="0" smtClean="0">
                <a:effectLst>
                  <a:outerShdw blurRad="38100" dist="38100" dir="2700000" algn="tl">
                    <a:srgbClr val="000000">
                      <a:alpha val="43137"/>
                    </a:srgbClr>
                  </a:outerShdw>
                </a:effectLst>
              </a:rPr>
              <a:t>They have no idea.</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95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98"/>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3000" y="4267200"/>
            <a:ext cx="8001000" cy="1143000"/>
          </a:xfrm>
          <a:solidFill>
            <a:schemeClr val="dk1">
              <a:alpha val="60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5400" b="1" dirty="0" smtClean="0">
                <a:solidFill>
                  <a:schemeClr val="bg1"/>
                </a:solidFill>
                <a:effectLst>
                  <a:outerShdw blurRad="38100" dist="38100" dir="2700000" algn="tl">
                    <a:srgbClr val="000000">
                      <a:alpha val="43137"/>
                    </a:srgbClr>
                  </a:outerShdw>
                </a:effectLst>
                <a:latin typeface="+mj-lt"/>
              </a:rPr>
              <a:t>FROM SCRATCH</a:t>
            </a:r>
            <a:endParaRPr lang="en-US" sz="5400" b="1" dirty="0">
              <a:solidFill>
                <a:schemeClr val="bg1"/>
              </a:solidFill>
              <a:effectLst>
                <a:outerShdw blurRad="38100" dist="38100" dir="2700000" algn="tl">
                  <a:srgbClr val="000000">
                    <a:alpha val="43137"/>
                  </a:srgbClr>
                </a:outerShdw>
              </a:effectLst>
              <a:latin typeface="+mj-lt"/>
            </a:endParaRPr>
          </a:p>
        </p:txBody>
      </p:sp>
      <p:sp>
        <p:nvSpPr>
          <p:cNvPr id="4" name="Rectangle 3"/>
          <p:cNvSpPr/>
          <p:nvPr/>
        </p:nvSpPr>
        <p:spPr>
          <a:xfrm>
            <a:off x="6477000" y="6412468"/>
            <a:ext cx="2527487" cy="369332"/>
          </a:xfrm>
          <a:prstGeom prst="rect">
            <a:avLst/>
          </a:prstGeom>
        </p:spPr>
        <p:txBody>
          <a:bodyPr wrap="none">
            <a:spAutoFit/>
          </a:bodyPr>
          <a:lstStyle/>
          <a:p>
            <a:r>
              <a:rPr lang="en-US" b="1" dirty="0" smtClean="0">
                <a:solidFill>
                  <a:schemeClr val="bg2"/>
                </a:solidFill>
                <a:effectLst>
                  <a:outerShdw blurRad="38100" dist="38100" dir="2700000" algn="tl">
                    <a:srgbClr val="000000">
                      <a:alpha val="43137"/>
                    </a:srgbClr>
                  </a:outerShdw>
                </a:effectLst>
              </a:rPr>
              <a:t>Photo by Mike </a:t>
            </a:r>
            <a:r>
              <a:rPr lang="en-US" b="1" dirty="0">
                <a:solidFill>
                  <a:schemeClr val="bg2"/>
                </a:solidFill>
                <a:effectLst>
                  <a:outerShdw blurRad="38100" dist="38100" dir="2700000" algn="tl">
                    <a:srgbClr val="000000">
                      <a:alpha val="43137"/>
                    </a:srgbClr>
                  </a:outerShdw>
                </a:effectLst>
              </a:rPr>
              <a:t>McCune</a:t>
            </a:r>
          </a:p>
        </p:txBody>
      </p:sp>
    </p:spTree>
    <p:extLst>
      <p:ext uri="{BB962C8B-B14F-4D97-AF65-F5344CB8AC3E}">
        <p14:creationId xmlns:p14="http://schemas.microsoft.com/office/powerpoint/2010/main" val="3328300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88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838200"/>
            <a:ext cx="4419600" cy="1143000"/>
          </a:xfrm>
        </p:spPr>
        <p:txBody>
          <a:bodyPr>
            <a:normAutofit/>
          </a:bodyPr>
          <a:lstStyle/>
          <a:p>
            <a:r>
              <a:rPr lang="en-US" dirty="0" smtClean="0">
                <a:solidFill>
                  <a:schemeClr val="tx2"/>
                </a:solidFill>
              </a:rPr>
              <a:t>LARGE STATE</a:t>
            </a:r>
            <a:endParaRPr lang="en-US" dirty="0">
              <a:solidFill>
                <a:schemeClr val="tx2"/>
              </a:solidFill>
            </a:endParaRPr>
          </a:p>
        </p:txBody>
      </p:sp>
      <p:pic>
        <p:nvPicPr>
          <p:cNvPr id="4098"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600" y="27432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6397823"/>
            <a:ext cx="5867400" cy="307777"/>
          </a:xfrm>
          <a:prstGeom prst="rect">
            <a:avLst/>
          </a:prstGeom>
        </p:spPr>
        <p:txBody>
          <a:bodyPr wrap="square">
            <a:spAutoFit/>
          </a:bodyPr>
          <a:lstStyle/>
          <a:p>
            <a:r>
              <a:rPr lang="en-US" sz="1400" dirty="0" smtClean="0"/>
              <a:t>State icons designed </a:t>
            </a:r>
            <a:r>
              <a:rPr lang="en-US" sz="1400" dirty="0"/>
              <a:t>by </a:t>
            </a:r>
            <a:r>
              <a:rPr lang="en-US" sz="1400" dirty="0">
                <a:hlinkClick r:id="rId4"/>
              </a:rPr>
              <a:t>Ted </a:t>
            </a:r>
            <a:r>
              <a:rPr lang="en-US" sz="1400" dirty="0" err="1">
                <a:hlinkClick r:id="rId4"/>
              </a:rPr>
              <a:t>Grajeda</a:t>
            </a:r>
            <a:r>
              <a:rPr lang="en-US" sz="1400" dirty="0"/>
              <a:t> from the </a:t>
            </a:r>
            <a:r>
              <a:rPr lang="en-US" sz="1400" dirty="0">
                <a:hlinkClick r:id="rId5"/>
              </a:rPr>
              <a:t>Noun Project</a:t>
            </a:r>
            <a:endParaRPr lang="en-US" sz="1400" dirty="0"/>
          </a:p>
        </p:txBody>
      </p:sp>
      <p:pic>
        <p:nvPicPr>
          <p:cNvPr id="4099" name="Picture 3"/>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t="16138" b="16000"/>
          <a:stretch/>
        </p:blipFill>
        <p:spPr bwMode="auto">
          <a:xfrm>
            <a:off x="287720" y="157655"/>
            <a:ext cx="3810000" cy="258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9800" y="41910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20574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543300" y="2389789"/>
            <a:ext cx="40767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4">
                    <a:lumMod val="75000"/>
                  </a:schemeClr>
                </a:solidFill>
              </a:rPr>
              <a:t>small state</a:t>
            </a:r>
            <a:endParaRPr lang="en-US" dirty="0">
              <a:solidFill>
                <a:schemeClr val="accent4">
                  <a:lumMod val="75000"/>
                </a:schemeClr>
              </a:solidFill>
            </a:endParaRPr>
          </a:p>
        </p:txBody>
      </p:sp>
      <p:sp>
        <p:nvSpPr>
          <p:cNvPr id="10" name="Title 1"/>
          <p:cNvSpPr txBox="1">
            <a:spLocks/>
          </p:cNvSpPr>
          <p:nvPr/>
        </p:nvSpPr>
        <p:spPr>
          <a:xfrm>
            <a:off x="228600" y="4135821"/>
            <a:ext cx="479271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2"/>
                </a:solidFill>
              </a:rPr>
              <a:t>Slave           State</a:t>
            </a:r>
            <a:endParaRPr lang="en-US" dirty="0">
              <a:solidFill>
                <a:schemeClr val="accent2"/>
              </a:solidFill>
            </a:endParaRPr>
          </a:p>
        </p:txBody>
      </p:sp>
      <p:sp>
        <p:nvSpPr>
          <p:cNvPr id="11" name="Title 1"/>
          <p:cNvSpPr txBox="1">
            <a:spLocks/>
          </p:cNvSpPr>
          <p:nvPr/>
        </p:nvSpPr>
        <p:spPr>
          <a:xfrm>
            <a:off x="3783724" y="5257800"/>
            <a:ext cx="376007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75000"/>
                  </a:schemeClr>
                </a:solidFill>
              </a:rPr>
              <a:t>Free State</a:t>
            </a:r>
            <a:endParaRPr lang="en-US" dirty="0">
              <a:solidFill>
                <a:schemeClr val="accent5">
                  <a:lumMod val="75000"/>
                </a:schemeClr>
              </a:solidFill>
            </a:endParaRPr>
          </a:p>
        </p:txBody>
      </p:sp>
    </p:spTree>
    <p:extLst>
      <p:ext uri="{BB962C8B-B14F-4D97-AF65-F5344CB8AC3E}">
        <p14:creationId xmlns:p14="http://schemas.microsoft.com/office/powerpoint/2010/main" val="3461775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75000"/>
              </a:schemeClr>
            </a:gs>
          </a:gsLst>
          <a:lin ang="13500000" scaled="1"/>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0153766"/>
              </p:ext>
            </p:extLst>
          </p:nvPr>
        </p:nvGraphicFramePr>
        <p:xfrm>
          <a:off x="-1" y="228600"/>
          <a:ext cx="9144001" cy="5731402"/>
        </p:xfrm>
        <a:graphic>
          <a:graphicData uri="http://schemas.openxmlformats.org/drawingml/2006/table">
            <a:tbl>
              <a:tblPr firstRow="1" firstCol="1" bandRow="1">
                <a:tableStyleId>{5C22544A-7EE6-4342-B048-85BDC9FD1C3A}</a:tableStyleId>
              </a:tblPr>
              <a:tblGrid>
                <a:gridCol w="1880284"/>
                <a:gridCol w="972561"/>
                <a:gridCol w="972561"/>
                <a:gridCol w="1046044"/>
                <a:gridCol w="190678"/>
                <a:gridCol w="1795873"/>
                <a:gridCol w="1118927"/>
                <a:gridCol w="1167073"/>
              </a:tblGrid>
              <a:tr h="533400">
                <a:tc gridSpan="8">
                  <a:txBody>
                    <a:bodyPr/>
                    <a:lstStyle/>
                    <a:p>
                      <a:pPr marL="0" marR="0" algn="ctr">
                        <a:spcBef>
                          <a:spcPts val="0"/>
                        </a:spcBef>
                        <a:spcAft>
                          <a:spcPts val="0"/>
                        </a:spcAft>
                      </a:pPr>
                      <a:r>
                        <a:rPr lang="en-US" sz="3200" b="0" dirty="0" smtClean="0">
                          <a:effectLst>
                            <a:outerShdw blurRad="38100" dist="38100" dir="2700000" algn="tl">
                              <a:srgbClr val="000000">
                                <a:alpha val="43137"/>
                              </a:srgbClr>
                            </a:outerShdw>
                          </a:effectLst>
                          <a:latin typeface="+mj-lt"/>
                        </a:rPr>
                        <a:t>Statistics From the 1790 Census</a:t>
                      </a:r>
                      <a:endParaRPr lang="en-US" sz="3200" b="0" dirty="0">
                        <a:effectLst>
                          <a:outerShdw blurRad="38100" dist="38100" dir="2700000" algn="tl">
                            <a:srgbClr val="000000">
                              <a:alpha val="43137"/>
                            </a:srgbClr>
                          </a:outerShdw>
                        </a:effectLst>
                        <a:latin typeface="+mj-lt"/>
                        <a:ea typeface="Calibri"/>
                        <a:cs typeface="Times New Roman"/>
                      </a:endParaRPr>
                    </a:p>
                  </a:txBody>
                  <a:tcPr marL="56575" marR="56575" marT="0" marB="0" anchor="ctr"/>
                </a:tc>
                <a:tc hMerge="1">
                  <a:txBody>
                    <a:bodyPr/>
                    <a:lstStyle/>
                    <a:p>
                      <a:endParaRPr lang="en-US"/>
                    </a:p>
                  </a:txBody>
                  <a:tcPr/>
                </a:tc>
                <a:tc hMerge="1">
                  <a:txBody>
                    <a:bodyPr/>
                    <a:lstStyle/>
                    <a:p>
                      <a:endParaRPr lang="en-US"/>
                    </a:p>
                  </a:txBody>
                  <a:tcPr/>
                </a:tc>
                <a:tc hMerge="1">
                  <a:txBody>
                    <a:bodyPr/>
                    <a:lstStyle/>
                    <a:p>
                      <a:endParaRPr lang="en-US" sz="900">
                        <a:effectLst/>
                        <a:latin typeface="Calibri"/>
                        <a:cs typeface="Times New Roman"/>
                      </a:endParaRPr>
                    </a:p>
                  </a:txBody>
                  <a:tcPr marL="56575" marR="56575" marT="0" marB="0"/>
                </a:tc>
                <a:tc hMerge="1">
                  <a:txBody>
                    <a:bodyPr/>
                    <a:lstStyle/>
                    <a:p>
                      <a:endParaRPr lang="en-US" sz="900">
                        <a:effectLst/>
                        <a:latin typeface="Calibri"/>
                        <a:cs typeface="Times New Roman"/>
                      </a:endParaRPr>
                    </a:p>
                  </a:txBody>
                  <a:tcPr marL="56575" marR="56575" marT="0" marB="0"/>
                </a:tc>
                <a:tc hMerge="1">
                  <a:txBody>
                    <a:bodyPr/>
                    <a:lstStyle/>
                    <a:p>
                      <a:pPr marL="0" marR="0">
                        <a:spcBef>
                          <a:spcPts val="0"/>
                        </a:spcBef>
                        <a:spcAft>
                          <a:spcPts val="0"/>
                        </a:spcAft>
                      </a:pPr>
                      <a:endParaRPr lang="en-US" sz="900" dirty="0">
                        <a:effectLst/>
                        <a:latin typeface="Calibri"/>
                        <a:ea typeface="Calibri"/>
                        <a:cs typeface="Times New Roman"/>
                      </a:endParaRPr>
                    </a:p>
                  </a:txBody>
                  <a:tcPr marL="56575" marR="56575" marT="0" marB="0"/>
                </a:tc>
                <a:tc hMerge="1">
                  <a:txBody>
                    <a:bodyPr/>
                    <a:lstStyle/>
                    <a:p>
                      <a:endParaRPr lang="en-US"/>
                    </a:p>
                  </a:txBody>
                  <a:tcPr/>
                </a:tc>
                <a:tc hMerge="1">
                  <a:txBody>
                    <a:bodyPr/>
                    <a:lstStyle/>
                    <a:p>
                      <a:endParaRPr lang="en-US"/>
                    </a:p>
                  </a:txBody>
                  <a:tcPr/>
                </a:tc>
              </a:tr>
              <a:tr h="352897">
                <a:tc>
                  <a:txBody>
                    <a:bodyPr/>
                    <a:lstStyle/>
                    <a:p>
                      <a:endParaRPr lang="en-US" sz="800">
                        <a:effectLst/>
                        <a:latin typeface="Calibri"/>
                        <a:cs typeface="Times New Roman"/>
                      </a:endParaRPr>
                    </a:p>
                  </a:txBody>
                  <a:tcPr marL="56575" marR="56575" marT="0" marB="0" anchor="b"/>
                </a:tc>
                <a:tc>
                  <a:txBody>
                    <a:bodyPr/>
                    <a:lstStyle/>
                    <a:p>
                      <a:pPr marL="0" marR="0" algn="ctr">
                        <a:spcBef>
                          <a:spcPts val="0"/>
                        </a:spcBef>
                        <a:spcAft>
                          <a:spcPts val="0"/>
                        </a:spcAft>
                      </a:pPr>
                      <a:r>
                        <a:rPr lang="en-US" sz="1200" dirty="0">
                          <a:effectLst/>
                        </a:rPr>
                        <a:t>State Population</a:t>
                      </a:r>
                      <a:endParaRPr lang="en-US" sz="1100" b="1" dirty="0">
                        <a:effectLst/>
                        <a:latin typeface="+mj-lt"/>
                        <a:ea typeface="Calibri"/>
                        <a:cs typeface="Times New Roman"/>
                      </a:endParaRPr>
                    </a:p>
                  </a:txBody>
                  <a:tcPr marL="56575" marR="56575" marT="0" marB="0" anchor="b"/>
                </a:tc>
                <a:tc>
                  <a:txBody>
                    <a:bodyPr/>
                    <a:lstStyle/>
                    <a:p>
                      <a:pPr marL="0" marR="0" algn="ctr">
                        <a:spcBef>
                          <a:spcPts val="0"/>
                        </a:spcBef>
                        <a:spcAft>
                          <a:spcPts val="0"/>
                        </a:spcAft>
                      </a:pPr>
                      <a:r>
                        <a:rPr lang="en-US" sz="1200" dirty="0">
                          <a:effectLst/>
                        </a:rPr>
                        <a:t>Percentage of Total</a:t>
                      </a:r>
                      <a:endParaRPr lang="en-US" sz="1100" b="1" dirty="0">
                        <a:effectLst/>
                        <a:latin typeface="+mj-lt"/>
                        <a:ea typeface="Calibri"/>
                        <a:cs typeface="Times New Roman"/>
                      </a:endParaRPr>
                    </a:p>
                  </a:txBody>
                  <a:tcPr marL="56575" marR="56575" marT="0" marB="0" anchor="b"/>
                </a:tc>
                <a:tc>
                  <a:txBody>
                    <a:bodyPr/>
                    <a:lstStyle/>
                    <a:p>
                      <a:pPr marL="0" marR="0" algn="ctr">
                        <a:spcBef>
                          <a:spcPts val="0"/>
                        </a:spcBef>
                        <a:spcAft>
                          <a:spcPts val="0"/>
                        </a:spcAft>
                      </a:pPr>
                      <a:r>
                        <a:rPr lang="en-US" sz="1200" dirty="0">
                          <a:effectLst/>
                        </a:rPr>
                        <a:t>Regional P</a:t>
                      </a:r>
                      <a:r>
                        <a:rPr lang="en-US" sz="1100" dirty="0">
                          <a:effectLst/>
                        </a:rPr>
                        <a:t>opulation</a:t>
                      </a:r>
                      <a:endParaRPr lang="en-US" sz="1100" b="1" dirty="0">
                        <a:effectLst/>
                        <a:latin typeface="+mj-lt"/>
                        <a:ea typeface="Calibri"/>
                        <a:cs typeface="Times New Roman"/>
                      </a:endParaRPr>
                    </a:p>
                  </a:txBody>
                  <a:tcPr marL="56575" marR="56575" marT="0" marB="0" anchor="b"/>
                </a:tc>
                <a:tc>
                  <a:txBody>
                    <a:bodyPr/>
                    <a:lstStyle/>
                    <a:p>
                      <a:endParaRPr lang="en-US" sz="1100" b="1">
                        <a:effectLst/>
                        <a:latin typeface="+mj-lt"/>
                        <a:cs typeface="Times New Roman"/>
                      </a:endParaRPr>
                    </a:p>
                  </a:txBody>
                  <a:tcPr marL="56575" marR="56575" marT="0" marB="0" anchor="b"/>
                </a:tc>
                <a:tc>
                  <a:txBody>
                    <a:bodyPr/>
                    <a:lstStyle/>
                    <a:p>
                      <a:endParaRPr lang="en-US" sz="1100" b="1" dirty="0">
                        <a:effectLst/>
                        <a:latin typeface="+mj-lt"/>
                        <a:cs typeface="Times New Roman"/>
                      </a:endParaRPr>
                    </a:p>
                  </a:txBody>
                  <a:tcPr marL="56575" marR="56575" marT="0" marB="0" anchor="b"/>
                </a:tc>
                <a:tc>
                  <a:txBody>
                    <a:bodyPr/>
                    <a:lstStyle/>
                    <a:p>
                      <a:pPr marL="0" marR="0" algn="ctr">
                        <a:spcBef>
                          <a:spcPts val="0"/>
                        </a:spcBef>
                        <a:spcAft>
                          <a:spcPts val="0"/>
                        </a:spcAft>
                      </a:pPr>
                      <a:r>
                        <a:rPr lang="en-US" sz="1200" dirty="0">
                          <a:effectLst/>
                        </a:rPr>
                        <a:t>Number of Slaves</a:t>
                      </a:r>
                      <a:endParaRPr lang="en-US" sz="1100" b="1" dirty="0">
                        <a:effectLst/>
                        <a:latin typeface="+mj-lt"/>
                        <a:ea typeface="Calibri"/>
                        <a:cs typeface="Times New Roman"/>
                      </a:endParaRPr>
                    </a:p>
                  </a:txBody>
                  <a:tcPr marL="56575" marR="56575" marT="0" marB="0" anchor="b"/>
                </a:tc>
                <a:tc>
                  <a:txBody>
                    <a:bodyPr/>
                    <a:lstStyle/>
                    <a:p>
                      <a:pPr marL="0" marR="0" algn="ctr">
                        <a:spcBef>
                          <a:spcPts val="0"/>
                        </a:spcBef>
                        <a:spcAft>
                          <a:spcPts val="0"/>
                        </a:spcAft>
                      </a:pPr>
                      <a:r>
                        <a:rPr lang="en-US" sz="1200" dirty="0">
                          <a:effectLst/>
                        </a:rPr>
                        <a:t>Percentage of Population</a:t>
                      </a:r>
                      <a:endParaRPr lang="en-US" sz="1100" b="1" dirty="0">
                        <a:effectLst/>
                        <a:latin typeface="+mj-lt"/>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New Hampshire</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141,885</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4%</a:t>
                      </a:r>
                      <a:endParaRPr lang="en-US" sz="1050" b="1" dirty="0">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algn="r">
                        <a:spcBef>
                          <a:spcPts val="0"/>
                        </a:spcBef>
                        <a:spcAft>
                          <a:spcPts val="0"/>
                        </a:spcAft>
                      </a:pPr>
                      <a:r>
                        <a:rPr lang="en-US" sz="1600">
                          <a:effectLst/>
                        </a:rPr>
                        <a:t>158</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0%</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Massachusetts</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378,787</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10%</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algn="r">
                        <a:spcBef>
                          <a:spcPts val="0"/>
                        </a:spcBef>
                        <a:spcAft>
                          <a:spcPts val="0"/>
                        </a:spcAft>
                      </a:pPr>
                      <a:r>
                        <a:rPr lang="en-US" sz="1600">
                          <a:effectLst/>
                        </a:rPr>
                        <a:t>0</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0%</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Connecticut</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237,946</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7%</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2,759</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1%</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Rhode Island</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68,825</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algn="r">
                        <a:spcBef>
                          <a:spcPts val="0"/>
                        </a:spcBef>
                        <a:spcAft>
                          <a:spcPts val="0"/>
                        </a:spcAft>
                      </a:pPr>
                      <a:r>
                        <a:rPr lang="en-US" sz="1600">
                          <a:effectLst/>
                        </a:rPr>
                        <a:t>152</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0%</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NEW ENGLAND</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a:effectLst/>
                        </a:rPr>
                        <a:t>23%</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827,443</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r>
              <a:tr h="106680">
                <a:tc>
                  <a:txBody>
                    <a:bodyPr/>
                    <a:lstStyle/>
                    <a:p>
                      <a:endParaRPr lang="en-US" sz="500" b="1" dirty="0">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New Jersey</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184,139</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5%</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a:effectLst/>
                        </a:rPr>
                        <a:t>11,423</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6%</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New York</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340,120</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9%</a:t>
                      </a:r>
                      <a:endParaRPr lang="en-US" sz="1050" b="1">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21,324</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6%</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Pennsylvania</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434,373</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12%</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3,737</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a:t>
                      </a:r>
                      <a:endParaRPr lang="en-US" sz="1050" b="1" dirty="0">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MIDDLE STATES</a:t>
                      </a:r>
                      <a:endParaRPr lang="en-US" sz="1050" b="1" dirty="0">
                        <a:effectLst/>
                        <a:latin typeface="Calibri"/>
                        <a:ea typeface="Calibri"/>
                        <a:cs typeface="Times New Roman"/>
                      </a:endParaRPr>
                    </a:p>
                  </a:txBody>
                  <a:tcPr marL="56575" marR="56575" marT="0" marB="0" anchor="b"/>
                </a:tc>
                <a:tc>
                  <a:txBody>
                    <a:bodyPr/>
                    <a:lstStyle/>
                    <a:p>
                      <a:endParaRPr lang="en-US" sz="80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958,632</a:t>
                      </a:r>
                      <a:endParaRPr lang="en-US" sz="1050" b="1" dirty="0">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r>
              <a:tr h="350520">
                <a:tc gridSpan="2">
                  <a:txBody>
                    <a:bodyPr/>
                    <a:lstStyle/>
                    <a:p>
                      <a:pPr marL="0" marR="0">
                        <a:spcBef>
                          <a:spcPts val="0"/>
                        </a:spcBef>
                        <a:spcAft>
                          <a:spcPts val="0"/>
                        </a:spcAft>
                      </a:pPr>
                      <a:r>
                        <a:rPr lang="en-US" sz="1800" b="1" dirty="0">
                          <a:effectLst/>
                        </a:rPr>
                        <a:t>NORTH </a:t>
                      </a:r>
                      <a:r>
                        <a:rPr lang="en-US" sz="1400" b="1" dirty="0">
                          <a:effectLst/>
                        </a:rPr>
                        <a:t>OF </a:t>
                      </a:r>
                      <a:r>
                        <a:rPr lang="en-US" sz="1400" b="1" dirty="0" smtClean="0">
                          <a:effectLst/>
                        </a:rPr>
                        <a:t>MASON/DIXON</a:t>
                      </a:r>
                      <a:endParaRPr lang="en-US" sz="1000" b="1" dirty="0">
                        <a:effectLst/>
                        <a:latin typeface="Calibri"/>
                        <a:ea typeface="Calibri"/>
                        <a:cs typeface="Times New Roman"/>
                      </a:endParaRPr>
                    </a:p>
                  </a:txBody>
                  <a:tcPr marL="56575" marR="56575" marT="0" marB="0" anchor="b"/>
                </a:tc>
                <a:tc hMerge="1">
                  <a:txBody>
                    <a:bodyPr/>
                    <a:lstStyle/>
                    <a:p>
                      <a:endParaRPr lang="en-US"/>
                    </a:p>
                  </a:txBody>
                  <a:tcPr/>
                </a:tc>
                <a:tc>
                  <a:txBody>
                    <a:bodyPr/>
                    <a:lstStyle/>
                    <a:p>
                      <a:pPr marL="0" marR="0" algn="r">
                        <a:spcBef>
                          <a:spcPts val="0"/>
                        </a:spcBef>
                        <a:spcAft>
                          <a:spcPts val="0"/>
                        </a:spcAft>
                      </a:pPr>
                      <a:r>
                        <a:rPr lang="en-US" sz="1600" b="1" dirty="0">
                          <a:effectLst/>
                        </a:rPr>
                        <a:t>49%</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1,786,075</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Slaves (North)</a:t>
                      </a:r>
                      <a:endParaRPr kumimoji="0" lang="en-US" sz="1050" b="1"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39,853</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6%</a:t>
                      </a:r>
                      <a:endParaRPr lang="en-US" sz="1050" b="1" dirty="0">
                        <a:effectLst/>
                        <a:latin typeface="Calibri"/>
                        <a:ea typeface="Calibri"/>
                        <a:cs typeface="Times New Roman"/>
                      </a:endParaRPr>
                    </a:p>
                  </a:txBody>
                  <a:tcPr marL="56575" marR="56575" marT="0" marB="0" anchor="b"/>
                </a:tc>
              </a:tr>
              <a:tr h="99641">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Delaware</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59,096</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2%</a:t>
                      </a:r>
                      <a:endParaRPr lang="en-US" sz="1050" b="1">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8,887</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15%</a:t>
                      </a:r>
                      <a:endParaRPr lang="en-US" sz="1050" b="1" dirty="0">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Maryland</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319,728</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9%</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103,036</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32%</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Virginia</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747,610</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20%</a:t>
                      </a:r>
                      <a:endParaRPr lang="en-US" sz="1050" b="1" dirty="0">
                        <a:effectLst/>
                        <a:latin typeface="Calibri"/>
                        <a:ea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293,427</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39%</a:t>
                      </a:r>
                      <a:endParaRPr lang="en-US" sz="1050" b="1">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North Carolina</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393,751</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11%</a:t>
                      </a:r>
                      <a:endParaRPr lang="en-US" sz="1050" b="1">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100,572</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26%</a:t>
                      </a:r>
                      <a:endParaRPr lang="en-US" sz="1050" b="1" dirty="0">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South Carolina</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249,073</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7%</a:t>
                      </a:r>
                      <a:endParaRPr lang="en-US" sz="1050" b="1">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107,094</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43%</a:t>
                      </a:r>
                      <a:endParaRPr lang="en-US" sz="1050" b="1" dirty="0">
                        <a:effectLst/>
                        <a:latin typeface="Calibri"/>
                        <a:ea typeface="Calibri"/>
                        <a:cs typeface="Times New Roman"/>
                      </a:endParaRPr>
                    </a:p>
                  </a:txBody>
                  <a:tcPr marL="56575" marR="56575" marT="0" marB="0" anchor="b"/>
                </a:tc>
              </a:tr>
              <a:tr h="216589">
                <a:tc>
                  <a:txBody>
                    <a:bodyPr/>
                    <a:lstStyle/>
                    <a:p>
                      <a:pPr marL="0" marR="0">
                        <a:spcBef>
                          <a:spcPts val="0"/>
                        </a:spcBef>
                        <a:spcAft>
                          <a:spcPts val="0"/>
                        </a:spcAft>
                      </a:pPr>
                      <a:r>
                        <a:rPr lang="en-US" sz="1600" b="1" dirty="0">
                          <a:effectLst/>
                        </a:rPr>
                        <a:t>Georgia</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82,548</a:t>
                      </a:r>
                      <a:endParaRPr lang="en-US" sz="1050" b="1">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a:effectLst/>
                        </a:rPr>
                        <a:t>2%</a:t>
                      </a:r>
                      <a:endParaRPr lang="en-US" sz="1050" b="1">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29,264</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dirty="0">
                          <a:effectLst/>
                        </a:rPr>
                        <a:t>35%</a:t>
                      </a:r>
                      <a:endParaRPr lang="en-US" sz="1050" b="1" dirty="0">
                        <a:effectLst/>
                        <a:latin typeface="Calibri"/>
                        <a:ea typeface="Calibri"/>
                        <a:cs typeface="Times New Roman"/>
                      </a:endParaRPr>
                    </a:p>
                  </a:txBody>
                  <a:tcPr marL="56575" marR="56575" marT="0" marB="0" anchor="b"/>
                </a:tc>
              </a:tr>
              <a:tr h="216589">
                <a:tc gridSpan="2">
                  <a:txBody>
                    <a:bodyPr/>
                    <a:lstStyle/>
                    <a:p>
                      <a:pPr marL="0" marR="0">
                        <a:spcBef>
                          <a:spcPts val="0"/>
                        </a:spcBef>
                        <a:spcAft>
                          <a:spcPts val="0"/>
                        </a:spcAft>
                      </a:pPr>
                      <a:r>
                        <a:rPr lang="en-US" sz="1800" b="1" dirty="0">
                          <a:effectLst/>
                        </a:rPr>
                        <a:t>SOUTHERN STATES</a:t>
                      </a:r>
                      <a:endParaRPr lang="en-US" sz="1100" b="1" dirty="0">
                        <a:effectLst/>
                        <a:latin typeface="Calibri"/>
                        <a:ea typeface="Calibri"/>
                        <a:cs typeface="Times New Roman"/>
                      </a:endParaRPr>
                    </a:p>
                  </a:txBody>
                  <a:tcPr marL="56575" marR="56575" marT="0" marB="0" anchor="b"/>
                </a:tc>
                <a:tc hMerge="1">
                  <a:txBody>
                    <a:bodyPr/>
                    <a:lstStyle/>
                    <a:p>
                      <a:endParaRPr lang="en-US" sz="1050" b="1" dirty="0">
                        <a:effectLst/>
                        <a:latin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51%</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1,851,806</a:t>
                      </a:r>
                      <a:endParaRPr lang="en-US" sz="1050" b="1" dirty="0">
                        <a:effectLst/>
                        <a:latin typeface="Calibri"/>
                        <a:ea typeface="Calibri"/>
                        <a:cs typeface="Times New Roman"/>
                      </a:endParaRPr>
                    </a:p>
                  </a:txBody>
                  <a:tcPr marL="56575" marR="56575" marT="0" marB="0" anchor="b"/>
                </a:tc>
                <a:tc>
                  <a:txBody>
                    <a:bodyPr/>
                    <a:lstStyle/>
                    <a:p>
                      <a:endParaRPr lang="en-US" sz="1050" b="1">
                        <a:effectLst/>
                        <a:latin typeface="Calibri"/>
                        <a:cs typeface="Times New Roman"/>
                      </a:endParaRPr>
                    </a:p>
                  </a:txBody>
                  <a:tcPr marL="56575" marR="5657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Slaves (South)</a:t>
                      </a:r>
                      <a:endParaRPr kumimoji="0" lang="en-US" sz="1050" b="1"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642,280</a:t>
                      </a:r>
                      <a:endParaRPr lang="en-US" sz="1050" b="1" dirty="0">
                        <a:effectLst/>
                        <a:latin typeface="Calibri"/>
                        <a:ea typeface="Calibri"/>
                        <a:cs typeface="Times New Roman"/>
                      </a:endParaRPr>
                    </a:p>
                  </a:txBody>
                  <a:tcPr marL="56575" marR="56575" marT="0" marB="0" anchor="b"/>
                </a:tc>
                <a:tc>
                  <a:txBody>
                    <a:bodyPr/>
                    <a:lstStyle/>
                    <a:p>
                      <a:pPr marL="0" marR="0" algn="r">
                        <a:spcBef>
                          <a:spcPts val="0"/>
                        </a:spcBef>
                        <a:spcAft>
                          <a:spcPts val="0"/>
                        </a:spcAft>
                      </a:pPr>
                      <a:r>
                        <a:rPr lang="en-US" sz="1600" b="1" dirty="0">
                          <a:effectLst/>
                        </a:rPr>
                        <a:t>94%</a:t>
                      </a:r>
                      <a:endParaRPr lang="en-US" sz="1050" b="1" dirty="0">
                        <a:effectLst/>
                        <a:latin typeface="Calibri"/>
                        <a:ea typeface="Calibri"/>
                        <a:cs typeface="Times New Roman"/>
                      </a:endParaRPr>
                    </a:p>
                  </a:txBody>
                  <a:tcPr marL="56575" marR="56575" marT="0" marB="0" anchor="b"/>
                </a:tc>
              </a:tr>
              <a:tr h="99641">
                <a:tc>
                  <a:txBody>
                    <a:bodyPr/>
                    <a:lstStyle/>
                    <a:p>
                      <a:endParaRPr lang="en-US" sz="500" b="1" dirty="0">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c>
                  <a:txBody>
                    <a:bodyPr/>
                    <a:lstStyle/>
                    <a:p>
                      <a:endParaRPr lang="en-US" sz="500" b="1" dirty="0">
                        <a:effectLst/>
                        <a:latin typeface="Calibri"/>
                        <a:cs typeface="Times New Roman"/>
                      </a:endParaRPr>
                    </a:p>
                  </a:txBody>
                  <a:tcPr marL="56575" marR="56575" marT="0" marB="0" anchor="b"/>
                </a:tc>
              </a:tr>
              <a:tr h="201640">
                <a:tc gridSpan="2">
                  <a:txBody>
                    <a:bodyPr/>
                    <a:lstStyle/>
                    <a:p>
                      <a:pPr marL="0" marR="0">
                        <a:spcBef>
                          <a:spcPts val="0"/>
                        </a:spcBef>
                        <a:spcAft>
                          <a:spcPts val="0"/>
                        </a:spcAft>
                      </a:pPr>
                      <a:r>
                        <a:rPr lang="en-US" sz="1600" b="1" dirty="0">
                          <a:effectLst/>
                        </a:rPr>
                        <a:t>TOTAL POPULATION</a:t>
                      </a:r>
                      <a:endParaRPr lang="en-US" sz="1050" b="1" dirty="0">
                        <a:effectLst/>
                        <a:latin typeface="Calibri"/>
                        <a:ea typeface="Calibri"/>
                        <a:cs typeface="Times New Roman"/>
                      </a:endParaRPr>
                    </a:p>
                  </a:txBody>
                  <a:tcPr marL="56575" marR="56575" marT="0" marB="0" anchor="ctr"/>
                </a:tc>
                <a:tc hMerge="1">
                  <a:txBody>
                    <a:bodyPr/>
                    <a:lstStyle/>
                    <a:p>
                      <a:endParaRPr lang="en-US"/>
                    </a:p>
                  </a:txBody>
                  <a:tcPr/>
                </a:tc>
                <a:tc>
                  <a:txBody>
                    <a:bodyPr/>
                    <a:lstStyle/>
                    <a:p>
                      <a:endParaRPr lang="en-US" sz="1050" b="1" dirty="0">
                        <a:effectLst/>
                        <a:latin typeface="Calibri"/>
                        <a:cs typeface="Times New Roman"/>
                      </a:endParaRPr>
                    </a:p>
                  </a:txBody>
                  <a:tcPr marL="56575" marR="56575" marT="0" marB="0" anchor="ctr"/>
                </a:tc>
                <a:tc>
                  <a:txBody>
                    <a:bodyPr/>
                    <a:lstStyle/>
                    <a:p>
                      <a:pPr marL="0" marR="0" algn="r">
                        <a:spcBef>
                          <a:spcPts val="0"/>
                        </a:spcBef>
                        <a:spcAft>
                          <a:spcPts val="0"/>
                        </a:spcAft>
                      </a:pPr>
                      <a:r>
                        <a:rPr lang="en-US" sz="1600" b="1" dirty="0">
                          <a:effectLst/>
                        </a:rPr>
                        <a:t>3,637,881</a:t>
                      </a:r>
                      <a:endParaRPr lang="en-US" sz="1050" b="1" dirty="0">
                        <a:effectLst/>
                        <a:latin typeface="Calibri"/>
                        <a:ea typeface="Calibri"/>
                        <a:cs typeface="Times New Roman"/>
                      </a:endParaRPr>
                    </a:p>
                  </a:txBody>
                  <a:tcPr marL="56575" marR="56575" marT="0" marB="0" anchor="ctr"/>
                </a:tc>
                <a:tc>
                  <a:txBody>
                    <a:bodyPr/>
                    <a:lstStyle/>
                    <a:p>
                      <a:endParaRPr lang="en-US" sz="1050" b="1" dirty="0">
                        <a:effectLst/>
                        <a:latin typeface="Calibri"/>
                        <a:cs typeface="Times New Roman"/>
                      </a:endParaRPr>
                    </a:p>
                  </a:txBody>
                  <a:tcPr marL="56575" marR="56575" marT="0" marB="0" anchor="ctr"/>
                </a:tc>
                <a:tc>
                  <a:txBody>
                    <a:bodyPr/>
                    <a:lstStyle/>
                    <a:p>
                      <a:pPr marL="0" marR="0" algn="ctr">
                        <a:spcBef>
                          <a:spcPts val="0"/>
                        </a:spcBef>
                        <a:spcAft>
                          <a:spcPts val="0"/>
                        </a:spcAft>
                      </a:pPr>
                      <a:r>
                        <a:rPr lang="en-US" sz="1200" b="1" dirty="0">
                          <a:effectLst/>
                        </a:rPr>
                        <a:t>SLAVE POPULATION</a:t>
                      </a:r>
                      <a:endParaRPr lang="en-US" sz="900" b="1" dirty="0">
                        <a:effectLst/>
                        <a:latin typeface="Calibri"/>
                        <a:ea typeface="Calibri"/>
                        <a:cs typeface="Times New Roman"/>
                      </a:endParaRPr>
                    </a:p>
                  </a:txBody>
                  <a:tcPr marL="56575" marR="56575" marT="0" marB="0" anchor="ctr"/>
                </a:tc>
                <a:tc>
                  <a:txBody>
                    <a:bodyPr/>
                    <a:lstStyle/>
                    <a:p>
                      <a:pPr marL="0" marR="0" algn="r">
                        <a:spcBef>
                          <a:spcPts val="0"/>
                        </a:spcBef>
                        <a:spcAft>
                          <a:spcPts val="0"/>
                        </a:spcAft>
                      </a:pPr>
                      <a:r>
                        <a:rPr lang="en-US" sz="1600" b="1" dirty="0">
                          <a:effectLst/>
                        </a:rPr>
                        <a:t>681,833</a:t>
                      </a:r>
                      <a:endParaRPr lang="en-US" sz="1050" b="1" dirty="0">
                        <a:effectLst/>
                        <a:latin typeface="Calibri"/>
                        <a:ea typeface="Calibri"/>
                        <a:cs typeface="Times New Roman"/>
                      </a:endParaRPr>
                    </a:p>
                  </a:txBody>
                  <a:tcPr marL="56575" marR="56575" marT="0" marB="0" anchor="ctr"/>
                </a:tc>
                <a:tc>
                  <a:txBody>
                    <a:bodyPr/>
                    <a:lstStyle/>
                    <a:p>
                      <a:pPr marL="0" marR="0" algn="r">
                        <a:spcBef>
                          <a:spcPts val="0"/>
                        </a:spcBef>
                        <a:spcAft>
                          <a:spcPts val="0"/>
                        </a:spcAft>
                      </a:pPr>
                      <a:r>
                        <a:rPr lang="en-US" sz="1600" b="1" dirty="0">
                          <a:effectLst/>
                        </a:rPr>
                        <a:t>15%</a:t>
                      </a:r>
                      <a:endParaRPr lang="en-US" sz="1050" b="1" dirty="0">
                        <a:effectLst/>
                        <a:latin typeface="Calibri"/>
                        <a:ea typeface="Calibri"/>
                        <a:cs typeface="Times New Roman"/>
                      </a:endParaRPr>
                    </a:p>
                  </a:txBody>
                  <a:tcPr marL="56575" marR="56575" marT="0" marB="0" anchor="ctr"/>
                </a:tc>
              </a:tr>
            </a:tbl>
          </a:graphicData>
        </a:graphic>
      </p:graphicFrame>
      <p:sp>
        <p:nvSpPr>
          <p:cNvPr id="6" name="Rectangle 5">
            <a:hlinkClick r:id="" action="ppaction://hlinkshowjump?jump=lastslideviewed"/>
          </p:cNvPr>
          <p:cNvSpPr/>
          <p:nvPr/>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70567" y="6211668"/>
            <a:ext cx="7097233" cy="461665"/>
          </a:xfrm>
          <a:prstGeom prst="rect">
            <a:avLst/>
          </a:prstGeom>
        </p:spPr>
        <p:txBody>
          <a:bodyPr wrap="square">
            <a:spAutoFit/>
          </a:bodyPr>
          <a:lstStyle/>
          <a:p>
            <a:pPr marL="693738" indent="-693738"/>
            <a:r>
              <a:rPr lang="en-US" sz="1200" b="1" dirty="0" smtClean="0">
                <a:ea typeface="Calibri"/>
                <a:cs typeface="Times New Roman"/>
              </a:rPr>
              <a:t>Sources:  </a:t>
            </a:r>
            <a:r>
              <a:rPr lang="en-US" sz="1200" dirty="0" smtClean="0">
                <a:ea typeface="Calibri"/>
                <a:cs typeface="Times New Roman"/>
              </a:rPr>
              <a:t>	</a:t>
            </a:r>
            <a:r>
              <a:rPr lang="en-US" sz="1200" u="sng" dirty="0" smtClean="0">
                <a:hlinkClick r:id="rId2"/>
              </a:rPr>
              <a:t>http</a:t>
            </a:r>
            <a:r>
              <a:rPr lang="en-US" sz="1200" u="sng" dirty="0">
                <a:hlinkClick r:id="rId2"/>
              </a:rPr>
              <a:t>://</a:t>
            </a:r>
            <a:r>
              <a:rPr lang="en-US" sz="1200" u="sng" dirty="0" smtClean="0">
                <a:hlinkClick r:id="rId2"/>
              </a:rPr>
              <a:t>www.infoplease.com/ipa/A0004986.html</a:t>
            </a:r>
            <a:r>
              <a:rPr lang="en-US" sz="1200" u="sng" dirty="0"/>
              <a:t/>
            </a:r>
            <a:br>
              <a:rPr lang="en-US" sz="1200" u="sng" dirty="0"/>
            </a:br>
            <a:r>
              <a:rPr lang="en-US" sz="1200" u="sng" dirty="0" smtClean="0">
                <a:hlinkClick r:id="rId3"/>
              </a:rPr>
              <a:t>http://manyeyes.alphaworks.ibm.com/manyeyes/visualizations/slave-population-of-us-states-and-te </a:t>
            </a:r>
            <a:endParaRPr lang="en-US" sz="1200" u="sng" dirty="0" smtClean="0"/>
          </a:p>
        </p:txBody>
      </p:sp>
    </p:spTree>
    <p:extLst>
      <p:ext uri="{BB962C8B-B14F-4D97-AF65-F5344CB8AC3E}">
        <p14:creationId xmlns:p14="http://schemas.microsoft.com/office/powerpoint/2010/main" val="3264385601"/>
      </p:ext>
    </p:extLst>
  </p:cSld>
  <p:clrMapOvr>
    <a:masterClrMapping/>
  </p:clrMapOvr>
  <p:transition spd="med">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6/6c/Constitution_of_the_United_States%2C_page_1.jpg/800px-Constitution_of_the_United_States%2C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2" t="3061" r="9629" b="418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362200"/>
            <a:ext cx="9144000" cy="2590800"/>
          </a:xfrm>
        </p:spPr>
        <p:txBody>
          <a:bodyPr>
            <a:noAutofit/>
          </a:bodyPr>
          <a:lstStyle/>
          <a:p>
            <a:r>
              <a:rPr lang="en-US" sz="7600" b="1" dirty="0" smtClean="0"/>
              <a:t>LEGISLATIVE BRANCH</a:t>
            </a:r>
            <a:endParaRPr lang="en-US" sz="7600" b="1" dirty="0"/>
          </a:p>
        </p:txBody>
      </p:sp>
    </p:spTree>
    <p:extLst>
      <p:ext uri="{BB962C8B-B14F-4D97-AF65-F5344CB8AC3E}">
        <p14:creationId xmlns:p14="http://schemas.microsoft.com/office/powerpoint/2010/main" val="4265719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75000"/>
              </a:schemeClr>
            </a:gs>
          </a:gsLst>
          <a:lin ang="13500000" scaled="1"/>
          <a:tileRect/>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8118563"/>
              </p:ext>
            </p:extLst>
          </p:nvPr>
        </p:nvGraphicFramePr>
        <p:xfrm>
          <a:off x="4572000" y="152400"/>
          <a:ext cx="4572000" cy="5867401"/>
        </p:xfrm>
        <a:graphic>
          <a:graphicData uri="http://schemas.openxmlformats.org/drawingml/2006/table">
            <a:tbl>
              <a:tblPr firstRow="1" bandRow="1">
                <a:tableStyleId>{5C22544A-7EE6-4342-B048-85BDC9FD1C3A}</a:tableStyleId>
              </a:tblPr>
              <a:tblGrid>
                <a:gridCol w="4572000"/>
              </a:tblGrid>
              <a:tr h="1111369">
                <a:tc>
                  <a:txBody>
                    <a:bodyPr/>
                    <a:lstStyle/>
                    <a:p>
                      <a:pPr algn="ctr"/>
                      <a:r>
                        <a:rPr lang="en-US" sz="4000" dirty="0" smtClean="0"/>
                        <a:t>new</a:t>
                      </a:r>
                      <a:r>
                        <a:rPr lang="en-US" sz="4000" baseline="0" dirty="0" smtClean="0"/>
                        <a:t> jersey plan</a:t>
                      </a:r>
                      <a:endParaRPr lang="en-US" sz="4000" dirty="0"/>
                    </a:p>
                  </a:txBody>
                  <a:tcPr anchor="ctr">
                    <a:solidFill>
                      <a:schemeClr val="accent5">
                        <a:lumMod val="75000"/>
                      </a:schemeClr>
                    </a:solidFill>
                  </a:tcPr>
                </a:tc>
              </a:tr>
              <a:tr h="1667053">
                <a:tc>
                  <a:txBody>
                    <a:bodyPr/>
                    <a:lstStyle/>
                    <a:p>
                      <a:pPr marL="0" indent="0" algn="l"/>
                      <a:r>
                        <a:rPr lang="en-US" sz="4000" b="1" dirty="0" smtClean="0"/>
                        <a:t>     </a:t>
                      </a:r>
                      <a:r>
                        <a:rPr lang="en-US" sz="1600" b="1" baseline="0" dirty="0" smtClean="0"/>
                        <a:t> </a:t>
                      </a:r>
                      <a:endParaRPr lang="en-US" sz="3600" b="1" dirty="0"/>
                    </a:p>
                  </a:txBody>
                  <a:tcPr anchor="ctr"/>
                </a:tc>
              </a:tr>
              <a:tr h="1421926">
                <a:tc>
                  <a:txBody>
                    <a:bodyPr/>
                    <a:lstStyle/>
                    <a:p>
                      <a:pPr algn="ctr"/>
                      <a:endParaRPr lang="en-US" sz="4000" dirty="0"/>
                    </a:p>
                  </a:txBody>
                  <a:tcPr anchor="ctr"/>
                </a:tc>
              </a:tr>
              <a:tr h="1667053">
                <a:tc>
                  <a:txBody>
                    <a:bodyPr/>
                    <a:lstStyle/>
                    <a:p>
                      <a:pPr algn="ctr"/>
                      <a:endParaRPr lang="en-US" sz="4000" b="1" dirty="0"/>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98641246"/>
              </p:ext>
            </p:extLst>
          </p:nvPr>
        </p:nvGraphicFramePr>
        <p:xfrm>
          <a:off x="0" y="152400"/>
          <a:ext cx="4572000" cy="5867401"/>
        </p:xfrm>
        <a:graphic>
          <a:graphicData uri="http://schemas.openxmlformats.org/drawingml/2006/table">
            <a:tbl>
              <a:tblPr firstRow="1" bandRow="1">
                <a:tableStyleId>{5C22544A-7EE6-4342-B048-85BDC9FD1C3A}</a:tableStyleId>
              </a:tblPr>
              <a:tblGrid>
                <a:gridCol w="4572000"/>
              </a:tblGrid>
              <a:tr h="1111369">
                <a:tc>
                  <a:txBody>
                    <a:bodyPr/>
                    <a:lstStyle/>
                    <a:p>
                      <a:pPr algn="ctr"/>
                      <a:r>
                        <a:rPr lang="en-US" sz="4400" dirty="0" smtClean="0"/>
                        <a:t>VIRGINIA</a:t>
                      </a:r>
                      <a:r>
                        <a:rPr lang="en-US" sz="4400" baseline="0" dirty="0" smtClean="0"/>
                        <a:t> PLAN</a:t>
                      </a:r>
                      <a:endParaRPr lang="en-US" sz="4400" dirty="0"/>
                    </a:p>
                  </a:txBody>
                  <a:tcPr anchor="ctr"/>
                </a:tc>
              </a:tr>
              <a:tr h="1667053">
                <a:tc>
                  <a:txBody>
                    <a:bodyPr/>
                    <a:lstStyle/>
                    <a:p>
                      <a:pPr marL="1200150" indent="0" algn="ctr"/>
                      <a:endParaRPr lang="en-US" sz="4800" b="1" dirty="0"/>
                    </a:p>
                  </a:txBody>
                  <a:tcPr anchor="ctr"/>
                </a:tc>
              </a:tr>
              <a:tr h="1421926">
                <a:tc>
                  <a:txBody>
                    <a:bodyPr/>
                    <a:lstStyle/>
                    <a:p>
                      <a:pPr algn="ctr"/>
                      <a:endParaRPr lang="en-US" sz="4000" dirty="0"/>
                    </a:p>
                  </a:txBody>
                  <a:tcPr anchor="ctr"/>
                </a:tc>
              </a:tr>
              <a:tr h="1667053">
                <a:tc>
                  <a:txBody>
                    <a:bodyPr/>
                    <a:lstStyle/>
                    <a:p>
                      <a:pPr algn="ctr"/>
                      <a:endParaRPr lang="en-US" sz="4000" b="1" dirty="0"/>
                    </a:p>
                  </a:txBody>
                  <a:tcPr anchor="ctr"/>
                </a:tc>
              </a:tr>
            </a:tbl>
          </a:graphicData>
        </a:graphic>
      </p:graphicFrame>
      <p:pic>
        <p:nvPicPr>
          <p:cNvPr id="2050" name="Picture 2"/>
          <p:cNvPicPr>
            <a:picLocks noChangeAspect="1" noChangeArrowheads="1"/>
          </p:cNvPicPr>
          <p:nvPr/>
        </p:nvPicPr>
        <p:blipFill rotWithShape="1">
          <a:blip r:embed="rId3" cstate="print"/>
          <a:srcRect b="3634"/>
          <a:stretch/>
        </p:blipFill>
        <p:spPr bwMode="auto">
          <a:xfrm>
            <a:off x="1" y="1304026"/>
            <a:ext cx="1219199" cy="1603075"/>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4" cstate="print"/>
          <a:srcRect b="3634"/>
          <a:stretch/>
        </p:blipFill>
        <p:spPr bwMode="auto">
          <a:xfrm>
            <a:off x="7754725" y="1304027"/>
            <a:ext cx="1376080" cy="1603074"/>
          </a:xfrm>
          <a:prstGeom prst="rect">
            <a:avLst/>
          </a:prstGeom>
          <a:noFill/>
          <a:ln w="9525">
            <a:noFill/>
            <a:miter lim="800000"/>
            <a:headEnd/>
            <a:tailEnd/>
          </a:ln>
        </p:spPr>
      </p:pic>
      <p:sp>
        <p:nvSpPr>
          <p:cNvPr id="9" name="Rectangle 8">
            <a:hlinkClick r:id="rId5" action="ppaction://hlinksldjump"/>
          </p:cNvPr>
          <p:cNvSpPr/>
          <p:nvPr/>
        </p:nvSpPr>
        <p:spPr>
          <a:xfrm>
            <a:off x="5867400" y="6182380"/>
            <a:ext cx="31418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smtClean="0"/>
              <a:t>View Census Data</a:t>
            </a:r>
            <a:endParaRPr lang="en-US" sz="2800" b="1" dirty="0"/>
          </a:p>
        </p:txBody>
      </p:sp>
      <p:sp>
        <p:nvSpPr>
          <p:cNvPr id="3" name="Rectangle 2"/>
          <p:cNvSpPr/>
          <p:nvPr/>
        </p:nvSpPr>
        <p:spPr>
          <a:xfrm>
            <a:off x="1219200" y="1366899"/>
            <a:ext cx="3352800" cy="1477328"/>
          </a:xfrm>
          <a:prstGeom prst="rect">
            <a:avLst/>
          </a:prstGeom>
        </p:spPr>
        <p:txBody>
          <a:bodyPr wrap="square">
            <a:spAutoFit/>
          </a:bodyPr>
          <a:lstStyle/>
          <a:p>
            <a:pPr marL="1588" lvl="0" algn="ctr"/>
            <a:r>
              <a:rPr lang="en-US" sz="5400" b="1" dirty="0">
                <a:solidFill>
                  <a:prstClr val="black"/>
                </a:solidFill>
              </a:rPr>
              <a:t>JAMES </a:t>
            </a:r>
            <a:r>
              <a:rPr lang="en-US" sz="3600" b="1" dirty="0">
                <a:solidFill>
                  <a:prstClr val="black"/>
                </a:solidFill>
              </a:rPr>
              <a:t>MADISON</a:t>
            </a:r>
            <a:endParaRPr lang="en-US" sz="4800" b="1" dirty="0">
              <a:solidFill>
                <a:prstClr val="black"/>
              </a:solidFill>
            </a:endParaRPr>
          </a:p>
        </p:txBody>
      </p:sp>
      <p:sp>
        <p:nvSpPr>
          <p:cNvPr id="4" name="Rectangle 3"/>
          <p:cNvSpPr/>
          <p:nvPr/>
        </p:nvSpPr>
        <p:spPr>
          <a:xfrm>
            <a:off x="0" y="2952162"/>
            <a:ext cx="4572000" cy="1384995"/>
          </a:xfrm>
          <a:prstGeom prst="rect">
            <a:avLst/>
          </a:prstGeom>
        </p:spPr>
        <p:txBody>
          <a:bodyPr>
            <a:spAutoFit/>
          </a:bodyPr>
          <a:lstStyle/>
          <a:p>
            <a:pPr lvl="0" algn="ctr"/>
            <a:r>
              <a:rPr lang="en-US" sz="4400" b="1" dirty="0">
                <a:solidFill>
                  <a:srgbClr val="722F30"/>
                </a:solidFill>
              </a:rPr>
              <a:t>BI</a:t>
            </a:r>
            <a:r>
              <a:rPr lang="en-US" sz="4400" b="1" dirty="0">
                <a:solidFill>
                  <a:prstClr val="black"/>
                </a:solidFill>
              </a:rPr>
              <a:t>CAMERAL</a:t>
            </a:r>
            <a:r>
              <a:rPr lang="en-US" sz="4400" dirty="0">
                <a:solidFill>
                  <a:prstClr val="black"/>
                </a:solidFill>
              </a:rPr>
              <a:t> </a:t>
            </a:r>
            <a:r>
              <a:rPr lang="en-US" sz="4000" dirty="0">
                <a:solidFill>
                  <a:prstClr val="black"/>
                </a:solidFill>
              </a:rPr>
              <a:t>Legislature</a:t>
            </a:r>
          </a:p>
        </p:txBody>
      </p:sp>
      <p:sp>
        <p:nvSpPr>
          <p:cNvPr id="6" name="Rectangle 5"/>
          <p:cNvSpPr/>
          <p:nvPr/>
        </p:nvSpPr>
        <p:spPr>
          <a:xfrm>
            <a:off x="0" y="4495800"/>
            <a:ext cx="4572000" cy="1384995"/>
          </a:xfrm>
          <a:prstGeom prst="rect">
            <a:avLst/>
          </a:prstGeom>
        </p:spPr>
        <p:txBody>
          <a:bodyPr>
            <a:spAutoFit/>
          </a:bodyPr>
          <a:lstStyle/>
          <a:p>
            <a:pPr lvl="0" algn="ctr"/>
            <a:r>
              <a:rPr lang="en-US" sz="4000" dirty="0">
                <a:solidFill>
                  <a:prstClr val="black"/>
                </a:solidFill>
              </a:rPr>
              <a:t>Based on </a:t>
            </a:r>
            <a:r>
              <a:rPr lang="en-US" sz="4400" b="1" dirty="0">
                <a:solidFill>
                  <a:prstClr val="black"/>
                </a:solidFill>
              </a:rPr>
              <a:t>POPULATION</a:t>
            </a:r>
            <a:endParaRPr lang="en-US" sz="4000" b="1" dirty="0">
              <a:solidFill>
                <a:prstClr val="black"/>
              </a:solidFill>
            </a:endParaRPr>
          </a:p>
        </p:txBody>
      </p:sp>
      <p:sp>
        <p:nvSpPr>
          <p:cNvPr id="7" name="Rectangle 6"/>
          <p:cNvSpPr/>
          <p:nvPr/>
        </p:nvSpPr>
        <p:spPr>
          <a:xfrm>
            <a:off x="4572000" y="1443842"/>
            <a:ext cx="3145344" cy="1323439"/>
          </a:xfrm>
          <a:prstGeom prst="rect">
            <a:avLst/>
          </a:prstGeom>
        </p:spPr>
        <p:txBody>
          <a:bodyPr wrap="square">
            <a:spAutoFit/>
          </a:bodyPr>
          <a:lstStyle/>
          <a:p>
            <a:pPr lvl="0" algn="ctr"/>
            <a:r>
              <a:rPr lang="en-US" sz="4400" b="1" dirty="0" err="1" smtClean="0">
                <a:solidFill>
                  <a:prstClr val="black"/>
                </a:solidFill>
              </a:rPr>
              <a:t>william</a:t>
            </a:r>
            <a:r>
              <a:rPr lang="en-US" sz="4000" b="1" dirty="0" smtClean="0">
                <a:solidFill>
                  <a:prstClr val="black"/>
                </a:solidFill>
              </a:rPr>
              <a:t> </a:t>
            </a:r>
            <a:r>
              <a:rPr lang="en-US" sz="3600" b="1" dirty="0" err="1" smtClean="0">
                <a:solidFill>
                  <a:prstClr val="black"/>
                </a:solidFill>
              </a:rPr>
              <a:t>paterson</a:t>
            </a:r>
            <a:endParaRPr lang="en-US" sz="3600" b="1" dirty="0">
              <a:solidFill>
                <a:prstClr val="black"/>
              </a:solidFill>
            </a:endParaRPr>
          </a:p>
        </p:txBody>
      </p:sp>
      <p:sp>
        <p:nvSpPr>
          <p:cNvPr id="8" name="Rectangle 7"/>
          <p:cNvSpPr/>
          <p:nvPr/>
        </p:nvSpPr>
        <p:spPr>
          <a:xfrm>
            <a:off x="4558805" y="2982939"/>
            <a:ext cx="4572000" cy="1323439"/>
          </a:xfrm>
          <a:prstGeom prst="rect">
            <a:avLst/>
          </a:prstGeom>
        </p:spPr>
        <p:txBody>
          <a:bodyPr>
            <a:spAutoFit/>
          </a:bodyPr>
          <a:lstStyle/>
          <a:p>
            <a:pPr lvl="0" algn="ctr"/>
            <a:r>
              <a:rPr lang="en-US" sz="4000" b="1" dirty="0">
                <a:solidFill>
                  <a:srgbClr val="557048">
                    <a:lumMod val="75000"/>
                  </a:srgbClr>
                </a:solidFill>
              </a:rPr>
              <a:t>uni</a:t>
            </a:r>
            <a:r>
              <a:rPr lang="en-US" sz="4000" b="1" dirty="0">
                <a:solidFill>
                  <a:prstClr val="black"/>
                </a:solidFill>
              </a:rPr>
              <a:t>cameral </a:t>
            </a:r>
            <a:r>
              <a:rPr lang="en-US" sz="4000" dirty="0">
                <a:solidFill>
                  <a:prstClr val="black"/>
                </a:solidFill>
              </a:rPr>
              <a:t>legislature</a:t>
            </a:r>
          </a:p>
        </p:txBody>
      </p:sp>
      <p:sp>
        <p:nvSpPr>
          <p:cNvPr id="10" name="Rectangle 9"/>
          <p:cNvSpPr/>
          <p:nvPr/>
        </p:nvSpPr>
        <p:spPr>
          <a:xfrm>
            <a:off x="4577751" y="4526577"/>
            <a:ext cx="4572000" cy="1323439"/>
          </a:xfrm>
          <a:prstGeom prst="rect">
            <a:avLst/>
          </a:prstGeom>
        </p:spPr>
        <p:txBody>
          <a:bodyPr>
            <a:spAutoFit/>
          </a:bodyPr>
          <a:lstStyle/>
          <a:p>
            <a:pPr lvl="0" algn="ctr"/>
            <a:r>
              <a:rPr lang="en-US" sz="4000" b="1" dirty="0">
                <a:solidFill>
                  <a:prstClr val="black"/>
                </a:solidFill>
              </a:rPr>
              <a:t>one vote </a:t>
            </a:r>
          </a:p>
          <a:p>
            <a:pPr lvl="0" algn="ctr"/>
            <a:r>
              <a:rPr lang="en-US" sz="4000" b="1" dirty="0">
                <a:solidFill>
                  <a:prstClr val="black"/>
                </a:solidFill>
              </a:rPr>
              <a:t>per state</a:t>
            </a:r>
          </a:p>
        </p:txBody>
      </p:sp>
    </p:spTree>
    <p:extLst>
      <p:ext uri="{BB962C8B-B14F-4D97-AF65-F5344CB8AC3E}">
        <p14:creationId xmlns:p14="http://schemas.microsoft.com/office/powerpoint/2010/main" val="3860225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4419600"/>
            <a:ext cx="7696199" cy="914400"/>
          </a:xfrm>
          <a:gradFill>
            <a:gsLst>
              <a:gs pos="0">
                <a:schemeClr val="accent2">
                  <a:shade val="51000"/>
                  <a:satMod val="130000"/>
                  <a:alpha val="60000"/>
                </a:schemeClr>
              </a:gs>
              <a:gs pos="80000">
                <a:schemeClr val="accent2">
                  <a:shade val="93000"/>
                  <a:satMod val="130000"/>
                  <a:alpha val="60000"/>
                </a:schemeClr>
              </a:gs>
              <a:gs pos="100000">
                <a:schemeClr val="accent2">
                  <a:shade val="94000"/>
                  <a:satMod val="135000"/>
                  <a:alpha val="60000"/>
                </a:schemeClr>
              </a:gs>
            </a:gsLst>
          </a:gradFill>
        </p:spPr>
        <p:style>
          <a:lnRef idx="1">
            <a:schemeClr val="accent2"/>
          </a:lnRef>
          <a:fillRef idx="3">
            <a:schemeClr val="accent2"/>
          </a:fillRef>
          <a:effectRef idx="2">
            <a:schemeClr val="accent2"/>
          </a:effectRef>
          <a:fontRef idx="minor">
            <a:schemeClr val="lt1"/>
          </a:fontRef>
        </p:style>
        <p:txBody>
          <a:bodyPr>
            <a:noAutofit/>
          </a:bodyPr>
          <a:lstStyle/>
          <a:p>
            <a:r>
              <a:rPr lang="en-US" sz="6600" b="1" dirty="0" smtClean="0">
                <a:effectLst>
                  <a:outerShdw blurRad="38100" dist="38100" dir="2700000" algn="tl">
                    <a:srgbClr val="000000">
                      <a:alpha val="43137"/>
                    </a:srgbClr>
                  </a:outerShdw>
                </a:effectLst>
              </a:rPr>
              <a:t>How do we share?</a:t>
            </a:r>
            <a:endParaRPr lang="en-US" sz="6600" b="1" dirty="0">
              <a:effectLst>
                <a:outerShdw blurRad="38100" dist="38100" dir="2700000" algn="tl">
                  <a:srgbClr val="000000">
                    <a:alpha val="43137"/>
                  </a:srgbClr>
                </a:outerShdw>
              </a:effectLst>
            </a:endParaRPr>
          </a:p>
        </p:txBody>
      </p:sp>
      <p:sp>
        <p:nvSpPr>
          <p:cNvPr id="4" name="Rectangle 3"/>
          <p:cNvSpPr/>
          <p:nvPr/>
        </p:nvSpPr>
        <p:spPr>
          <a:xfrm>
            <a:off x="76200" y="6504801"/>
            <a:ext cx="2499595" cy="307777"/>
          </a:xfrm>
          <a:prstGeom prst="rect">
            <a:avLst/>
          </a:prstGeom>
        </p:spPr>
        <p:txBody>
          <a:bodyPr wrap="none">
            <a:spAutoFit/>
          </a:bodyPr>
          <a:lstStyle/>
          <a:p>
            <a:r>
              <a:rPr lang="en-US" sz="1400" dirty="0" smtClean="0"/>
              <a:t>Photo by </a:t>
            </a:r>
            <a:r>
              <a:rPr lang="en-US" sz="1400" b="1" dirty="0">
                <a:hlinkClick r:id="rId3" tooltip="Go to Vegan Feast Catering's photostream"/>
              </a:rPr>
              <a:t>Vegan Feast </a:t>
            </a:r>
            <a:r>
              <a:rPr lang="en-US" sz="1400" b="1" dirty="0" smtClean="0">
                <a:hlinkClick r:id="rId3" tooltip="Go to Vegan Feast Catering's photostream"/>
              </a:rPr>
              <a:t>Catering</a:t>
            </a:r>
            <a:endParaRPr lang="en-US" sz="1400" dirty="0"/>
          </a:p>
        </p:txBody>
      </p:sp>
    </p:spTree>
    <p:extLst>
      <p:ext uri="{BB962C8B-B14F-4D97-AF65-F5344CB8AC3E}">
        <p14:creationId xmlns:p14="http://schemas.microsoft.com/office/powerpoint/2010/main" val="3277144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d/Scene_at_the_Signing_of_the_Constitution_of_the_United_States.jpg/1280px-Scene_at_the_Signing_of_the_Constitution_of_the_United_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9144000" cy="6857999"/>
          </a:xfrm>
          <a:prstGeom prst="rect">
            <a:avLst/>
          </a:prstGeom>
          <a:gradFill flip="none" rotWithShape="1">
            <a:gsLst>
              <a:gs pos="0">
                <a:schemeClr val="tx1">
                  <a:alpha val="80000"/>
                </a:schemeClr>
              </a:gs>
              <a:gs pos="59000">
                <a:schemeClr val="tx1">
                  <a:alpha val="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3276600"/>
            <a:ext cx="4876800" cy="1905000"/>
          </a:xfrm>
        </p:spPr>
        <p:txBody>
          <a:bodyPr>
            <a:noAutofit/>
          </a:bodyPr>
          <a:lstStyle/>
          <a:p>
            <a:r>
              <a:rPr lang="en-US" sz="6000" dirty="0" smtClean="0">
                <a:solidFill>
                  <a:schemeClr val="bg1"/>
                </a:solidFill>
                <a:effectLst>
                  <a:outerShdw blurRad="38100" dist="38100" dir="2700000" algn="tl">
                    <a:srgbClr val="000000">
                      <a:alpha val="43137"/>
                    </a:srgbClr>
                  </a:outerShdw>
                </a:effectLst>
                <a:latin typeface="Elephant" panose="02020904090505020303" pitchFamily="18" charset="0"/>
              </a:rPr>
              <a:t>USHC 1.4</a:t>
            </a:r>
            <a:endParaRPr lang="en-US" sz="6000" dirty="0">
              <a:solidFill>
                <a:schemeClr val="bg1"/>
              </a:solidFill>
              <a:effectLst>
                <a:outerShdw blurRad="38100" dist="38100" dir="2700000" algn="tl">
                  <a:srgbClr val="000000">
                    <a:alpha val="43137"/>
                  </a:srgbClr>
                </a:outerShdw>
              </a:effectLst>
              <a:latin typeface="Elephant" panose="02020904090505020303" pitchFamily="18" charset="0"/>
            </a:endParaRPr>
          </a:p>
        </p:txBody>
      </p:sp>
      <p:sp>
        <p:nvSpPr>
          <p:cNvPr id="3" name="Subtitle 2"/>
          <p:cNvSpPr>
            <a:spLocks noGrp="1"/>
          </p:cNvSpPr>
          <p:nvPr>
            <p:ph type="subTitle" idx="1"/>
          </p:nvPr>
        </p:nvSpPr>
        <p:spPr>
          <a:xfrm>
            <a:off x="1371600" y="4724400"/>
            <a:ext cx="7467600" cy="1752600"/>
          </a:xfrm>
        </p:spPr>
        <p:txBody>
          <a:bodyPr>
            <a:noAutofit/>
          </a:bodyPr>
          <a:lstStyle/>
          <a:p>
            <a:pPr algn="l">
              <a:spcBef>
                <a:spcPts val="0"/>
              </a:spcBef>
            </a:pPr>
            <a:r>
              <a:rPr lang="en-US" sz="2400" b="1" dirty="0" smtClean="0">
                <a:solidFill>
                  <a:schemeClr val="bg1"/>
                </a:solidFill>
                <a:effectLst>
                  <a:outerShdw blurRad="38100" dist="38100" dir="2700000" algn="tl">
                    <a:srgbClr val="000000">
                      <a:alpha val="43137"/>
                    </a:srgbClr>
                  </a:outerShdw>
                </a:effectLst>
                <a:latin typeface="Garamond" panose="02020404030301010803" pitchFamily="18" charset="0"/>
              </a:rPr>
              <a:t>Analyze how dissatisfactions with the government under the Articles of Confederation were addressed with the writing of the Constitution of 1787, including the debates and compromises reached at the Philadelphia Convention and the ratification of the Constitution. </a:t>
            </a:r>
          </a:p>
        </p:txBody>
      </p:sp>
    </p:spTree>
    <p:extLst>
      <p:ext uri="{BB962C8B-B14F-4D97-AF65-F5344CB8AC3E}">
        <p14:creationId xmlns:p14="http://schemas.microsoft.com/office/powerpoint/2010/main" val="299157448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upload.wikimedia.org/wikipedia/commons/thumb/0/05/Alexander_Hamilton_portrait_by_John_Trumbull_1806.jpg/800px-Alexander_Hamilton_portrait_by_John_Trumbull_180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425" r="14000" b="20626"/>
          <a:stretch/>
        </p:blipFill>
        <p:spPr bwMode="auto">
          <a:xfrm>
            <a:off x="2590800" y="2275"/>
            <a:ext cx="6553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799" y="2275"/>
            <a:ext cx="2133601" cy="6858000"/>
          </a:xfrm>
          <a:prstGeom prst="rect">
            <a:avLst/>
          </a:prstGeom>
          <a:gradFill flip="none" rotWithShape="1">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932598" y="3124200"/>
            <a:ext cx="3258402" cy="325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81000"/>
            <a:ext cx="5881577" cy="1053406"/>
          </a:xfrm>
        </p:spPr>
        <p:txBody>
          <a:bodyPr>
            <a:normAutofit/>
          </a:bodyPr>
          <a:lstStyle/>
          <a:p>
            <a:r>
              <a:rPr lang="en-US" sz="5100" dirty="0" smtClean="0">
                <a:solidFill>
                  <a:srgbClr val="F3EAE9"/>
                </a:solidFill>
                <a:effectLst>
                  <a:outerShdw blurRad="38100" dist="38100" dir="2700000" algn="tl">
                    <a:srgbClr val="000000">
                      <a:alpha val="43137"/>
                    </a:srgbClr>
                  </a:outerShdw>
                </a:effectLst>
              </a:rPr>
              <a:t>Hamilton’s Plan</a:t>
            </a:r>
            <a:endParaRPr lang="en-US" sz="5100" dirty="0">
              <a:solidFill>
                <a:srgbClr val="F3EAE9"/>
              </a:solidFill>
              <a:effectLst>
                <a:outerShdw blurRad="38100" dist="38100" dir="2700000" algn="tl">
                  <a:srgbClr val="000000">
                    <a:alpha val="43137"/>
                  </a:srgbClr>
                </a:outerShdw>
              </a:effectLst>
            </a:endParaRPr>
          </a:p>
        </p:txBody>
      </p:sp>
      <p:sp>
        <p:nvSpPr>
          <p:cNvPr id="9" name="Rectangle 8"/>
          <p:cNvSpPr/>
          <p:nvPr/>
        </p:nvSpPr>
        <p:spPr>
          <a:xfrm>
            <a:off x="0" y="1219200"/>
            <a:ext cx="5867400" cy="584775"/>
          </a:xfrm>
          <a:prstGeom prst="rect">
            <a:avLst/>
          </a:prstGeom>
        </p:spPr>
        <p:txBody>
          <a:bodyPr wrap="square">
            <a:spAutoFit/>
          </a:bodyPr>
          <a:lstStyle/>
          <a:p>
            <a:pPr algn="ctr"/>
            <a:r>
              <a:rPr lang="en-US" sz="3200" b="1" dirty="0">
                <a:solidFill>
                  <a:srgbClr val="E0E8DC"/>
                </a:solidFill>
                <a:effectLst>
                  <a:outerShdw blurRad="38100" dist="38100" dir="2700000" algn="tl">
                    <a:srgbClr val="000000">
                      <a:alpha val="43137"/>
                    </a:srgbClr>
                  </a:outerShdw>
                </a:effectLst>
              </a:rPr>
              <a:t>f</a:t>
            </a:r>
            <a:r>
              <a:rPr lang="en-US" sz="3200" b="1" dirty="0" smtClean="0">
                <a:solidFill>
                  <a:srgbClr val="E0E8DC"/>
                </a:solidFill>
                <a:effectLst>
                  <a:outerShdw blurRad="38100" dist="38100" dir="2700000" algn="tl">
                    <a:srgbClr val="000000">
                      <a:alpha val="43137"/>
                    </a:srgbClr>
                  </a:outerShdw>
                </a:effectLst>
              </a:rPr>
              <a:t>or a </a:t>
            </a:r>
            <a:r>
              <a:rPr lang="en-US" sz="3200" b="1" i="1" dirty="0" smtClean="0">
                <a:solidFill>
                  <a:srgbClr val="E0E8DC"/>
                </a:solidFill>
                <a:effectLst>
                  <a:outerShdw blurRad="38100" dist="38100" dir="2700000" algn="tl">
                    <a:srgbClr val="000000">
                      <a:alpha val="43137"/>
                    </a:srgbClr>
                  </a:outerShdw>
                </a:effectLst>
              </a:rPr>
              <a:t>national</a:t>
            </a:r>
            <a:r>
              <a:rPr lang="en-US" sz="3200" b="1" dirty="0" smtClean="0">
                <a:solidFill>
                  <a:srgbClr val="E0E8DC"/>
                </a:solidFill>
                <a:effectLst>
                  <a:outerShdw blurRad="38100" dist="38100" dir="2700000" algn="tl">
                    <a:srgbClr val="000000">
                      <a:alpha val="43137"/>
                    </a:srgbClr>
                  </a:outerShdw>
                </a:effectLst>
              </a:rPr>
              <a:t>  government</a:t>
            </a:r>
            <a:endParaRPr lang="en-US" sz="3200" b="1" dirty="0">
              <a:solidFill>
                <a:srgbClr val="E0E8DC"/>
              </a:solidFill>
              <a:effectLst>
                <a:outerShdw blurRad="38100" dist="38100" dir="2700000" algn="tl">
                  <a:srgbClr val="000000">
                    <a:alpha val="43137"/>
                  </a:srgbClr>
                </a:outerShdw>
              </a:effectLst>
            </a:endParaRPr>
          </a:p>
        </p:txBody>
      </p:sp>
      <p:sp>
        <p:nvSpPr>
          <p:cNvPr id="21" name="TextBox 20"/>
          <p:cNvSpPr txBox="1"/>
          <p:nvPr/>
        </p:nvSpPr>
        <p:spPr>
          <a:xfrm>
            <a:off x="103239" y="2106304"/>
            <a:ext cx="5410200" cy="830997"/>
          </a:xfrm>
          <a:prstGeom prst="rect">
            <a:avLst/>
          </a:prstGeom>
          <a:noFill/>
          <a:effectLst>
            <a:softEdge rad="1651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b="1" strike="sngStrike" dirty="0" smtClean="0">
                <a:effectLst>
                  <a:outerShdw blurRad="38100" dist="38100" dir="2700000" algn="tl">
                    <a:srgbClr val="000000">
                      <a:alpha val="43137"/>
                    </a:srgbClr>
                  </a:outerShdw>
                </a:effectLst>
              </a:rPr>
              <a:t>State Sovereignty</a:t>
            </a:r>
          </a:p>
        </p:txBody>
      </p:sp>
      <p:sp>
        <p:nvSpPr>
          <p:cNvPr id="12" name="&quot;No&quot; Symbol 11"/>
          <p:cNvSpPr/>
          <p:nvPr/>
        </p:nvSpPr>
        <p:spPr>
          <a:xfrm>
            <a:off x="1077346" y="3309204"/>
            <a:ext cx="2971800" cy="2590800"/>
          </a:xfrm>
          <a:prstGeom prst="noSmoking">
            <a:avLst>
              <a:gd name="adj" fmla="val 683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322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1000"/>
                                        <p:tgtEl>
                                          <p:spTgt spid="21">
                                            <p:bg/>
                                          </p:spTgt>
                                        </p:tgtEl>
                                      </p:cBhvr>
                                    </p:animEffect>
                                    <p:anim calcmode="lin" valueType="num">
                                      <p:cBhvr>
                                        <p:cTn id="8" dur="1000" fill="hold"/>
                                        <p:tgtEl>
                                          <p:spTgt spid="21">
                                            <p:bg/>
                                          </p:spTgt>
                                        </p:tgtEl>
                                        <p:attrNameLst>
                                          <p:attrName>ppt_x</p:attrName>
                                        </p:attrNameLst>
                                      </p:cBhvr>
                                      <p:tavLst>
                                        <p:tav tm="0">
                                          <p:val>
                                            <p:strVal val="#ppt_x"/>
                                          </p:val>
                                        </p:tav>
                                        <p:tav tm="100000">
                                          <p:val>
                                            <p:strVal val="#ppt_x"/>
                                          </p:val>
                                        </p:tav>
                                      </p:tavLst>
                                    </p:anim>
                                    <p:anim calcmode="lin" valueType="num">
                                      <p:cBhvr>
                                        <p:cTn id="9" dur="1000" fill="hold"/>
                                        <p:tgtEl>
                                          <p:spTgt spid="21">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 descr="http://upload.wikimedia.org/wikipedia/commons/thumb/0/05/Alexander_Hamilton_portrait_by_John_Trumbull_1806.jpg/800px-Alexander_Hamilton_portrait_by_John_Trumbull_180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425" r="14000" b="20626"/>
          <a:stretch/>
        </p:blipFill>
        <p:spPr bwMode="auto">
          <a:xfrm>
            <a:off x="2590800" y="2275"/>
            <a:ext cx="6553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90799" y="2275"/>
            <a:ext cx="2133601" cy="6858000"/>
          </a:xfrm>
          <a:prstGeom prst="rect">
            <a:avLst/>
          </a:prstGeom>
          <a:gradFill flip="none" rotWithShape="1">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1179255"/>
            <a:ext cx="4038600" cy="2554545"/>
          </a:xfrm>
          <a:prstGeom prst="rect">
            <a:avLst/>
          </a:prstGeom>
          <a:noFill/>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lgn="ctr">
              <a:defRPr sz="4400" b="1" strike="sngStrike">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000" i="1" strike="noStrike" dirty="0">
                <a:effectLst>
                  <a:outerShdw blurRad="38100" dist="38100" dir="2700000" algn="tl">
                    <a:srgbClr val="000000">
                      <a:alpha val="43137"/>
                    </a:srgbClr>
                  </a:outerShdw>
                </a:effectLst>
              </a:rPr>
              <a:t>The convention heard </a:t>
            </a:r>
            <a:r>
              <a:rPr lang="en-US" sz="4000" i="1" strike="noStrike" dirty="0" smtClean="0">
                <a:effectLst>
                  <a:outerShdw blurRad="38100" dist="38100" dir="2700000" algn="tl">
                    <a:srgbClr val="000000">
                      <a:alpha val="43137"/>
                    </a:srgbClr>
                  </a:outerShdw>
                </a:effectLst>
              </a:rPr>
              <a:t>Hamilton’s plan</a:t>
            </a:r>
            <a:r>
              <a:rPr lang="en-US" sz="4000" i="1" strike="noStrike" dirty="0">
                <a:effectLst>
                  <a:outerShdw blurRad="38100" dist="38100" dir="2700000" algn="tl">
                    <a:srgbClr val="000000">
                      <a:alpha val="43137"/>
                    </a:srgbClr>
                  </a:outerShdw>
                </a:effectLst>
              </a:rPr>
              <a:t>, but did not debate it.</a:t>
            </a:r>
          </a:p>
        </p:txBody>
      </p:sp>
    </p:spTree>
    <p:extLst>
      <p:ext uri="{BB962C8B-B14F-4D97-AF65-F5344CB8AC3E}">
        <p14:creationId xmlns:p14="http://schemas.microsoft.com/office/powerpoint/2010/main" val="26602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11790472"/>
              </p:ext>
            </p:extLst>
          </p:nvPr>
        </p:nvGraphicFramePr>
        <p:xfrm>
          <a:off x="0" y="0"/>
          <a:ext cx="9144000" cy="6841449"/>
        </p:xfrm>
        <a:graphic>
          <a:graphicData uri="http://schemas.openxmlformats.org/drawingml/2006/table">
            <a:tbl>
              <a:tblPr firstRow="1" bandRow="1">
                <a:tableStyleId>{5C22544A-7EE6-4342-B048-85BDC9FD1C3A}</a:tableStyleId>
              </a:tblPr>
              <a:tblGrid>
                <a:gridCol w="4572000"/>
                <a:gridCol w="4572000"/>
              </a:tblGrid>
              <a:tr h="1228201">
                <a:tc gridSpan="2">
                  <a:txBody>
                    <a:bodyPr/>
                    <a:lstStyle/>
                    <a:p>
                      <a:pPr algn="ctr"/>
                      <a:r>
                        <a:rPr lang="en-US" sz="5600" dirty="0" smtClean="0">
                          <a:effectLst>
                            <a:outerShdw blurRad="38100" dist="38100" dir="2700000" algn="tl">
                              <a:srgbClr val="000000">
                                <a:alpha val="43137"/>
                              </a:srgbClr>
                            </a:outerShdw>
                          </a:effectLst>
                        </a:rPr>
                        <a:t>“GREAT COMPROMISE”</a:t>
                      </a:r>
                      <a:endParaRPr lang="en-US" sz="5600" dirty="0">
                        <a:effectLst>
                          <a:outerShdw blurRad="38100" dist="38100" dir="2700000" algn="tl">
                            <a:srgbClr val="000000">
                              <a:alpha val="43137"/>
                            </a:srgbClr>
                          </a:outerShdw>
                        </a:effectLst>
                      </a:endParaRPr>
                    </a:p>
                  </a:txBody>
                  <a:tcPr anchor="ctr"/>
                </a:tc>
                <a:tc hMerge="1">
                  <a:txBody>
                    <a:bodyPr/>
                    <a:lstStyle/>
                    <a:p>
                      <a:pPr algn="ctr"/>
                      <a:endParaRPr lang="en-US" sz="4000" dirty="0"/>
                    </a:p>
                  </a:txBody>
                  <a:tcPr anchor="ctr"/>
                </a:tc>
              </a:tr>
              <a:tr h="1288280">
                <a:tc gridSpan="2">
                  <a:txBody>
                    <a:bodyPr/>
                    <a:lstStyle/>
                    <a:p>
                      <a:pPr marL="1085850" indent="0" algn="l"/>
                      <a:r>
                        <a:rPr lang="en-US" sz="4000" b="1" dirty="0" smtClean="0"/>
                        <a:t>Roger Sherman (CT)</a:t>
                      </a:r>
                    </a:p>
                  </a:txBody>
                  <a:tcPr anchor="ctr"/>
                </a:tc>
                <a:tc hMerge="1">
                  <a:txBody>
                    <a:bodyPr/>
                    <a:lstStyle/>
                    <a:p>
                      <a:pPr marL="0" indent="0" algn="l"/>
                      <a:endParaRPr lang="en-US" sz="4000" b="1" dirty="0"/>
                    </a:p>
                  </a:txBody>
                  <a:tcPr anchor="ctr"/>
                </a:tc>
              </a:tr>
              <a:tr h="1696134">
                <a:tc>
                  <a:txBody>
                    <a:bodyPr/>
                    <a:lstStyle/>
                    <a:p>
                      <a:pPr algn="ctr"/>
                      <a:endParaRPr lang="en-US" sz="4000" i="1" dirty="0">
                        <a:solidFill>
                          <a:schemeClr val="tx1"/>
                        </a:solidFill>
                      </a:endParaRPr>
                    </a:p>
                  </a:txBody>
                  <a:tcPr anchor="ctr"/>
                </a:tc>
                <a:tc>
                  <a:txBody>
                    <a:bodyPr/>
                    <a:lstStyle/>
                    <a:p>
                      <a:pPr algn="ctr"/>
                      <a:endParaRPr lang="en-US" sz="3200" b="1" i="1" dirty="0" smtClean="0">
                        <a:solidFill>
                          <a:schemeClr val="tx1"/>
                        </a:solidFill>
                      </a:endParaRPr>
                    </a:p>
                  </a:txBody>
                  <a:tcPr anchor="ctr"/>
                </a:tc>
              </a:tr>
              <a:tr h="824270">
                <a:tc>
                  <a:txBody>
                    <a:bodyPr/>
                    <a:lstStyle/>
                    <a:p>
                      <a:pPr algn="ctr"/>
                      <a:endParaRPr lang="en-US" sz="3600" b="1" dirty="0" smtClean="0"/>
                    </a:p>
                    <a:p>
                      <a:pPr algn="ctr"/>
                      <a:endParaRPr lang="en-US" sz="3600" b="1" dirty="0"/>
                    </a:p>
                  </a:txBody>
                  <a:tcPr anchor="ctr"/>
                </a:tc>
                <a:tc>
                  <a:txBody>
                    <a:bodyPr/>
                    <a:lstStyle/>
                    <a:p>
                      <a:pPr algn="ctr"/>
                      <a:endParaRPr lang="en-US" sz="3600" b="1" dirty="0"/>
                    </a:p>
                  </a:txBody>
                  <a:tcPr anchor="ctr"/>
                </a:tc>
              </a:tr>
              <a:tr h="1440114">
                <a:tc>
                  <a:txBody>
                    <a:bodyPr/>
                    <a:lstStyle/>
                    <a:p>
                      <a:pPr algn="ctr"/>
                      <a:endParaRPr lang="en-US" sz="2800" b="1" dirty="0"/>
                    </a:p>
                  </a:txBody>
                  <a:tcPr anchor="ctr"/>
                </a:tc>
                <a:tc>
                  <a:txBody>
                    <a:bodyPr/>
                    <a:lstStyle/>
                    <a:p>
                      <a:pPr algn="ctr"/>
                      <a:endParaRPr lang="en-US" sz="2800" b="1" dirty="0" smtClean="0"/>
                    </a:p>
                  </a:txBody>
                  <a:tcPr anchor="ct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46159" y="1261732"/>
            <a:ext cx="836342" cy="1219200"/>
          </a:xfrm>
          <a:prstGeom prst="rect">
            <a:avLst/>
          </a:prstGeom>
          <a:noFill/>
          <a:ln w="9525">
            <a:noFill/>
            <a:miter lim="800000"/>
            <a:headEnd/>
            <a:tailEnd/>
          </a:ln>
        </p:spPr>
      </p:pic>
      <p:pic>
        <p:nvPicPr>
          <p:cNvPr id="24577" name="Picture 1" descr="C:\Users\Richey\AppData\Local\Microsoft\Windows\Temporary Internet Files\Content.IE5\OHKYV3N0\MC900432637[1].png">
            <a:hlinkClick r:id="rId3" action="ppaction://hlinkfile"/>
          </p:cNvPr>
          <p:cNvPicPr>
            <a:picLocks noChangeAspect="1" noChangeArrowheads="1"/>
          </p:cNvPicPr>
          <p:nvPr/>
        </p:nvPicPr>
        <p:blipFill>
          <a:blip r:embed="rId4" cstate="print"/>
          <a:srcRect/>
          <a:stretch>
            <a:fillRect/>
          </a:stretch>
        </p:blipFill>
        <p:spPr bwMode="auto">
          <a:xfrm>
            <a:off x="3581400" y="2667000"/>
            <a:ext cx="476250" cy="476250"/>
          </a:xfrm>
          <a:prstGeom prst="rect">
            <a:avLst/>
          </a:prstGeom>
          <a:noFill/>
        </p:spPr>
      </p:pic>
      <p:sp>
        <p:nvSpPr>
          <p:cNvPr id="8" name="Rectangle 7">
            <a:hlinkClick r:id="rId5" action="ppaction://hlinksldjump"/>
          </p:cNvPr>
          <p:cNvSpPr/>
          <p:nvPr/>
        </p:nvSpPr>
        <p:spPr>
          <a:xfrm>
            <a:off x="6290930" y="1720010"/>
            <a:ext cx="25908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smtClean="0"/>
              <a:t>View Census Data</a:t>
            </a:r>
            <a:endParaRPr lang="en-US" sz="2000" b="1" dirty="0"/>
          </a:p>
        </p:txBody>
      </p:sp>
      <p:sp>
        <p:nvSpPr>
          <p:cNvPr id="2" name="Rectangle 1"/>
          <p:cNvSpPr/>
          <p:nvPr/>
        </p:nvSpPr>
        <p:spPr>
          <a:xfrm>
            <a:off x="0" y="2561553"/>
            <a:ext cx="4572000" cy="1631216"/>
          </a:xfrm>
          <a:prstGeom prst="rect">
            <a:avLst/>
          </a:prstGeom>
        </p:spPr>
        <p:txBody>
          <a:bodyPr>
            <a:spAutoFit/>
          </a:bodyPr>
          <a:lstStyle/>
          <a:p>
            <a:pPr lvl="0" algn="ctr"/>
            <a:r>
              <a:rPr lang="en-US" sz="3600" b="1" dirty="0">
                <a:solidFill>
                  <a:srgbClr val="C16A6C">
                    <a:lumMod val="75000"/>
                  </a:srgbClr>
                </a:solidFill>
              </a:rPr>
              <a:t>House of </a:t>
            </a:r>
            <a:r>
              <a:rPr lang="en-US" sz="3200" b="1" dirty="0">
                <a:solidFill>
                  <a:srgbClr val="C16A6C">
                    <a:lumMod val="75000"/>
                  </a:srgbClr>
                </a:solidFill>
              </a:rPr>
              <a:t>Representatives</a:t>
            </a:r>
            <a:endParaRPr lang="en-US" sz="3600" b="1" dirty="0">
              <a:solidFill>
                <a:srgbClr val="C16A6C">
                  <a:lumMod val="75000"/>
                </a:srgbClr>
              </a:solidFill>
            </a:endParaRPr>
          </a:p>
          <a:p>
            <a:pPr lvl="0" algn="ctr"/>
            <a:r>
              <a:rPr lang="en-US" sz="3200" b="1" i="1" dirty="0">
                <a:solidFill>
                  <a:prstClr val="black"/>
                </a:solidFill>
              </a:rPr>
              <a:t>Lower House</a:t>
            </a:r>
            <a:endParaRPr lang="en-US" sz="4000" i="1" dirty="0">
              <a:solidFill>
                <a:prstClr val="black"/>
              </a:solidFill>
            </a:endParaRPr>
          </a:p>
        </p:txBody>
      </p:sp>
      <p:sp>
        <p:nvSpPr>
          <p:cNvPr id="3" name="Rectangle 2"/>
          <p:cNvSpPr/>
          <p:nvPr/>
        </p:nvSpPr>
        <p:spPr>
          <a:xfrm>
            <a:off x="4572000" y="2584636"/>
            <a:ext cx="4572000" cy="1585049"/>
          </a:xfrm>
          <a:prstGeom prst="rect">
            <a:avLst/>
          </a:prstGeom>
        </p:spPr>
        <p:txBody>
          <a:bodyPr>
            <a:spAutoFit/>
          </a:bodyPr>
          <a:lstStyle/>
          <a:p>
            <a:pPr lvl="0" algn="ctr"/>
            <a:r>
              <a:rPr lang="en-US" sz="5400" b="1" dirty="0">
                <a:solidFill>
                  <a:srgbClr val="C16A6C">
                    <a:lumMod val="75000"/>
                  </a:srgbClr>
                </a:solidFill>
              </a:rPr>
              <a:t>Senate</a:t>
            </a:r>
            <a:endParaRPr lang="en-US" sz="3600" b="1" dirty="0">
              <a:solidFill>
                <a:srgbClr val="C16A6C">
                  <a:lumMod val="75000"/>
                </a:srgbClr>
              </a:solidFill>
            </a:endParaRPr>
          </a:p>
          <a:p>
            <a:pPr lvl="0" algn="ctr"/>
            <a:r>
              <a:rPr lang="en-US" sz="1100" b="1" dirty="0">
                <a:solidFill>
                  <a:srgbClr val="FF0000"/>
                </a:solidFill>
              </a:rPr>
              <a:t> </a:t>
            </a:r>
          </a:p>
          <a:p>
            <a:pPr lvl="0" algn="ctr">
              <a:defRPr/>
            </a:pPr>
            <a:r>
              <a:rPr lang="en-US" sz="3200" b="1" i="1" dirty="0">
                <a:solidFill>
                  <a:prstClr val="black"/>
                </a:solidFill>
              </a:rPr>
              <a:t>Upper House</a:t>
            </a:r>
          </a:p>
        </p:txBody>
      </p:sp>
      <p:sp>
        <p:nvSpPr>
          <p:cNvPr id="6" name="Rectangle 5"/>
          <p:cNvSpPr/>
          <p:nvPr/>
        </p:nvSpPr>
        <p:spPr>
          <a:xfrm>
            <a:off x="-3544" y="4214035"/>
            <a:ext cx="4572000" cy="1200329"/>
          </a:xfrm>
          <a:prstGeom prst="rect">
            <a:avLst/>
          </a:prstGeom>
        </p:spPr>
        <p:txBody>
          <a:bodyPr>
            <a:spAutoFit/>
          </a:bodyPr>
          <a:lstStyle/>
          <a:p>
            <a:pPr lvl="0" algn="ctr"/>
            <a:r>
              <a:rPr lang="en-US" sz="3600" dirty="0">
                <a:solidFill>
                  <a:prstClr val="black"/>
                </a:solidFill>
              </a:rPr>
              <a:t>Based on </a:t>
            </a:r>
            <a:r>
              <a:rPr lang="en-US" sz="3600" b="1" dirty="0">
                <a:solidFill>
                  <a:prstClr val="black"/>
                </a:solidFill>
              </a:rPr>
              <a:t>POPULATION</a:t>
            </a:r>
          </a:p>
        </p:txBody>
      </p:sp>
      <p:sp>
        <p:nvSpPr>
          <p:cNvPr id="7" name="Rectangle 6"/>
          <p:cNvSpPr/>
          <p:nvPr/>
        </p:nvSpPr>
        <p:spPr>
          <a:xfrm>
            <a:off x="4572000" y="4491033"/>
            <a:ext cx="4572000" cy="646331"/>
          </a:xfrm>
          <a:prstGeom prst="rect">
            <a:avLst/>
          </a:prstGeom>
        </p:spPr>
        <p:txBody>
          <a:bodyPr wrap="square">
            <a:spAutoFit/>
          </a:bodyPr>
          <a:lstStyle/>
          <a:p>
            <a:pPr lvl="0" algn="ctr"/>
            <a:r>
              <a:rPr lang="en-US" sz="3600" b="1" dirty="0">
                <a:solidFill>
                  <a:prstClr val="black"/>
                </a:solidFill>
              </a:rPr>
              <a:t>Two Votes Per State</a:t>
            </a:r>
          </a:p>
        </p:txBody>
      </p:sp>
      <p:sp>
        <p:nvSpPr>
          <p:cNvPr id="9" name="Rectangle 8"/>
          <p:cNvSpPr/>
          <p:nvPr/>
        </p:nvSpPr>
        <p:spPr>
          <a:xfrm>
            <a:off x="-3544" y="5562600"/>
            <a:ext cx="4572000" cy="1077218"/>
          </a:xfrm>
          <a:prstGeom prst="rect">
            <a:avLst/>
          </a:prstGeom>
        </p:spPr>
        <p:txBody>
          <a:bodyPr>
            <a:spAutoFit/>
          </a:bodyPr>
          <a:lstStyle/>
          <a:p>
            <a:pPr lvl="0" algn="ctr"/>
            <a:r>
              <a:rPr lang="en-US" sz="3600" b="1" dirty="0">
                <a:solidFill>
                  <a:prstClr val="black"/>
                </a:solidFill>
              </a:rPr>
              <a:t>Elected by Voters</a:t>
            </a:r>
          </a:p>
          <a:p>
            <a:pPr lvl="0" algn="ctr"/>
            <a:r>
              <a:rPr lang="en-US" sz="2800" b="1" dirty="0">
                <a:solidFill>
                  <a:prstClr val="black"/>
                </a:solidFill>
              </a:rPr>
              <a:t>(DIRECT)</a:t>
            </a:r>
          </a:p>
        </p:txBody>
      </p:sp>
      <p:sp>
        <p:nvSpPr>
          <p:cNvPr id="11" name="Rectangle 10"/>
          <p:cNvSpPr/>
          <p:nvPr/>
        </p:nvSpPr>
        <p:spPr>
          <a:xfrm>
            <a:off x="4591493" y="5429977"/>
            <a:ext cx="4572000" cy="1384995"/>
          </a:xfrm>
          <a:prstGeom prst="rect">
            <a:avLst/>
          </a:prstGeom>
        </p:spPr>
        <p:txBody>
          <a:bodyPr>
            <a:spAutoFit/>
          </a:bodyPr>
          <a:lstStyle/>
          <a:p>
            <a:pPr lvl="0" algn="ctr"/>
            <a:r>
              <a:rPr lang="en-US" sz="2800" b="1" dirty="0">
                <a:solidFill>
                  <a:prstClr val="black"/>
                </a:solidFill>
              </a:rPr>
              <a:t>Appointed by </a:t>
            </a:r>
          </a:p>
          <a:p>
            <a:pPr lvl="0" algn="ctr">
              <a:defRPr/>
            </a:pPr>
            <a:r>
              <a:rPr lang="en-US" sz="2800" b="1" dirty="0">
                <a:solidFill>
                  <a:prstClr val="black"/>
                </a:solidFill>
              </a:rPr>
              <a:t>State Legislatures</a:t>
            </a:r>
            <a:br>
              <a:rPr lang="en-US" sz="2800" b="1" dirty="0">
                <a:solidFill>
                  <a:prstClr val="black"/>
                </a:solidFill>
              </a:rPr>
            </a:br>
            <a:r>
              <a:rPr lang="en-US" sz="2800" b="1" dirty="0">
                <a:solidFill>
                  <a:prstClr val="black"/>
                </a:solidFill>
              </a:rPr>
              <a:t>(INDIRECT)</a:t>
            </a:r>
          </a:p>
        </p:txBody>
      </p:sp>
    </p:spTree>
    <p:extLst>
      <p:ext uri="{BB962C8B-B14F-4D97-AF65-F5344CB8AC3E}">
        <p14:creationId xmlns:p14="http://schemas.microsoft.com/office/powerpoint/2010/main" val="82138617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4">
                <a:lumMod val="75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62950" cy="1143000"/>
          </a:xfrm>
        </p:spPr>
        <p:txBody>
          <a:bodyPr>
            <a:noAutofit/>
          </a:bodyPr>
          <a:lstStyle/>
          <a:p>
            <a:pPr algn="l"/>
            <a:r>
              <a:rPr lang="en-US" sz="7200" b="1" dirty="0" smtClean="0">
                <a:solidFill>
                  <a:schemeClr val="bg1"/>
                </a:solidFill>
                <a:effectLst>
                  <a:outerShdw blurRad="38100" dist="38100" dir="2700000" algn="tl">
                    <a:srgbClr val="000000">
                      <a:alpha val="43137"/>
                    </a:srgbClr>
                  </a:outerShdw>
                </a:effectLst>
              </a:rPr>
              <a:t>QUESTION:</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7629" y="1798637"/>
            <a:ext cx="4953000" cy="4525963"/>
          </a:xfrm>
        </p:spPr>
        <p:txBody>
          <a:bodyPr>
            <a:normAutofit/>
          </a:bodyPr>
          <a:lstStyle/>
          <a:p>
            <a:pPr marL="0" indent="0">
              <a:buNone/>
            </a:pPr>
            <a:r>
              <a:rPr lang="en-US" sz="4000" b="1" dirty="0" smtClean="0">
                <a:solidFill>
                  <a:schemeClr val="bg1"/>
                </a:solidFill>
                <a:effectLst>
                  <a:outerShdw blurRad="38100" dist="38100" dir="2700000" algn="tl">
                    <a:srgbClr val="000000">
                      <a:alpha val="43137"/>
                    </a:srgbClr>
                  </a:outerShdw>
                </a:effectLst>
              </a:rPr>
              <a:t>Should </a:t>
            </a:r>
            <a:r>
              <a:rPr lang="en-US" sz="4000" b="1" i="1" dirty="0" smtClean="0">
                <a:solidFill>
                  <a:schemeClr val="bg1"/>
                </a:solidFill>
                <a:effectLst>
                  <a:outerShdw blurRad="38100" dist="38100" dir="2700000" algn="tl">
                    <a:srgbClr val="000000">
                      <a:alpha val="43137"/>
                    </a:srgbClr>
                  </a:outerShdw>
                </a:effectLst>
              </a:rPr>
              <a:t>slaves </a:t>
            </a:r>
            <a:r>
              <a:rPr lang="en-US" sz="4000" b="1" dirty="0" smtClean="0">
                <a:solidFill>
                  <a:schemeClr val="bg1"/>
                </a:solidFill>
                <a:effectLst>
                  <a:outerShdw blurRad="38100" dist="38100" dir="2700000" algn="tl">
                    <a:srgbClr val="000000">
                      <a:alpha val="43137"/>
                    </a:srgbClr>
                  </a:outerShdw>
                </a:effectLst>
              </a:rPr>
              <a:t>be counted for purposes of representation in the lower house of Congress?</a:t>
            </a:r>
          </a:p>
          <a:p>
            <a:endParaRPr lang="en-US" sz="1800" dirty="0" smtClean="0">
              <a:solidFill>
                <a:schemeClr val="bg1"/>
              </a:solidFill>
            </a:endParaRPr>
          </a:p>
          <a:p>
            <a:pPr marL="0" indent="0">
              <a:buNone/>
            </a:pPr>
            <a:r>
              <a:rPr lang="en-US" sz="2400" b="1" i="1" dirty="0" smtClean="0">
                <a:solidFill>
                  <a:schemeClr val="bg1"/>
                </a:solidFill>
                <a:effectLst>
                  <a:outerShdw blurRad="38100" dist="38100" dir="2700000" algn="tl">
                    <a:srgbClr val="000000">
                      <a:alpha val="43137"/>
                    </a:srgbClr>
                  </a:outerShdw>
                </a:effectLst>
              </a:rPr>
              <a:t>Consider the interests of your assigned state when answering.</a:t>
            </a:r>
            <a:endParaRPr lang="en-US" sz="2000" b="1" i="1" dirty="0" smtClean="0">
              <a:solidFill>
                <a:schemeClr val="bg1"/>
              </a:solidFill>
              <a:effectLst>
                <a:outerShdw blurRad="38100" dist="38100" dir="2700000" algn="tl">
                  <a:srgbClr val="000000">
                    <a:alpha val="43137"/>
                  </a:srgbClr>
                </a:outerShdw>
              </a:effectLst>
            </a:endParaRPr>
          </a:p>
        </p:txBody>
      </p:sp>
      <p:sp>
        <p:nvSpPr>
          <p:cNvPr id="4" name="Rectangle 3">
            <a:hlinkClick r:id="rId3" action="ppaction://hlinksldjump"/>
          </p:cNvPr>
          <p:cNvSpPr/>
          <p:nvPr/>
        </p:nvSpPr>
        <p:spPr>
          <a:xfrm>
            <a:off x="5602091" y="5954598"/>
            <a:ext cx="321805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smtClean="0"/>
              <a:t>View Census Data</a:t>
            </a:r>
            <a:endParaRPr lang="en-US" sz="2800" b="1" dirty="0"/>
          </a:p>
        </p:txBody>
      </p:sp>
      <p:pic>
        <p:nvPicPr>
          <p:cNvPr id="112642" name="Picture 2" descr="http://ajmacdonaldjr.files.wordpress.com/2011/11/slavery1.jpg"/>
          <p:cNvPicPr>
            <a:picLocks noChangeAspect="1" noChangeArrowheads="1"/>
          </p:cNvPicPr>
          <p:nvPr/>
        </p:nvPicPr>
        <p:blipFill>
          <a:blip r:embed="rId4" cstate="print"/>
          <a:srcRect/>
          <a:stretch>
            <a:fillRect/>
          </a:stretch>
        </p:blipFill>
        <p:spPr bwMode="auto">
          <a:xfrm>
            <a:off x="5666042" y="1770992"/>
            <a:ext cx="3173158" cy="3410607"/>
          </a:xfrm>
          <a:prstGeom prst="rect">
            <a:avLst/>
          </a:prstGeom>
          <a:noFill/>
        </p:spPr>
      </p:pic>
    </p:spTree>
    <p:extLst>
      <p:ext uri="{BB962C8B-B14F-4D97-AF65-F5344CB8AC3E}">
        <p14:creationId xmlns:p14="http://schemas.microsoft.com/office/powerpoint/2010/main" val="1699381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4">
                <a:lumMod val="75000"/>
              </a:schemeClr>
            </a:gs>
          </a:gsLst>
          <a:lin ang="135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9313721"/>
              </p:ext>
            </p:extLst>
          </p:nvPr>
        </p:nvGraphicFramePr>
        <p:xfrm>
          <a:off x="0" y="800677"/>
          <a:ext cx="9125608" cy="4914323"/>
        </p:xfrm>
        <a:graphic>
          <a:graphicData uri="http://schemas.openxmlformats.org/drawingml/2006/table">
            <a:tbl>
              <a:tblPr firstRow="1" bandRow="1">
                <a:tableStyleId>{21E4AEA4-8DFA-4A89-87EB-49C32662AFE0}</a:tableStyleId>
              </a:tblPr>
              <a:tblGrid>
                <a:gridCol w="4562804"/>
                <a:gridCol w="4562804"/>
              </a:tblGrid>
              <a:tr h="1905000">
                <a:tc gridSpan="2">
                  <a:txBody>
                    <a:bodyPr/>
                    <a:lstStyle/>
                    <a:p>
                      <a:pPr algn="ctr"/>
                      <a:r>
                        <a:rPr lang="en-US" sz="5200" b="0" dirty="0" smtClean="0">
                          <a:effectLst>
                            <a:outerShdw blurRad="38100" dist="38100" dir="2700000" algn="tl">
                              <a:srgbClr val="000000">
                                <a:alpha val="43137"/>
                              </a:srgbClr>
                            </a:outerShdw>
                          </a:effectLst>
                          <a:latin typeface="+mj-lt"/>
                        </a:rPr>
                        <a:t>The “Three-Fifths” Compromise</a:t>
                      </a:r>
                      <a:endParaRPr lang="en-US" sz="2800" i="1" dirty="0"/>
                    </a:p>
                  </a:txBody>
                  <a:tcPr anchor="ctr"/>
                </a:tc>
                <a:tc hMerge="1">
                  <a:txBody>
                    <a:bodyPr/>
                    <a:lstStyle/>
                    <a:p>
                      <a:endParaRPr lang="en-US" dirty="0"/>
                    </a:p>
                  </a:txBody>
                  <a:tcPr/>
                </a:tc>
              </a:tr>
              <a:tr h="698820">
                <a:tc>
                  <a:txBody>
                    <a:bodyPr/>
                    <a:lstStyle/>
                    <a:p>
                      <a:pPr algn="ctr"/>
                      <a:r>
                        <a:rPr lang="en-US" sz="3600" b="1" dirty="0" smtClean="0"/>
                        <a:t>FOR THE SOUTH</a:t>
                      </a:r>
                      <a:endParaRPr lang="en-US" sz="3600" b="1" dirty="0"/>
                    </a:p>
                  </a:txBody>
                  <a:tcPr anchor="ctr"/>
                </a:tc>
                <a:tc>
                  <a:txBody>
                    <a:bodyPr/>
                    <a:lstStyle/>
                    <a:p>
                      <a:pPr algn="ctr"/>
                      <a:r>
                        <a:rPr lang="en-US" sz="3600" b="1" dirty="0" smtClean="0"/>
                        <a:t>FOR THE NORTH</a:t>
                      </a:r>
                      <a:endParaRPr lang="en-US" sz="3600" b="1" dirty="0"/>
                    </a:p>
                  </a:txBody>
                  <a:tcPr anchor="ctr"/>
                </a:tc>
              </a:tr>
              <a:tr h="2310503">
                <a:tc>
                  <a:txBody>
                    <a:bodyPr/>
                    <a:lstStyle/>
                    <a:p>
                      <a:pPr marL="346075"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For representation in Congress, slaves</a:t>
                      </a:r>
                      <a:br>
                        <a:rPr lang="en-US" sz="2800" b="1" dirty="0" smtClean="0"/>
                      </a:br>
                      <a:r>
                        <a:rPr lang="en-US" sz="2800" b="1" dirty="0" smtClean="0"/>
                        <a:t>counted as 3/5 </a:t>
                      </a:r>
                      <a:br>
                        <a:rPr lang="en-US" sz="2800" b="1" dirty="0" smtClean="0"/>
                      </a:br>
                      <a:r>
                        <a:rPr lang="en-US" sz="2800" b="1" dirty="0" smtClean="0"/>
                        <a:t>of a person.</a:t>
                      </a:r>
                    </a:p>
                  </a:txBody>
                  <a:tcPr anchor="ctr"/>
                </a:tc>
                <a:tc>
                  <a:txBody>
                    <a:bodyPr/>
                    <a:lstStyle/>
                    <a:p>
                      <a:pPr marL="236538"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After 20 years, Congress </a:t>
                      </a:r>
                      <a:br>
                        <a:rPr lang="en-US" sz="2800" b="1" dirty="0" smtClean="0"/>
                      </a:br>
                      <a:r>
                        <a:rPr lang="en-US" sz="2800" b="1" dirty="0" smtClean="0"/>
                        <a:t>has the power </a:t>
                      </a:r>
                      <a:r>
                        <a:rPr lang="en-US" sz="2800" b="1" baseline="0" dirty="0" smtClean="0"/>
                        <a:t>to regulate </a:t>
                      </a:r>
                      <a:br>
                        <a:rPr lang="en-US" sz="2800" b="1" baseline="0" dirty="0" smtClean="0"/>
                      </a:br>
                      <a:r>
                        <a:rPr lang="en-US" sz="2800" b="1" baseline="0" dirty="0" smtClean="0"/>
                        <a:t>(or outlaw) the </a:t>
                      </a:r>
                      <a:br>
                        <a:rPr lang="en-US" sz="2800" b="1" baseline="0" dirty="0" smtClean="0"/>
                      </a:br>
                      <a:r>
                        <a:rPr lang="en-US" sz="2800" b="1" baseline="0" dirty="0" smtClean="0"/>
                        <a:t>international slave trade.</a:t>
                      </a:r>
                      <a:endParaRPr lang="en-US" sz="2800" b="1" dirty="0" smtClean="0"/>
                    </a:p>
                  </a:txBody>
                  <a:tcPr anchor="ctr"/>
                </a:tc>
              </a:tr>
            </a:tbl>
          </a:graphicData>
        </a:graphic>
      </p:graphicFrame>
      <p:sp>
        <p:nvSpPr>
          <p:cNvPr id="6" name="Rectangle 5"/>
          <p:cNvSpPr/>
          <p:nvPr/>
        </p:nvSpPr>
        <p:spPr>
          <a:xfrm>
            <a:off x="4663966" y="3483443"/>
            <a:ext cx="4343400" cy="2057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3/5</a:t>
            </a:r>
            <a:endParaRPr lang="en-US" sz="8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76391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4">
                <a:lumMod val="75000"/>
              </a:schemeClr>
            </a:gs>
          </a:gsLst>
          <a:lin ang="135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2421175"/>
              </p:ext>
            </p:extLst>
          </p:nvPr>
        </p:nvGraphicFramePr>
        <p:xfrm>
          <a:off x="0" y="800677"/>
          <a:ext cx="9125608" cy="4914323"/>
        </p:xfrm>
        <a:graphic>
          <a:graphicData uri="http://schemas.openxmlformats.org/drawingml/2006/table">
            <a:tbl>
              <a:tblPr firstRow="1" bandRow="1">
                <a:tableStyleId>{21E4AEA4-8DFA-4A89-87EB-49C32662AFE0}</a:tableStyleId>
              </a:tblPr>
              <a:tblGrid>
                <a:gridCol w="4562804"/>
                <a:gridCol w="4562804"/>
              </a:tblGrid>
              <a:tr h="1905000">
                <a:tc gridSpan="2">
                  <a:txBody>
                    <a:bodyPr/>
                    <a:lstStyle/>
                    <a:p>
                      <a:pPr algn="ctr"/>
                      <a:r>
                        <a:rPr lang="en-US" sz="5200" b="0" dirty="0" smtClean="0">
                          <a:effectLst>
                            <a:outerShdw blurRad="38100" dist="38100" dir="2700000" algn="tl">
                              <a:srgbClr val="000000">
                                <a:alpha val="43137"/>
                              </a:srgbClr>
                            </a:outerShdw>
                          </a:effectLst>
                          <a:latin typeface="+mj-lt"/>
                        </a:rPr>
                        <a:t>The “Three-Fifths” Compromise</a:t>
                      </a:r>
                      <a:endParaRPr lang="en-US" sz="2800" i="1" dirty="0"/>
                    </a:p>
                  </a:txBody>
                  <a:tcPr anchor="ctr"/>
                </a:tc>
                <a:tc hMerge="1">
                  <a:txBody>
                    <a:bodyPr/>
                    <a:lstStyle/>
                    <a:p>
                      <a:endParaRPr lang="en-US" dirty="0"/>
                    </a:p>
                  </a:txBody>
                  <a:tcPr/>
                </a:tc>
              </a:tr>
              <a:tr h="698820">
                <a:tc>
                  <a:txBody>
                    <a:bodyPr/>
                    <a:lstStyle/>
                    <a:p>
                      <a:pPr algn="ctr"/>
                      <a:r>
                        <a:rPr lang="en-US" sz="3600" b="1" dirty="0" smtClean="0"/>
                        <a:t>FOR THE SOUTH</a:t>
                      </a:r>
                      <a:endParaRPr lang="en-US" sz="3600" b="1" dirty="0"/>
                    </a:p>
                  </a:txBody>
                  <a:tcPr anchor="ctr"/>
                </a:tc>
                <a:tc>
                  <a:txBody>
                    <a:bodyPr/>
                    <a:lstStyle/>
                    <a:p>
                      <a:pPr algn="ctr"/>
                      <a:r>
                        <a:rPr lang="en-US" sz="3600" b="1" dirty="0" smtClean="0"/>
                        <a:t>FOR THE NORTH</a:t>
                      </a:r>
                      <a:endParaRPr lang="en-US" sz="3600" b="1" dirty="0"/>
                    </a:p>
                  </a:txBody>
                  <a:tcPr anchor="ctr"/>
                </a:tc>
              </a:tr>
              <a:tr h="2310503">
                <a:tc>
                  <a:txBody>
                    <a:bodyPr/>
                    <a:lstStyle/>
                    <a:p>
                      <a:pPr marL="346075"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For representation in Congress, slaves</a:t>
                      </a:r>
                      <a:br>
                        <a:rPr lang="en-US" sz="2800" b="1" dirty="0" smtClean="0"/>
                      </a:br>
                      <a:r>
                        <a:rPr lang="en-US" sz="2800" b="1" dirty="0" smtClean="0"/>
                        <a:t>counted as 3/5 </a:t>
                      </a:r>
                      <a:br>
                        <a:rPr lang="en-US" sz="2800" b="1" dirty="0" smtClean="0"/>
                      </a:br>
                      <a:r>
                        <a:rPr lang="en-US" sz="2800" b="1" dirty="0" smtClean="0"/>
                        <a:t>of a person.</a:t>
                      </a:r>
                    </a:p>
                  </a:txBody>
                  <a:tcPr anchor="ctr"/>
                </a:tc>
                <a:tc>
                  <a:txBody>
                    <a:bodyPr/>
                    <a:lstStyle/>
                    <a:p>
                      <a:pPr marL="236538"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After 20 years, Congress </a:t>
                      </a:r>
                      <a:br>
                        <a:rPr lang="en-US" sz="2800" b="1" dirty="0" smtClean="0"/>
                      </a:br>
                      <a:r>
                        <a:rPr lang="en-US" sz="2800" b="1" dirty="0" smtClean="0"/>
                        <a:t>has the power </a:t>
                      </a:r>
                      <a:r>
                        <a:rPr lang="en-US" sz="2800" b="1" baseline="0" dirty="0" smtClean="0"/>
                        <a:t>to regulate </a:t>
                      </a:r>
                      <a:br>
                        <a:rPr lang="en-US" sz="2800" b="1" baseline="0" dirty="0" smtClean="0"/>
                      </a:br>
                      <a:r>
                        <a:rPr lang="en-US" sz="2800" b="1" baseline="0" dirty="0" smtClean="0"/>
                        <a:t>(or outlaw) the </a:t>
                      </a:r>
                      <a:br>
                        <a:rPr lang="en-US" sz="2800" b="1" baseline="0" dirty="0" smtClean="0"/>
                      </a:br>
                      <a:r>
                        <a:rPr lang="en-US" sz="2800" b="1" baseline="0" dirty="0" smtClean="0"/>
                        <a:t>international slave trade.</a:t>
                      </a:r>
                      <a:endParaRPr lang="en-US" sz="2800" b="1" dirty="0" smtClean="0"/>
                    </a:p>
                  </a:txBody>
                  <a:tcPr anchor="ctr"/>
                </a:tc>
              </a:tr>
            </a:tbl>
          </a:graphicData>
        </a:graphic>
      </p:graphicFrame>
      <p:sp>
        <p:nvSpPr>
          <p:cNvPr id="6" name="Rectangle 5"/>
          <p:cNvSpPr/>
          <p:nvPr/>
        </p:nvSpPr>
        <p:spPr>
          <a:xfrm>
            <a:off x="120868" y="3483443"/>
            <a:ext cx="4343400" cy="2057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3/5</a:t>
            </a:r>
            <a:endParaRPr lang="en-US" sz="8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56513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6/6c/Constitution_of_the_United_States%2C_page_1.jpg/800px-Constitution_of_the_United_States%2C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2" t="3061" r="9629" b="418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362200"/>
            <a:ext cx="9144000" cy="2590800"/>
          </a:xfrm>
        </p:spPr>
        <p:txBody>
          <a:bodyPr>
            <a:noAutofit/>
          </a:bodyPr>
          <a:lstStyle/>
          <a:p>
            <a:r>
              <a:rPr lang="en-US" sz="8000" b="1" dirty="0" smtClean="0"/>
              <a:t>EXECUTIVE BRANCH</a:t>
            </a:r>
            <a:endParaRPr lang="en-US" sz="8000" b="1" dirty="0"/>
          </a:p>
        </p:txBody>
      </p:sp>
    </p:spTree>
    <p:extLst>
      <p:ext uri="{BB962C8B-B14F-4D97-AF65-F5344CB8AC3E}">
        <p14:creationId xmlns:p14="http://schemas.microsoft.com/office/powerpoint/2010/main" val="565053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upload.wikimedia.org/wikipedia/commons/thumb/3/36/Seal_of_the_President_of_the_United_States.svg/1024px-Seal_of_the_President_of_the_United_Stat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1"/>
            <a:ext cx="64007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3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lumMod val="75000"/>
                <a:lumOff val="25000"/>
              </a:schemeClr>
            </a:gs>
          </a:gsLst>
          <a:lin ang="135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4678362"/>
          </a:xfrm>
        </p:spPr>
        <p:txBody>
          <a:bodyPr>
            <a:noAutofit/>
          </a:bodyPr>
          <a:lstStyle/>
          <a:p>
            <a:r>
              <a:rPr lang="en-US" sz="11500" dirty="0" smtClean="0">
                <a:solidFill>
                  <a:schemeClr val="bg1"/>
                </a:solidFill>
                <a:effectLst>
                  <a:outerShdw blurRad="38100" dist="38100" dir="2700000" algn="tl">
                    <a:srgbClr val="000000">
                      <a:alpha val="43137"/>
                    </a:srgbClr>
                  </a:outerShdw>
                </a:effectLst>
                <a:latin typeface="Collegiateheavyoutline" panose="02000603060000020004" pitchFamily="2" charset="0"/>
              </a:rPr>
              <a:t>ELECTORAL</a:t>
            </a:r>
            <a:endParaRPr lang="en-US" sz="11500" dirty="0">
              <a:solidFill>
                <a:schemeClr val="bg1"/>
              </a:solidFill>
              <a:effectLst>
                <a:outerShdw blurRad="38100" dist="38100" dir="2700000" algn="tl">
                  <a:srgbClr val="000000">
                    <a:alpha val="43137"/>
                  </a:srgbClr>
                </a:outerShdw>
              </a:effectLst>
              <a:latin typeface="Collegiateheavyoutline" panose="02000603060000020004" pitchFamily="2" charset="0"/>
            </a:endParaRPr>
          </a:p>
        </p:txBody>
      </p:sp>
    </p:spTree>
    <p:extLst>
      <p:ext uri="{BB962C8B-B14F-4D97-AF65-F5344CB8AC3E}">
        <p14:creationId xmlns:p14="http://schemas.microsoft.com/office/powerpoint/2010/main" val="272193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9" t="11110"/>
          <a:stretch/>
        </p:blipFill>
        <p:spPr bwMode="auto">
          <a:xfrm>
            <a:off x="-1" y="0"/>
            <a:ext cx="914400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19400" y="228600"/>
            <a:ext cx="5981699" cy="2057400"/>
          </a:xfrm>
        </p:spPr>
        <p:txBody>
          <a:bodyPr>
            <a:noAutofit/>
          </a:bodyPr>
          <a:lstStyle/>
          <a:p>
            <a:r>
              <a:rPr lang="en-US" sz="5400" dirty="0" smtClean="0">
                <a:solidFill>
                  <a:schemeClr val="bg1"/>
                </a:solidFill>
              </a:rPr>
              <a:t>ELECTORAL </a:t>
            </a:r>
            <a:br>
              <a:rPr lang="en-US" sz="5400" dirty="0" smtClean="0">
                <a:solidFill>
                  <a:schemeClr val="bg1"/>
                </a:solidFill>
              </a:rPr>
            </a:br>
            <a:r>
              <a:rPr lang="en-US" sz="5400" dirty="0" smtClean="0">
                <a:solidFill>
                  <a:schemeClr val="bg1"/>
                </a:solidFill>
              </a:rPr>
              <a:t>COLLEGE</a:t>
            </a:r>
            <a:endParaRPr lang="en-US" sz="5400" dirty="0">
              <a:solidFill>
                <a:schemeClr val="bg1"/>
              </a:solidFill>
            </a:endParaRPr>
          </a:p>
        </p:txBody>
      </p:sp>
      <p:sp>
        <p:nvSpPr>
          <p:cNvPr id="4" name="Rectangle 3"/>
          <p:cNvSpPr/>
          <p:nvPr/>
        </p:nvSpPr>
        <p:spPr>
          <a:xfrm>
            <a:off x="7288185" y="6400800"/>
            <a:ext cx="1703415" cy="30777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400" dirty="0" smtClean="0"/>
              <a:t>Photo by </a:t>
            </a:r>
            <a:r>
              <a:rPr lang="en-US" sz="1400" b="1" dirty="0">
                <a:hlinkClick r:id="rId3" tooltip="Go to Liz Lawley's photostream"/>
              </a:rPr>
              <a:t>Liz </a:t>
            </a:r>
            <a:r>
              <a:rPr lang="en-US" sz="1400" b="1" dirty="0" err="1" smtClean="0">
                <a:hlinkClick r:id="rId3" tooltip="Go to Liz Lawley's photostream"/>
              </a:rPr>
              <a:t>Lawley</a:t>
            </a:r>
            <a:endParaRPr lang="en-US" sz="1400" dirty="0"/>
          </a:p>
        </p:txBody>
      </p:sp>
    </p:spTree>
    <p:extLst>
      <p:ext uri="{BB962C8B-B14F-4D97-AF65-F5344CB8AC3E}">
        <p14:creationId xmlns:p14="http://schemas.microsoft.com/office/powerpoint/2010/main" val="3689430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49"/>
          <a:stretch/>
        </p:blipFill>
        <p:spPr bwMode="auto">
          <a:xfrm>
            <a:off x="0" y="-2628"/>
            <a:ext cx="9141372" cy="685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628"/>
            <a:ext cx="9144000" cy="6860628"/>
          </a:xfrm>
          <a:prstGeom prst="rect">
            <a:avLst/>
          </a:prstGeom>
          <a:gradFill flip="none" rotWithShape="1">
            <a:gsLst>
              <a:gs pos="100000">
                <a:srgbClr val="000000">
                  <a:alpha val="40000"/>
                </a:srgbClr>
              </a:gs>
              <a:gs pos="0">
                <a:schemeClr val="tx1">
                  <a:alpha val="80000"/>
                </a:schemeClr>
              </a:gs>
              <a:gs pos="65000">
                <a:srgbClr val="000000">
                  <a:alpha val="0"/>
                </a:srgbClr>
              </a:gs>
              <a:gs pos="28000">
                <a:schemeClr val="tx1">
                  <a:alpha val="0"/>
                </a:schemeClr>
              </a:gs>
            </a:gsLst>
            <a:lin ang="15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2" name="Title 1"/>
          <p:cNvSpPr>
            <a:spLocks noGrp="1"/>
          </p:cNvSpPr>
          <p:nvPr>
            <p:ph type="title"/>
          </p:nvPr>
        </p:nvSpPr>
        <p:spPr>
          <a:xfrm>
            <a:off x="455886" y="609600"/>
            <a:ext cx="8229600" cy="1143000"/>
          </a:xfrm>
        </p:spPr>
        <p:txBody>
          <a:bodyPr>
            <a:noAutofit/>
          </a:bodyPr>
          <a:lstStyle/>
          <a:p>
            <a:pPr algn="l"/>
            <a:r>
              <a:rPr lang="en-US" sz="7200" b="1" dirty="0" smtClean="0">
                <a:solidFill>
                  <a:schemeClr val="bg1"/>
                </a:solidFill>
                <a:effectLst>
                  <a:outerShdw blurRad="38100" dist="38100" dir="2700000" algn="tl">
                    <a:srgbClr val="000000">
                      <a:alpha val="43137"/>
                    </a:srgbClr>
                  </a:outerShdw>
                </a:effectLst>
              </a:rPr>
              <a:t>Elite Consensus:</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648200"/>
            <a:ext cx="8229600" cy="1325563"/>
          </a:xfrm>
        </p:spPr>
        <p:txBody>
          <a:bodyPr>
            <a:normAutofit/>
          </a:bodyPr>
          <a:lstStyle/>
          <a:p>
            <a:pPr marL="0" indent="0" algn="ctr">
              <a:buNone/>
            </a:pPr>
            <a:r>
              <a:rPr lang="en-US" sz="5100" b="1" dirty="0" smtClean="0">
                <a:solidFill>
                  <a:schemeClr val="bg1"/>
                </a:solidFill>
                <a:effectLst>
                  <a:outerShdw blurRad="38100" dist="38100" dir="2700000" algn="tl">
                    <a:srgbClr val="000000">
                      <a:alpha val="43137"/>
                    </a:srgbClr>
                  </a:outerShdw>
                </a:effectLst>
              </a:rPr>
              <a:t>The Articles aren’t working.</a:t>
            </a:r>
            <a:endParaRPr lang="en-US" sz="51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8600" y="6290846"/>
            <a:ext cx="1631088" cy="338554"/>
          </a:xfrm>
          <a:prstGeom prst="rect">
            <a:avLst/>
          </a:prstGeom>
        </p:spPr>
        <p:txBody>
          <a:bodyPr wrap="none">
            <a:spAutoFit/>
          </a:bodyPr>
          <a:lstStyle/>
          <a:p>
            <a:r>
              <a:rPr lang="en-US" sz="1600" dirty="0" smtClean="0">
                <a:solidFill>
                  <a:schemeClr val="bg1"/>
                </a:solidFill>
              </a:rPr>
              <a:t>Photo by </a:t>
            </a:r>
            <a:r>
              <a:rPr lang="en-US" sz="1600" b="1" dirty="0" smtClean="0">
                <a:solidFill>
                  <a:schemeClr val="bg1"/>
                </a:solidFill>
              </a:rPr>
              <a:t>Nesster</a:t>
            </a:r>
            <a:endParaRPr lang="en-US" sz="1600" dirty="0">
              <a:solidFill>
                <a:schemeClr val="bg1"/>
              </a:solidFill>
            </a:endParaRPr>
          </a:p>
        </p:txBody>
      </p:sp>
    </p:spTree>
    <p:extLst>
      <p:ext uri="{BB962C8B-B14F-4D97-AF65-F5344CB8AC3E}">
        <p14:creationId xmlns:p14="http://schemas.microsoft.com/office/powerpoint/2010/main" val="3966961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9" t="11110"/>
          <a:stretch/>
        </p:blipFill>
        <p:spPr bwMode="auto">
          <a:xfrm>
            <a:off x="-1" y="0"/>
            <a:ext cx="914400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3124200"/>
            <a:ext cx="9144001" cy="3733800"/>
          </a:xfrm>
          <a:prstGeom prst="rect">
            <a:avLst/>
          </a:prstGeom>
          <a:gradFill>
            <a:gsLst>
              <a:gs pos="0">
                <a:schemeClr val="tx1">
                  <a:alpha val="0"/>
                </a:schemeClr>
              </a:gs>
              <a:gs pos="64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228600"/>
            <a:ext cx="5981699" cy="2057400"/>
          </a:xfrm>
        </p:spPr>
        <p:txBody>
          <a:bodyPr>
            <a:noAutofit/>
          </a:bodyPr>
          <a:lstStyle/>
          <a:p>
            <a:r>
              <a:rPr lang="en-US" sz="5400" dirty="0" smtClean="0">
                <a:solidFill>
                  <a:schemeClr val="bg1"/>
                </a:solidFill>
              </a:rPr>
              <a:t>ELECTORAL </a:t>
            </a:r>
            <a:br>
              <a:rPr lang="en-US" sz="5400" dirty="0" smtClean="0">
                <a:solidFill>
                  <a:schemeClr val="bg1"/>
                </a:solidFill>
              </a:rPr>
            </a:br>
            <a:r>
              <a:rPr lang="en-US" sz="5400" dirty="0" smtClean="0">
                <a:solidFill>
                  <a:schemeClr val="bg1"/>
                </a:solidFill>
              </a:rPr>
              <a:t>COLLEGE</a:t>
            </a:r>
            <a:endParaRPr lang="en-US" sz="5400" dirty="0">
              <a:solidFill>
                <a:schemeClr val="bg1"/>
              </a:solidFill>
            </a:endParaRPr>
          </a:p>
        </p:txBody>
      </p:sp>
      <p:sp>
        <p:nvSpPr>
          <p:cNvPr id="4" name="Rectangle 3"/>
          <p:cNvSpPr/>
          <p:nvPr/>
        </p:nvSpPr>
        <p:spPr>
          <a:xfrm>
            <a:off x="7288185" y="6400800"/>
            <a:ext cx="1703415" cy="30777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400" dirty="0" smtClean="0"/>
              <a:t>Photo by </a:t>
            </a:r>
            <a:r>
              <a:rPr lang="en-US" sz="1400" b="1" dirty="0">
                <a:hlinkClick r:id="rId3" tooltip="Go to Liz Lawley's photostream"/>
              </a:rPr>
              <a:t>Liz </a:t>
            </a:r>
            <a:r>
              <a:rPr lang="en-US" sz="1400" b="1" dirty="0" err="1" smtClean="0">
                <a:hlinkClick r:id="rId3" tooltip="Go to Liz Lawley's photostream"/>
              </a:rPr>
              <a:t>Lawley</a:t>
            </a:r>
            <a:endParaRPr lang="en-US" sz="1400" dirty="0"/>
          </a:p>
        </p:txBody>
      </p:sp>
      <p:sp>
        <p:nvSpPr>
          <p:cNvPr id="5" name="Rectangle 4"/>
          <p:cNvSpPr/>
          <p:nvPr/>
        </p:nvSpPr>
        <p:spPr>
          <a:xfrm>
            <a:off x="533400" y="4573250"/>
            <a:ext cx="7162800" cy="1446550"/>
          </a:xfrm>
          <a:prstGeom prst="rect">
            <a:avLst/>
          </a:prstGeom>
          <a:noFill/>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400" b="1" dirty="0" smtClean="0">
                <a:effectLst>
                  <a:glow rad="101600">
                    <a:schemeClr val="tx1">
                      <a:alpha val="60000"/>
                    </a:schemeClr>
                  </a:glow>
                  <a:outerShdw blurRad="38100" dist="38100" dir="2700000" algn="tl">
                    <a:srgbClr val="000000">
                      <a:alpha val="43137"/>
                    </a:srgbClr>
                  </a:outerShdw>
                </a:effectLst>
              </a:rPr>
              <a:t>Each </a:t>
            </a:r>
            <a:r>
              <a:rPr lang="en-US" sz="4400" b="1" i="1" dirty="0" smtClean="0">
                <a:effectLst>
                  <a:glow rad="101600">
                    <a:schemeClr val="tx1">
                      <a:alpha val="60000"/>
                    </a:schemeClr>
                  </a:glow>
                  <a:outerShdw blurRad="38100" dist="38100" dir="2700000" algn="tl">
                    <a:srgbClr val="000000">
                      <a:alpha val="43137"/>
                    </a:srgbClr>
                  </a:outerShdw>
                </a:effectLst>
              </a:rPr>
              <a:t>state </a:t>
            </a:r>
            <a:r>
              <a:rPr lang="en-US" sz="4400" b="1" dirty="0" smtClean="0">
                <a:effectLst>
                  <a:glow rad="101600">
                    <a:schemeClr val="tx1">
                      <a:alpha val="60000"/>
                    </a:schemeClr>
                  </a:glow>
                  <a:outerShdw blurRad="38100" dist="38100" dir="2700000" algn="tl">
                    <a:srgbClr val="000000">
                      <a:alpha val="43137"/>
                    </a:srgbClr>
                  </a:outerShdw>
                </a:effectLst>
              </a:rPr>
              <a:t>will send </a:t>
            </a:r>
            <a:r>
              <a:rPr lang="en-US" sz="4400" b="1" dirty="0" smtClean="0">
                <a:solidFill>
                  <a:schemeClr val="accent2">
                    <a:lumMod val="20000"/>
                    <a:lumOff val="80000"/>
                  </a:schemeClr>
                </a:solidFill>
                <a:effectLst>
                  <a:glow rad="101600">
                    <a:schemeClr val="tx1">
                      <a:alpha val="60000"/>
                    </a:schemeClr>
                  </a:glow>
                  <a:outerShdw blurRad="38100" dist="38100" dir="2700000" algn="tl">
                    <a:srgbClr val="000000">
                      <a:alpha val="43137"/>
                    </a:srgbClr>
                  </a:outerShdw>
                </a:effectLst>
              </a:rPr>
              <a:t>electors</a:t>
            </a:r>
            <a:r>
              <a:rPr lang="en-US" sz="4400" b="1" dirty="0" smtClean="0">
                <a:effectLst>
                  <a:glow rad="101600">
                    <a:schemeClr val="tx1">
                      <a:alpha val="60000"/>
                    </a:schemeClr>
                  </a:glow>
                  <a:outerShdw blurRad="38100" dist="38100" dir="2700000" algn="tl">
                    <a:srgbClr val="000000">
                      <a:alpha val="43137"/>
                    </a:srgbClr>
                  </a:outerShdw>
                </a:effectLst>
              </a:rPr>
              <a:t/>
            </a:r>
            <a:br>
              <a:rPr lang="en-US" sz="4400" b="1" dirty="0" smtClean="0">
                <a:effectLst>
                  <a:glow rad="101600">
                    <a:schemeClr val="tx1">
                      <a:alpha val="60000"/>
                    </a:schemeClr>
                  </a:glow>
                  <a:outerShdw blurRad="38100" dist="38100" dir="2700000" algn="tl">
                    <a:srgbClr val="000000">
                      <a:alpha val="43137"/>
                    </a:srgbClr>
                  </a:outerShdw>
                </a:effectLst>
              </a:rPr>
            </a:br>
            <a:r>
              <a:rPr lang="en-US" sz="4400" b="1" dirty="0" smtClean="0">
                <a:effectLst>
                  <a:glow rad="101600">
                    <a:schemeClr val="tx1">
                      <a:alpha val="60000"/>
                    </a:schemeClr>
                  </a:glow>
                  <a:outerShdw blurRad="38100" dist="38100" dir="2700000" algn="tl">
                    <a:srgbClr val="000000">
                      <a:alpha val="43137"/>
                    </a:srgbClr>
                  </a:outerShdw>
                </a:effectLst>
              </a:rPr>
              <a:t>to cast votes for President.</a:t>
            </a:r>
          </a:p>
        </p:txBody>
      </p:sp>
    </p:spTree>
    <p:extLst>
      <p:ext uri="{BB962C8B-B14F-4D97-AF65-F5344CB8AC3E}">
        <p14:creationId xmlns:p14="http://schemas.microsoft.com/office/powerpoint/2010/main" val="3593325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9" t="11110"/>
          <a:stretch/>
        </p:blipFill>
        <p:spPr bwMode="auto">
          <a:xfrm>
            <a:off x="-1" y="0"/>
            <a:ext cx="914400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3124200"/>
            <a:ext cx="9144001" cy="3733800"/>
          </a:xfrm>
          <a:prstGeom prst="rect">
            <a:avLst/>
          </a:prstGeom>
          <a:gradFill>
            <a:gsLst>
              <a:gs pos="0">
                <a:schemeClr val="tx1">
                  <a:alpha val="0"/>
                </a:schemeClr>
              </a:gs>
              <a:gs pos="64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228600"/>
            <a:ext cx="5981699" cy="2057400"/>
          </a:xfrm>
        </p:spPr>
        <p:txBody>
          <a:bodyPr>
            <a:noAutofit/>
          </a:bodyPr>
          <a:lstStyle/>
          <a:p>
            <a:r>
              <a:rPr lang="en-US" sz="5400" dirty="0" smtClean="0">
                <a:solidFill>
                  <a:schemeClr val="bg1"/>
                </a:solidFill>
              </a:rPr>
              <a:t>ELECTORAL </a:t>
            </a:r>
            <a:br>
              <a:rPr lang="en-US" sz="5400" dirty="0" smtClean="0">
                <a:solidFill>
                  <a:schemeClr val="bg1"/>
                </a:solidFill>
              </a:rPr>
            </a:br>
            <a:r>
              <a:rPr lang="en-US" sz="5400" dirty="0" smtClean="0">
                <a:solidFill>
                  <a:schemeClr val="bg1"/>
                </a:solidFill>
              </a:rPr>
              <a:t>COLLEGE</a:t>
            </a:r>
            <a:endParaRPr lang="en-US" sz="5400" dirty="0">
              <a:solidFill>
                <a:schemeClr val="bg1"/>
              </a:solidFill>
            </a:endParaRPr>
          </a:p>
        </p:txBody>
      </p:sp>
      <p:sp>
        <p:nvSpPr>
          <p:cNvPr id="4" name="Rectangle 3"/>
          <p:cNvSpPr/>
          <p:nvPr/>
        </p:nvSpPr>
        <p:spPr>
          <a:xfrm>
            <a:off x="7288185" y="6400800"/>
            <a:ext cx="1703415" cy="30777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400" dirty="0" smtClean="0"/>
              <a:t>Photo by </a:t>
            </a:r>
            <a:r>
              <a:rPr lang="en-US" sz="1400" b="1" dirty="0">
                <a:hlinkClick r:id="rId3" tooltip="Go to Liz Lawley's photostream"/>
              </a:rPr>
              <a:t>Liz </a:t>
            </a:r>
            <a:r>
              <a:rPr lang="en-US" sz="1400" b="1" dirty="0" err="1" smtClean="0">
                <a:hlinkClick r:id="rId3" tooltip="Go to Liz Lawley's photostream"/>
              </a:rPr>
              <a:t>Lawley</a:t>
            </a:r>
            <a:endParaRPr lang="en-US" sz="1400" dirty="0"/>
          </a:p>
        </p:txBody>
      </p:sp>
      <p:sp>
        <p:nvSpPr>
          <p:cNvPr id="5" name="Rectangle 4"/>
          <p:cNvSpPr/>
          <p:nvPr/>
        </p:nvSpPr>
        <p:spPr>
          <a:xfrm>
            <a:off x="609600" y="4265474"/>
            <a:ext cx="7924800" cy="1754326"/>
          </a:xfrm>
          <a:prstGeom prst="rect">
            <a:avLst/>
          </a:prstGeom>
          <a:noFill/>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5400" b="1" dirty="0" smtClean="0">
                <a:effectLst>
                  <a:glow rad="101600">
                    <a:schemeClr val="tx1">
                      <a:alpha val="60000"/>
                    </a:schemeClr>
                  </a:glow>
                  <a:outerShdw blurRad="38100" dist="38100" dir="2700000" algn="tl">
                    <a:srgbClr val="000000">
                      <a:alpha val="43137"/>
                    </a:srgbClr>
                  </a:outerShdw>
                </a:effectLst>
              </a:rPr>
              <a:t># of ELECTORS = </a:t>
            </a:r>
          </a:p>
          <a:p>
            <a:r>
              <a:rPr lang="en-US" sz="5400" b="1" dirty="0">
                <a:effectLst>
                  <a:glow rad="101600">
                    <a:schemeClr val="tx1">
                      <a:alpha val="60000"/>
                    </a:schemeClr>
                  </a:glow>
                  <a:outerShdw blurRad="38100" dist="38100" dir="2700000" algn="tl">
                    <a:srgbClr val="000000">
                      <a:alpha val="43137"/>
                    </a:srgbClr>
                  </a:outerShdw>
                </a:effectLst>
              </a:rPr>
              <a:t>	 </a:t>
            </a:r>
            <a:r>
              <a:rPr lang="en-US" sz="5400" b="1" dirty="0" smtClean="0">
                <a:effectLst>
                  <a:glow rad="101600">
                    <a:schemeClr val="tx1">
                      <a:alpha val="60000"/>
                    </a:schemeClr>
                  </a:glow>
                  <a:outerShdw blurRad="38100" dist="38100" dir="2700000" algn="tl">
                    <a:srgbClr val="000000">
                      <a:alpha val="43137"/>
                    </a:srgbClr>
                  </a:outerShdw>
                </a:effectLst>
              </a:rPr>
              <a:t> # </a:t>
            </a:r>
            <a:r>
              <a:rPr lang="en-US" sz="5400" b="1" dirty="0">
                <a:effectLst>
                  <a:glow rad="101600">
                    <a:schemeClr val="tx1">
                      <a:alpha val="60000"/>
                    </a:schemeClr>
                  </a:glow>
                  <a:outerShdw blurRad="38100" dist="38100" dir="2700000" algn="tl">
                    <a:srgbClr val="000000">
                      <a:alpha val="43137"/>
                    </a:srgbClr>
                  </a:outerShdw>
                </a:effectLst>
              </a:rPr>
              <a:t>of </a:t>
            </a:r>
            <a:r>
              <a:rPr lang="en-US" sz="5400" b="1" dirty="0" smtClean="0">
                <a:solidFill>
                  <a:schemeClr val="accent6">
                    <a:lumMod val="40000"/>
                    <a:lumOff val="60000"/>
                  </a:schemeClr>
                </a:solidFill>
                <a:effectLst>
                  <a:glow rad="101600">
                    <a:schemeClr val="tx1">
                      <a:alpha val="60000"/>
                    </a:schemeClr>
                  </a:glow>
                  <a:outerShdw blurRad="38100" dist="38100" dir="2700000" algn="tl">
                    <a:srgbClr val="000000">
                      <a:alpha val="43137"/>
                    </a:srgbClr>
                  </a:outerShdw>
                </a:effectLst>
              </a:rPr>
              <a:t>Senators</a:t>
            </a:r>
            <a:r>
              <a:rPr lang="en-US" sz="5400" b="1" dirty="0" smtClean="0">
                <a:effectLst>
                  <a:glow rad="101600">
                    <a:schemeClr val="tx1">
                      <a:alpha val="60000"/>
                    </a:schemeClr>
                  </a:glow>
                  <a:outerShdw blurRad="38100" dist="38100" dir="2700000" algn="tl">
                    <a:srgbClr val="000000">
                      <a:alpha val="43137"/>
                    </a:srgbClr>
                  </a:outerShdw>
                </a:effectLst>
              </a:rPr>
              <a:t> + </a:t>
            </a:r>
            <a:r>
              <a:rPr lang="en-US" sz="5400" b="1" dirty="0" smtClean="0">
                <a:solidFill>
                  <a:schemeClr val="accent4">
                    <a:lumMod val="40000"/>
                    <a:lumOff val="60000"/>
                  </a:schemeClr>
                </a:solidFill>
                <a:effectLst>
                  <a:glow rad="101600">
                    <a:schemeClr val="tx1">
                      <a:alpha val="60000"/>
                    </a:schemeClr>
                  </a:glow>
                  <a:outerShdw blurRad="38100" dist="38100" dir="2700000" algn="tl">
                    <a:srgbClr val="000000">
                      <a:alpha val="43137"/>
                    </a:srgbClr>
                  </a:outerShdw>
                </a:effectLst>
              </a:rPr>
              <a:t>Reps</a:t>
            </a:r>
          </a:p>
        </p:txBody>
      </p:sp>
    </p:spTree>
    <p:extLst>
      <p:ext uri="{BB962C8B-B14F-4D97-AF65-F5344CB8AC3E}">
        <p14:creationId xmlns:p14="http://schemas.microsoft.com/office/powerpoint/2010/main" val="1882489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884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 y="3429000"/>
            <a:ext cx="9144001" cy="3429000"/>
          </a:xfrm>
          <a:prstGeom prst="rect">
            <a:avLst/>
          </a:prstGeom>
          <a:gradFill>
            <a:gsLst>
              <a:gs pos="0">
                <a:schemeClr val="tx1">
                  <a:alpha val="0"/>
                </a:schemeClr>
              </a:gs>
              <a:gs pos="64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0"/>
            <a:ext cx="8229600" cy="1371600"/>
          </a:xfrm>
        </p:spPr>
        <p:txBody>
          <a:bodyPr>
            <a:noAutofit/>
          </a:bodyPr>
          <a:lstStyle/>
          <a:p>
            <a:r>
              <a:rPr lang="en-US" dirty="0" smtClean="0">
                <a:solidFill>
                  <a:schemeClr val="bg2"/>
                </a:solidFill>
                <a:effectLst>
                  <a:glow rad="101600">
                    <a:schemeClr val="tx1">
                      <a:alpha val="60000"/>
                    </a:schemeClr>
                  </a:glow>
                  <a:outerShdw blurRad="38100" dist="38100" dir="2700000" algn="tl">
                    <a:srgbClr val="000000">
                      <a:alpha val="43137"/>
                    </a:srgbClr>
                  </a:outerShdw>
                </a:effectLst>
              </a:rPr>
              <a:t>The LARGE STATES get more electoral votes.</a:t>
            </a:r>
            <a:endParaRPr lang="en-US" dirty="0">
              <a:solidFill>
                <a:schemeClr val="bg2"/>
              </a:solidFill>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4419600" y="6400800"/>
            <a:ext cx="4572000" cy="307777"/>
          </a:xfrm>
          <a:prstGeom prst="rect">
            <a:avLst/>
          </a:prstGeom>
        </p:spPr>
        <p:txBody>
          <a:bodyPr>
            <a:spAutoFit/>
          </a:bodyPr>
          <a:lstStyle/>
          <a:p>
            <a:pPr algn="r"/>
            <a:r>
              <a:rPr lang="en-US" sz="1400" b="1" dirty="0" smtClean="0">
                <a:solidFill>
                  <a:schemeClr val="bg2"/>
                </a:solidFill>
              </a:rPr>
              <a:t>Photo by Tony Alter</a:t>
            </a:r>
            <a:endParaRPr lang="en-US" sz="1400" dirty="0">
              <a:solidFill>
                <a:schemeClr val="bg2"/>
              </a:solidFill>
            </a:endParaRPr>
          </a:p>
        </p:txBody>
      </p:sp>
    </p:spTree>
    <p:extLst>
      <p:ext uri="{BB962C8B-B14F-4D97-AF65-F5344CB8AC3E}">
        <p14:creationId xmlns:p14="http://schemas.microsoft.com/office/powerpoint/2010/main" val="330991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65" r="4017"/>
          <a:stretch/>
        </p:blipFill>
        <p:spPr bwMode="auto">
          <a:xfrm>
            <a:off x="1" y="-19050"/>
            <a:ext cx="91440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09600" y="3170237"/>
            <a:ext cx="3733800" cy="3001963"/>
          </a:xfrm>
        </p:spPr>
        <p:txBody>
          <a:bodyPr>
            <a:noAutofit/>
          </a:bodyPr>
          <a:lstStyle/>
          <a:p>
            <a:pPr marL="0" indent="0">
              <a:buNone/>
            </a:pPr>
            <a:r>
              <a:rPr lang="en-US" sz="5400" b="1" dirty="0" smtClean="0"/>
              <a:t>The small states get a head start.</a:t>
            </a:r>
            <a:endParaRPr lang="en-US" sz="5400" b="1" dirty="0"/>
          </a:p>
        </p:txBody>
      </p:sp>
      <p:sp>
        <p:nvSpPr>
          <p:cNvPr id="4" name="Rectangle 3"/>
          <p:cNvSpPr/>
          <p:nvPr/>
        </p:nvSpPr>
        <p:spPr>
          <a:xfrm>
            <a:off x="6894063" y="5879068"/>
            <a:ext cx="2173737" cy="369332"/>
          </a:xfrm>
          <a:prstGeom prst="rect">
            <a:avLst/>
          </a:prstGeom>
        </p:spPr>
        <p:txBody>
          <a:bodyPr wrap="none">
            <a:spAutoFit/>
          </a:bodyPr>
          <a:lstStyle/>
          <a:p>
            <a:r>
              <a:rPr lang="en-US" dirty="0" smtClean="0"/>
              <a:t>Photo by </a:t>
            </a:r>
            <a:r>
              <a:rPr lang="en-US" dirty="0" err="1">
                <a:hlinkClick r:id="rId3" tooltip="Go to greg westfall's photostream"/>
              </a:rPr>
              <a:t>greg</a:t>
            </a:r>
            <a:r>
              <a:rPr lang="en-US" dirty="0">
                <a:hlinkClick r:id="rId3" tooltip="Go to greg westfall's photostream"/>
              </a:rPr>
              <a:t> </a:t>
            </a:r>
            <a:r>
              <a:rPr lang="en-US" dirty="0" err="1" smtClean="0">
                <a:hlinkClick r:id="rId3" tooltip="Go to greg westfall's photostream"/>
              </a:rPr>
              <a:t>westfall</a:t>
            </a:r>
            <a:endParaRPr lang="en-US" dirty="0"/>
          </a:p>
        </p:txBody>
      </p:sp>
    </p:spTree>
    <p:extLst>
      <p:ext uri="{BB962C8B-B14F-4D97-AF65-F5344CB8AC3E}">
        <p14:creationId xmlns:p14="http://schemas.microsoft.com/office/powerpoint/2010/main" val="376130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CFD0D3"/>
            </a:gs>
            <a:gs pos="100000">
              <a:srgbClr val="E7E7E9"/>
            </a:gs>
          </a:gsLst>
          <a:lin ang="5400000" scaled="0"/>
        </a:gradFill>
        <a:effectLst/>
      </p:bgPr>
    </p:bg>
    <p:spTree>
      <p:nvGrpSpPr>
        <p:cNvPr id="1" name=""/>
        <p:cNvGrpSpPr/>
        <p:nvPr/>
      </p:nvGrpSpPr>
      <p:grpSpPr>
        <a:xfrm>
          <a:off x="0" y="0"/>
          <a:ext cx="0" cy="0"/>
          <a:chOff x="0" y="0"/>
          <a:chExt cx="0" cy="0"/>
        </a:xfrm>
      </p:grpSpPr>
      <p:pic>
        <p:nvPicPr>
          <p:cNvPr id="1026" name="Picture 2" descr="http://upload.wikimedia.org/wikipedia/commons/thumb/4/44/ElectoralCollege2012.svg/1024px-ElectoralCollege2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255036"/>
            <a:ext cx="8759825" cy="5089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52400"/>
            <a:ext cx="8382000" cy="1143000"/>
          </a:xfrm>
        </p:spPr>
        <p:txBody>
          <a:bodyPr>
            <a:noAutofit/>
          </a:bodyPr>
          <a:lstStyle/>
          <a:p>
            <a:pPr algn="l"/>
            <a:r>
              <a:rPr lang="en-US" dirty="0" smtClean="0"/>
              <a:t>2012 Presidential Election</a:t>
            </a:r>
            <a:endParaRPr lang="en-US" dirty="0"/>
          </a:p>
        </p:txBody>
      </p:sp>
    </p:spTree>
    <p:extLst>
      <p:ext uri="{BB962C8B-B14F-4D97-AF65-F5344CB8AC3E}">
        <p14:creationId xmlns:p14="http://schemas.microsoft.com/office/powerpoint/2010/main" val="4040040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CFD0D3"/>
            </a:gs>
            <a:gs pos="100000">
              <a:srgbClr val="E7E7E9"/>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http://upload.wikimedia.org/wikipedia/commons/thumb/0/0d/Cartogram%E2%80%942012_Electoral_Vote.svg/1272px-Cartogram%E2%80%942012_Electoral_Vote.svg.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85800" y="232554"/>
            <a:ext cx="8120547" cy="639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9000" y="6400800"/>
            <a:ext cx="1855829" cy="307777"/>
          </a:xfrm>
          <a:prstGeom prst="rect">
            <a:avLst/>
          </a:prstGeom>
        </p:spPr>
        <p:txBody>
          <a:bodyPr wrap="none">
            <a:spAutoFit/>
          </a:bodyPr>
          <a:lstStyle/>
          <a:p>
            <a:r>
              <a:rPr lang="en-US" sz="1400" dirty="0" smtClean="0"/>
              <a:t>Map Credit: </a:t>
            </a:r>
            <a:r>
              <a:rPr lang="en-US" sz="1400" dirty="0" err="1" smtClean="0">
                <a:hlinkClick r:id="rId4" tooltip="User:Kelvinsong"/>
              </a:rPr>
              <a:t>Kelvinsong</a:t>
            </a:r>
            <a:endParaRPr lang="en-US" sz="1400" dirty="0"/>
          </a:p>
        </p:txBody>
      </p:sp>
      <p:sp useBgFill="1">
        <p:nvSpPr>
          <p:cNvPr id="2" name="Title 1"/>
          <p:cNvSpPr>
            <a:spLocks noGrp="1"/>
          </p:cNvSpPr>
          <p:nvPr>
            <p:ph type="title"/>
          </p:nvPr>
        </p:nvSpPr>
        <p:spPr>
          <a:xfrm>
            <a:off x="228600" y="350838"/>
            <a:ext cx="6400800" cy="792162"/>
          </a:xfrm>
        </p:spPr>
        <p:txBody>
          <a:bodyPr/>
          <a:lstStyle/>
          <a:p>
            <a:r>
              <a:rPr lang="en-US" dirty="0" smtClean="0"/>
              <a:t>2012 Electoral Vote</a:t>
            </a:r>
            <a:endParaRPr lang="en-US" dirty="0"/>
          </a:p>
        </p:txBody>
      </p:sp>
    </p:spTree>
    <p:extLst>
      <p:ext uri="{BB962C8B-B14F-4D97-AF65-F5344CB8AC3E}">
        <p14:creationId xmlns:p14="http://schemas.microsoft.com/office/powerpoint/2010/main" val="2548172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6/6c/Constitution_of_the_United_States%2C_page_1.jpg/800px-Constitution_of_the_United_States%2C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2" t="3061" r="9629" b="418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362200"/>
            <a:ext cx="9144000" cy="2590800"/>
          </a:xfrm>
        </p:spPr>
        <p:txBody>
          <a:bodyPr>
            <a:noAutofit/>
          </a:bodyPr>
          <a:lstStyle/>
          <a:p>
            <a:r>
              <a:rPr lang="en-US" sz="8800" b="1" dirty="0" smtClean="0"/>
              <a:t>JUDICIAL BRANCH</a:t>
            </a:r>
            <a:endParaRPr lang="en-US" sz="8800" b="1" dirty="0"/>
          </a:p>
        </p:txBody>
      </p:sp>
    </p:spTree>
    <p:extLst>
      <p:ext uri="{BB962C8B-B14F-4D97-AF65-F5344CB8AC3E}">
        <p14:creationId xmlns:p14="http://schemas.microsoft.com/office/powerpoint/2010/main" val="1246198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upload.wikimedia.org/wikipedia/commons/thumb/f/f3/Seal_of_the_United_States_Supreme_Court.svg/720px-Seal_of_the_United_States_Supreme_Cour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599"/>
            <a:ext cx="6477000" cy="6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32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4">
                <a:lumMod val="75000"/>
              </a:schemeClr>
            </a:gs>
          </a:gsLst>
          <a:lin ang="13500000" scaled="1"/>
        </a:gradFill>
        <a:effectLst/>
      </p:bgPr>
    </p:bg>
    <p:spTree>
      <p:nvGrpSpPr>
        <p:cNvPr id="1" name=""/>
        <p:cNvGrpSpPr/>
        <p:nvPr/>
      </p:nvGrpSpPr>
      <p:grpSpPr>
        <a:xfrm>
          <a:off x="0" y="0"/>
          <a:ext cx="0" cy="0"/>
          <a:chOff x="0" y="0"/>
          <a:chExt cx="0" cy="0"/>
        </a:xfrm>
      </p:grpSpPr>
      <p:pic>
        <p:nvPicPr>
          <p:cNvPr id="4098" name="Picture 2" descr="http://upload.wikimedia.org/wikipedia/commons/thumb/4/4f/US_Capitol_west_side.JPG/1920px-US_Capitol_west_si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6" r="3517"/>
          <a:stretch/>
        </p:blipFill>
        <p:spPr bwMode="auto">
          <a:xfrm>
            <a:off x="225650" y="2111101"/>
            <a:ext cx="4022500" cy="225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2133600"/>
          </a:xfrm>
          <a:noFill/>
          <a:effectLst>
            <a:softEdge rad="317500"/>
          </a:effectLst>
        </p:spPr>
        <p:txBody>
          <a:bodyPr>
            <a:noAutofit/>
          </a:bodyPr>
          <a:lstStyle/>
          <a:p>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AMENDING THE CONSTITUTION</a:t>
            </a:r>
            <a:endParaRPr lang="en-US" sz="5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Plus 6"/>
          <p:cNvSpPr/>
          <p:nvPr/>
        </p:nvSpPr>
        <p:spPr>
          <a:xfrm>
            <a:off x="3733800" y="4430518"/>
            <a:ext cx="1981200" cy="2133600"/>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Minus 7"/>
          <p:cNvSpPr/>
          <p:nvPr/>
        </p:nvSpPr>
        <p:spPr>
          <a:xfrm rot="18232348">
            <a:off x="5796453" y="5045545"/>
            <a:ext cx="2438400" cy="762000"/>
          </a:xfrm>
          <a:prstGeom prst="mathMin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Minus 8"/>
          <p:cNvSpPr/>
          <p:nvPr/>
        </p:nvSpPr>
        <p:spPr>
          <a:xfrm rot="18232348">
            <a:off x="843454" y="5121745"/>
            <a:ext cx="2438400" cy="762000"/>
          </a:xfrm>
          <a:prstGeom prst="mathMin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14400" y="4735318"/>
            <a:ext cx="2438400"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000" b="1" spc="150" dirty="0" smtClean="0">
                <a:ln w="11430"/>
                <a:solidFill>
                  <a:srgbClr val="F8F8F8"/>
                </a:solidFill>
                <a:effectLst>
                  <a:outerShdw blurRad="25400" algn="tl" rotWithShape="0">
                    <a:srgbClr val="000000">
                      <a:alpha val="43000"/>
                    </a:srgbClr>
                  </a:outerShdw>
                </a:effectLst>
              </a:rPr>
              <a:t>2    3</a:t>
            </a:r>
            <a:endParaRPr lang="en-US" sz="8000" b="1" spc="150" dirty="0">
              <a:ln w="11430"/>
              <a:solidFill>
                <a:srgbClr val="F8F8F8"/>
              </a:solidFill>
              <a:effectLst>
                <a:outerShdw blurRad="25400" algn="tl" rotWithShape="0">
                  <a:srgbClr val="000000">
                    <a:alpha val="43000"/>
                  </a:srgbClr>
                </a:outerShdw>
              </a:effectLst>
            </a:endParaRPr>
          </a:p>
        </p:txBody>
      </p:sp>
      <p:sp>
        <p:nvSpPr>
          <p:cNvPr id="14" name="TextBox 13"/>
          <p:cNvSpPr txBox="1"/>
          <p:nvPr/>
        </p:nvSpPr>
        <p:spPr>
          <a:xfrm>
            <a:off x="5791200" y="4735318"/>
            <a:ext cx="2438400"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000" b="1" spc="150" dirty="0" smtClean="0">
                <a:ln w="11430"/>
                <a:solidFill>
                  <a:srgbClr val="F8F8F8"/>
                </a:solidFill>
                <a:effectLst>
                  <a:outerShdw blurRad="25400" algn="tl" rotWithShape="0">
                    <a:srgbClr val="000000">
                      <a:alpha val="43000"/>
                    </a:srgbClr>
                  </a:outerShdw>
                </a:effectLst>
              </a:rPr>
              <a:t>3    4</a:t>
            </a:r>
            <a:endParaRPr lang="en-US" sz="8000" b="1"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2079588" y="4048029"/>
            <a:ext cx="2111412" cy="307777"/>
          </a:xfrm>
          <a:prstGeom prst="rect">
            <a:avLst/>
          </a:prstGeom>
        </p:spPr>
        <p:txBody>
          <a:bodyPr wrap="none">
            <a:spAutoFit/>
          </a:bodyPr>
          <a:lstStyle/>
          <a:p>
            <a:r>
              <a:rPr lang="en-US" sz="1400" dirty="0" smtClean="0">
                <a:solidFill>
                  <a:schemeClr val="bg2"/>
                </a:solidFill>
              </a:rPr>
              <a:t>Photo by Martin </a:t>
            </a:r>
            <a:r>
              <a:rPr lang="en-US" sz="1400" dirty="0">
                <a:solidFill>
                  <a:schemeClr val="bg2"/>
                </a:solidFill>
              </a:rPr>
              <a:t>Falbisoner</a:t>
            </a:r>
          </a:p>
        </p:txBody>
      </p:sp>
      <p:pic>
        <p:nvPicPr>
          <p:cNvPr id="4104" name="Picture 8" descr="File:Map of USA with state names 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242" y="2101736"/>
            <a:ext cx="3650315" cy="225407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827844" y="4114800"/>
            <a:ext cx="1161408" cy="276999"/>
          </a:xfrm>
          <a:prstGeom prst="rect">
            <a:avLst/>
          </a:prstGeom>
        </p:spPr>
        <p:txBody>
          <a:bodyPr wrap="none">
            <a:spAutoFit/>
          </a:bodyPr>
          <a:lstStyle/>
          <a:p>
            <a:r>
              <a:rPr lang="en-US" sz="1200" dirty="0" smtClean="0"/>
              <a:t>Map by </a:t>
            </a:r>
            <a:r>
              <a:rPr lang="en-US" sz="1200" dirty="0" err="1"/>
              <a:t>ZooFari</a:t>
            </a:r>
            <a:endParaRPr lang="en-US" sz="1200" dirty="0"/>
          </a:p>
        </p:txBody>
      </p:sp>
    </p:spTree>
    <p:extLst>
      <p:ext uri="{BB962C8B-B14F-4D97-AF65-F5344CB8AC3E}">
        <p14:creationId xmlns:p14="http://schemas.microsoft.com/office/powerpoint/2010/main" val="17149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9" r="3794"/>
          <a:stretch/>
        </p:blipFill>
        <p:spPr bwMode="auto">
          <a:xfrm>
            <a:off x="0" y="0"/>
            <a:ext cx="9144000" cy="686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4007068"/>
            <a:ext cx="9144000" cy="838200"/>
          </a:xfrm>
        </p:spPr>
        <p:txBody>
          <a:bodyPr>
            <a:noAutofit/>
          </a:bodyPr>
          <a:lstStyle/>
          <a:p>
            <a:pPr marL="0" indent="0" algn="ctr">
              <a:buNone/>
            </a:pPr>
            <a:r>
              <a:rPr lang="en-US" sz="4800" dirty="0" smtClean="0">
                <a:solidFill>
                  <a:schemeClr val="bg2"/>
                </a:solidFill>
                <a:effectLst>
                  <a:outerShdw blurRad="38100" dist="38100" dir="2700000" algn="tl">
                    <a:srgbClr val="000000">
                      <a:alpha val="43137"/>
                    </a:srgbClr>
                  </a:outerShdw>
                </a:effectLst>
                <a:latin typeface="+mj-lt"/>
              </a:rPr>
              <a:t>CONGRESS</a:t>
            </a:r>
            <a:r>
              <a:rPr lang="en-US" sz="4800" b="1" dirty="0" smtClean="0">
                <a:solidFill>
                  <a:schemeClr val="bg2"/>
                </a:solidFill>
                <a:effectLst>
                  <a:outerShdw blurRad="38100" dist="38100" dir="2700000" algn="tl">
                    <a:srgbClr val="000000">
                      <a:alpha val="43137"/>
                    </a:srgbClr>
                  </a:outerShdw>
                </a:effectLst>
                <a:latin typeface="+mj-lt"/>
              </a:rPr>
              <a:t>  </a:t>
            </a:r>
            <a:r>
              <a:rPr lang="en-US" sz="5400" b="1" dirty="0" smtClean="0">
                <a:solidFill>
                  <a:schemeClr val="bg2"/>
                </a:solidFill>
                <a:effectLst>
                  <a:outerShdw blurRad="38100" dist="38100" dir="2700000" algn="tl">
                    <a:srgbClr val="000000">
                      <a:alpha val="43137"/>
                    </a:srgbClr>
                  </a:outerShdw>
                </a:effectLst>
              </a:rPr>
              <a:t>PROPOSES</a:t>
            </a:r>
            <a:endParaRPr lang="en-US" sz="5400" b="1" dirty="0">
              <a:solidFill>
                <a:schemeClr val="bg2"/>
              </a:solidFill>
              <a:effectLst>
                <a:outerShdw blurRad="38100" dist="38100" dir="2700000" algn="tl">
                  <a:srgbClr val="000000">
                    <a:alpha val="43137"/>
                  </a:srgbClr>
                </a:outerShdw>
              </a:effectLst>
            </a:endParaRPr>
          </a:p>
        </p:txBody>
      </p:sp>
      <p:sp>
        <p:nvSpPr>
          <p:cNvPr id="6" name="Rectangle 5"/>
          <p:cNvSpPr/>
          <p:nvPr/>
        </p:nvSpPr>
        <p:spPr>
          <a:xfrm>
            <a:off x="4438650" y="6424196"/>
            <a:ext cx="4572000" cy="338554"/>
          </a:xfrm>
          <a:prstGeom prst="rect">
            <a:avLst/>
          </a:prstGeom>
        </p:spPr>
        <p:txBody>
          <a:bodyPr>
            <a:spAutoFit/>
          </a:bodyPr>
          <a:lstStyle/>
          <a:p>
            <a:pPr algn="r"/>
            <a:r>
              <a:rPr lang="en-US" sz="1600" b="1" dirty="0" smtClean="0">
                <a:solidFill>
                  <a:schemeClr val="bg2"/>
                </a:solidFill>
              </a:rPr>
              <a:t>Photo by Andrew Higgins</a:t>
            </a:r>
            <a:endParaRPr lang="en-US" sz="1600" dirty="0">
              <a:solidFill>
                <a:schemeClr val="bg2"/>
              </a:solidFill>
            </a:endParaRPr>
          </a:p>
        </p:txBody>
      </p:sp>
    </p:spTree>
    <p:extLst>
      <p:ext uri="{BB962C8B-B14F-4D97-AF65-F5344CB8AC3E}">
        <p14:creationId xmlns:p14="http://schemas.microsoft.com/office/powerpoint/2010/main" val="2774615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upload.wikimedia.org/wikipedia/commons/thumb/0/08/Benjamin_Franklin_nature_printed_55_dollar_front_1779.jpg/974px-Benjamin_Franklin_nature_printed_55_dollar_front_1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28"/>
            <a:ext cx="9144000" cy="69096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432463"/>
            <a:ext cx="8121556" cy="1524000"/>
          </a:xfrm>
          <a:solidFill>
            <a:schemeClr val="tx1">
              <a:lumMod val="50000"/>
              <a:alpha val="8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r>
              <a:rPr lang="en-US" sz="8000" dirty="0" smtClean="0">
                <a:solidFill>
                  <a:schemeClr val="bg2"/>
                </a:solidFill>
                <a:latin typeface="+mj-lt"/>
              </a:rPr>
              <a:t>Bad Economy</a:t>
            </a:r>
            <a:endParaRPr lang="en-US" sz="8000" dirty="0">
              <a:solidFill>
                <a:schemeClr val="bg2"/>
              </a:solidFill>
              <a:latin typeface="+mj-lt"/>
            </a:endParaRPr>
          </a:p>
        </p:txBody>
      </p:sp>
      <p:sp>
        <p:nvSpPr>
          <p:cNvPr id="3" name="Content Placeholder 2"/>
          <p:cNvSpPr>
            <a:spLocks noGrp="1"/>
          </p:cNvSpPr>
          <p:nvPr>
            <p:ph idx="1"/>
          </p:nvPr>
        </p:nvSpPr>
        <p:spPr>
          <a:xfrm>
            <a:off x="2590800" y="5334000"/>
            <a:ext cx="6096000" cy="792163"/>
          </a:xfrm>
        </p:spPr>
        <p:txBody>
          <a:bodyPr/>
          <a:lstStyle/>
          <a:p>
            <a:endParaRPr lang="en-US" dirty="0"/>
          </a:p>
        </p:txBody>
      </p:sp>
      <p:sp>
        <p:nvSpPr>
          <p:cNvPr id="4" name="Rectangle 3"/>
          <p:cNvSpPr/>
          <p:nvPr/>
        </p:nvSpPr>
        <p:spPr>
          <a:xfrm>
            <a:off x="7162800" y="6557639"/>
            <a:ext cx="1917513" cy="276999"/>
          </a:xfrm>
          <a:prstGeom prst="rect">
            <a:avLst/>
          </a:prstGeom>
          <a:solidFill>
            <a:schemeClr val="bg2"/>
          </a:solidFill>
        </p:spPr>
        <p:txBody>
          <a:bodyPr wrap="none">
            <a:spAutoFit/>
          </a:bodyPr>
          <a:lstStyle/>
          <a:p>
            <a:r>
              <a:rPr lang="en-US" sz="1200" dirty="0" smtClean="0">
                <a:solidFill>
                  <a:srgbClr val="867E6B"/>
                </a:solidFill>
              </a:rPr>
              <a:t>Image by </a:t>
            </a:r>
            <a:r>
              <a:rPr lang="en-US" sz="1200" dirty="0" smtClean="0">
                <a:solidFill>
                  <a:srgbClr val="867E6B"/>
                </a:solidFill>
                <a:hlinkClick r:id="rId3"/>
              </a:rPr>
              <a:t>Beyond My Ken</a:t>
            </a:r>
            <a:endParaRPr lang="en-US" sz="1200" dirty="0">
              <a:solidFill>
                <a:srgbClr val="867E6B"/>
              </a:solidFill>
            </a:endParaRPr>
          </a:p>
        </p:txBody>
      </p:sp>
    </p:spTree>
    <p:extLst>
      <p:ext uri="{BB962C8B-B14F-4D97-AF65-F5344CB8AC3E}">
        <p14:creationId xmlns:p14="http://schemas.microsoft.com/office/powerpoint/2010/main" val="233167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9" r="3794"/>
          <a:stretch/>
        </p:blipFill>
        <p:spPr bwMode="auto">
          <a:xfrm>
            <a:off x="0" y="0"/>
            <a:ext cx="9144000" cy="686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438650" y="6424196"/>
            <a:ext cx="4572000" cy="338554"/>
          </a:xfrm>
          <a:prstGeom prst="rect">
            <a:avLst/>
          </a:prstGeom>
        </p:spPr>
        <p:txBody>
          <a:bodyPr>
            <a:spAutoFit/>
          </a:bodyPr>
          <a:lstStyle/>
          <a:p>
            <a:pPr algn="r"/>
            <a:r>
              <a:rPr lang="en-US" sz="1600" b="1" dirty="0" smtClean="0">
                <a:solidFill>
                  <a:schemeClr val="bg2"/>
                </a:solidFill>
              </a:rPr>
              <a:t>Photo by Andrew Higgins</a:t>
            </a:r>
            <a:endParaRPr lang="en-US" sz="1600" dirty="0">
              <a:solidFill>
                <a:schemeClr val="bg2"/>
              </a:solidFill>
            </a:endParaRPr>
          </a:p>
        </p:txBody>
      </p:sp>
      <p:sp>
        <p:nvSpPr>
          <p:cNvPr id="7" name="Content Placeholder 2"/>
          <p:cNvSpPr>
            <a:spLocks noGrp="1"/>
          </p:cNvSpPr>
          <p:nvPr>
            <p:ph idx="1"/>
          </p:nvPr>
        </p:nvSpPr>
        <p:spPr>
          <a:xfrm>
            <a:off x="0" y="4007068"/>
            <a:ext cx="9144000" cy="838200"/>
          </a:xfrm>
        </p:spPr>
        <p:txBody>
          <a:bodyPr>
            <a:noAutofit/>
          </a:bodyPr>
          <a:lstStyle/>
          <a:p>
            <a:pPr marL="0" indent="0" algn="ctr">
              <a:buNone/>
            </a:pPr>
            <a:r>
              <a:rPr lang="en-US" sz="4800" dirty="0" smtClean="0">
                <a:solidFill>
                  <a:schemeClr val="bg2"/>
                </a:solidFill>
                <a:effectLst>
                  <a:outerShdw blurRad="38100" dist="38100" dir="2700000" algn="tl">
                    <a:srgbClr val="000000">
                      <a:alpha val="43137"/>
                    </a:srgbClr>
                  </a:outerShdw>
                </a:effectLst>
                <a:latin typeface="+mj-lt"/>
              </a:rPr>
              <a:t>THE STATES </a:t>
            </a:r>
            <a:r>
              <a:rPr lang="en-US" sz="5400" b="1" dirty="0" smtClean="0">
                <a:solidFill>
                  <a:schemeClr val="bg2"/>
                </a:solidFill>
                <a:effectLst>
                  <a:outerShdw blurRad="38100" dist="38100" dir="2700000" algn="tl">
                    <a:srgbClr val="000000">
                      <a:alpha val="43137"/>
                    </a:srgbClr>
                  </a:outerShdw>
                </a:effectLst>
              </a:rPr>
              <a:t>RATIFY</a:t>
            </a:r>
            <a:endParaRPr lang="en-US" sz="5400" b="1" dirty="0">
              <a:solidFill>
                <a:schemeClr val="bg2"/>
              </a:solidFill>
              <a:effectLst>
                <a:outerShdw blurRad="38100" dist="38100" dir="2700000" algn="tl">
                  <a:srgbClr val="000000">
                    <a:alpha val="43137"/>
                  </a:srgbClr>
                </a:outerShdw>
              </a:effectLst>
            </a:endParaRPr>
          </a:p>
        </p:txBody>
      </p:sp>
      <p:sp>
        <p:nvSpPr>
          <p:cNvPr id="2" name="TextBox 1"/>
          <p:cNvSpPr txBox="1"/>
          <p:nvPr/>
        </p:nvSpPr>
        <p:spPr>
          <a:xfrm rot="21276649">
            <a:off x="6583549" y="4783508"/>
            <a:ext cx="2914650" cy="707886"/>
          </a:xfrm>
          <a:prstGeom prst="rect">
            <a:avLst/>
          </a:prstGeom>
          <a:noFill/>
        </p:spPr>
        <p:txBody>
          <a:bodyPr wrap="square" rtlCol="0">
            <a:spAutoFit/>
          </a:bodyPr>
          <a:lstStyle/>
          <a:p>
            <a:r>
              <a:rPr lang="en-US" sz="4000" dirty="0" smtClean="0">
                <a:solidFill>
                  <a:schemeClr val="bg2">
                    <a:lumMod val="25000"/>
                  </a:schemeClr>
                </a:solidFill>
                <a:latin typeface="Boopee" panose="02000506020000020003" pitchFamily="2" charset="0"/>
              </a:rPr>
              <a:t>OR REJECT</a:t>
            </a:r>
            <a:endParaRPr lang="en-US" sz="4000" dirty="0">
              <a:solidFill>
                <a:schemeClr val="bg2">
                  <a:lumMod val="25000"/>
                </a:schemeClr>
              </a:solidFill>
              <a:latin typeface="Boopee" panose="02000506020000020003" pitchFamily="2" charset="0"/>
            </a:endParaRPr>
          </a:p>
        </p:txBody>
      </p:sp>
    </p:spTree>
    <p:extLst>
      <p:ext uri="{BB962C8B-B14F-4D97-AF65-F5344CB8AC3E}">
        <p14:creationId xmlns:p14="http://schemas.microsoft.com/office/powerpoint/2010/main" val="2873484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17607257"/>
              </p:ext>
            </p:extLst>
          </p:nvPr>
        </p:nvGraphicFramePr>
        <p:xfrm>
          <a:off x="0" y="-4"/>
          <a:ext cx="3048000" cy="6858003"/>
        </p:xfrm>
        <a:graphic>
          <a:graphicData uri="http://schemas.openxmlformats.org/drawingml/2006/table">
            <a:tbl>
              <a:tblPr firstRow="1" bandRow="1">
                <a:tableStyleId>{21E4AEA4-8DFA-4A89-87EB-49C32662AFE0}</a:tableStyleId>
              </a:tblPr>
              <a:tblGrid>
                <a:gridCol w="3048000"/>
              </a:tblGrid>
              <a:tr h="997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effectLst>
                            <a:outerShdw blurRad="38100" dist="38100" dir="2700000" algn="tl">
                              <a:srgbClr val="000000">
                                <a:alpha val="43137"/>
                              </a:srgbClr>
                            </a:outerShdw>
                          </a:effectLst>
                        </a:rPr>
                        <a:t>Articles</a:t>
                      </a:r>
                      <a:endParaRPr lang="en-US" sz="3600" dirty="0" smtClean="0">
                        <a:effectLst>
                          <a:outerShdw blurRad="38100" dist="38100" dir="2700000" algn="tl">
                            <a:srgbClr val="000000">
                              <a:alpha val="43137"/>
                            </a:srgbClr>
                          </a:outerShdw>
                        </a:effectLst>
                        <a:latin typeface="Calibri" pitchFamily="34" charset="0"/>
                        <a:cs typeface="Calibri" pitchFamily="34" charset="0"/>
                      </a:endParaRPr>
                    </a:p>
                  </a:txBody>
                  <a:tcPr anchor="ctr"/>
                </a:tc>
              </a:tr>
              <a:tr h="716590">
                <a:tc>
                  <a:txBody>
                    <a:bodyPr/>
                    <a:lstStyle/>
                    <a:p>
                      <a:pPr algn="ctr"/>
                      <a:endParaRPr lang="en-US" sz="2800" b="1" i="1" dirty="0">
                        <a:latin typeface="Calibri" pitchFamily="34" charset="0"/>
                        <a:cs typeface="Calibri" pitchFamily="34" charset="0"/>
                      </a:endParaRPr>
                    </a:p>
                  </a:txBody>
                  <a:tcPr anchor="ctr"/>
                </a:tc>
              </a:tr>
              <a:tr h="670812">
                <a:tc>
                  <a:txBody>
                    <a:bodyPr/>
                    <a:lstStyle/>
                    <a:p>
                      <a:pPr algn="ctr"/>
                      <a:endParaRPr lang="en-US" sz="2800" b="1" i="1" dirty="0">
                        <a:latin typeface="Calibri" pitchFamily="34" charset="0"/>
                        <a:cs typeface="Calibri" pitchFamily="34" charset="0"/>
                      </a:endParaRPr>
                    </a:p>
                  </a:txBody>
                  <a:tcPr anchor="ctr"/>
                </a:tc>
              </a:tr>
              <a:tr h="670812">
                <a:tc>
                  <a:txBody>
                    <a:bodyPr/>
                    <a:lstStyle/>
                    <a:p>
                      <a:pPr algn="ctr"/>
                      <a:endParaRPr lang="en-US" sz="2800" b="1" i="1" dirty="0">
                        <a:latin typeface="Calibri" pitchFamily="34" charset="0"/>
                        <a:cs typeface="Calibri" pitchFamily="34" charset="0"/>
                      </a:endParaRPr>
                    </a:p>
                  </a:txBody>
                  <a:tcPr anchor="ctr"/>
                </a:tc>
              </a:tr>
              <a:tr h="970821">
                <a:tc>
                  <a:txBody>
                    <a:bodyPr/>
                    <a:lstStyle/>
                    <a:p>
                      <a:pPr algn="ctr"/>
                      <a:endParaRPr lang="en-US" sz="2800" b="1" i="1" dirty="0">
                        <a:latin typeface="Calibri" pitchFamily="34" charset="0"/>
                        <a:cs typeface="Calibri" pitchFamily="34" charset="0"/>
                      </a:endParaRPr>
                    </a:p>
                  </a:txBody>
                  <a:tcPr anchor="ctr"/>
                </a:tc>
              </a:tr>
              <a:tr h="864602">
                <a:tc>
                  <a:txBody>
                    <a:bodyPr/>
                    <a:lstStyle/>
                    <a:p>
                      <a:pPr algn="ctr"/>
                      <a:endParaRPr lang="en-US" sz="2800" b="1" i="1" dirty="0">
                        <a:latin typeface="Calibri" pitchFamily="34" charset="0"/>
                        <a:cs typeface="Calibri" pitchFamily="34" charset="0"/>
                      </a:endParaRPr>
                    </a:p>
                  </a:txBody>
                  <a:tcPr anchor="ctr"/>
                </a:tc>
              </a:tr>
              <a:tr h="968950">
                <a:tc>
                  <a:txBody>
                    <a:bodyPr/>
                    <a:lstStyle/>
                    <a:p>
                      <a:pPr algn="ctr"/>
                      <a:endParaRPr lang="en-US" sz="3600" b="1" i="1" dirty="0">
                        <a:latin typeface="Calibri" pitchFamily="34" charset="0"/>
                        <a:cs typeface="Calibri" pitchFamily="34" charset="0"/>
                      </a:endParaRPr>
                    </a:p>
                  </a:txBody>
                  <a:tcPr anchor="ctr"/>
                </a:tc>
              </a:tr>
              <a:tr h="997708">
                <a:tc>
                  <a:txBody>
                    <a:bodyPr/>
                    <a:lstStyle/>
                    <a:p>
                      <a:pPr algn="ctr"/>
                      <a:endParaRPr lang="en-US" sz="2800" b="1" i="1" dirty="0">
                        <a:latin typeface="Calibri" pitchFamily="34" charset="0"/>
                        <a:cs typeface="Calibri" pitchFamily="34" charset="0"/>
                      </a:endParaRPr>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84554688"/>
              </p:ext>
            </p:extLst>
          </p:nvPr>
        </p:nvGraphicFramePr>
        <p:xfrm>
          <a:off x="6096000" y="0"/>
          <a:ext cx="3048000" cy="6858003"/>
        </p:xfrm>
        <a:graphic>
          <a:graphicData uri="http://schemas.openxmlformats.org/drawingml/2006/table">
            <a:tbl>
              <a:tblPr firstRow="1" bandRow="1">
                <a:tableStyleId>{5C22544A-7EE6-4342-B048-85BDC9FD1C3A}</a:tableStyleId>
              </a:tblPr>
              <a:tblGrid>
                <a:gridCol w="3048000"/>
              </a:tblGrid>
              <a:tr h="997708">
                <a:tc>
                  <a:txBody>
                    <a:bodyPr/>
                    <a:lstStyle/>
                    <a:p>
                      <a:pPr algn="ctr"/>
                      <a:r>
                        <a:rPr lang="en-US" sz="3600" dirty="0" smtClean="0">
                          <a:effectLst>
                            <a:outerShdw blurRad="38100" dist="38100" dir="2700000" algn="tl">
                              <a:srgbClr val="000000">
                                <a:alpha val="43137"/>
                              </a:srgbClr>
                            </a:outerShdw>
                          </a:effectLst>
                        </a:rPr>
                        <a:t>Constitution</a:t>
                      </a:r>
                      <a:endParaRPr lang="en-US" sz="2800" dirty="0">
                        <a:effectLst>
                          <a:outerShdw blurRad="38100" dist="38100" dir="2700000" algn="tl">
                            <a:srgbClr val="000000">
                              <a:alpha val="43137"/>
                            </a:srgbClr>
                          </a:outerShdw>
                        </a:effectLst>
                        <a:latin typeface="Calibri" pitchFamily="34" charset="0"/>
                        <a:cs typeface="Calibri" pitchFamily="34" charset="0"/>
                      </a:endParaRPr>
                    </a:p>
                  </a:txBody>
                  <a:tcPr anchor="ctr"/>
                </a:tc>
              </a:tr>
              <a:tr h="716590">
                <a:tc>
                  <a:txBody>
                    <a:bodyPr/>
                    <a:lstStyle/>
                    <a:p>
                      <a:pPr algn="ctr"/>
                      <a:endParaRPr lang="en-US" sz="2800" b="1" i="1" u="none" dirty="0">
                        <a:latin typeface="Calibri" pitchFamily="34" charset="0"/>
                        <a:cs typeface="Calibri" pitchFamily="34" charset="0"/>
                      </a:endParaRPr>
                    </a:p>
                  </a:txBody>
                  <a:tcPr anchor="ctr"/>
                </a:tc>
              </a:tr>
              <a:tr h="670812">
                <a:tc>
                  <a:txBody>
                    <a:bodyPr/>
                    <a:lstStyle/>
                    <a:p>
                      <a:pPr algn="ctr"/>
                      <a:endParaRPr lang="en-US" sz="2800" b="1" i="1" u="none" dirty="0">
                        <a:latin typeface="Calibri" pitchFamily="34" charset="0"/>
                        <a:cs typeface="Calibri" pitchFamily="34" charset="0"/>
                      </a:endParaRPr>
                    </a:p>
                  </a:txBody>
                  <a:tcPr anchor="ctr"/>
                </a:tc>
              </a:tr>
              <a:tr h="670812">
                <a:tc>
                  <a:txBody>
                    <a:bodyPr/>
                    <a:lstStyle/>
                    <a:p>
                      <a:pPr algn="ctr"/>
                      <a:endParaRPr kumimoji="1" lang="en-US" sz="2800" b="1" i="1" u="none" kern="1200" dirty="0">
                        <a:solidFill>
                          <a:schemeClr val="dk1"/>
                        </a:solidFill>
                        <a:latin typeface="Calibri" pitchFamily="34" charset="0"/>
                        <a:ea typeface="+mn-ea"/>
                        <a:cs typeface="Calibri" pitchFamily="34" charset="0"/>
                      </a:endParaRPr>
                    </a:p>
                  </a:txBody>
                  <a:tcPr anchor="ctr"/>
                </a:tc>
              </a:tr>
              <a:tr h="970821">
                <a:tc>
                  <a:txBody>
                    <a:bodyPr/>
                    <a:lstStyle/>
                    <a:p>
                      <a:pPr algn="ctr"/>
                      <a:endParaRPr lang="en-US" sz="2800" b="1" i="1" u="none" dirty="0">
                        <a:latin typeface="Calibri" pitchFamily="34" charset="0"/>
                        <a:cs typeface="Calibri" pitchFamily="34" charset="0"/>
                      </a:endParaRPr>
                    </a:p>
                  </a:txBody>
                  <a:tcPr anchor="ctr"/>
                </a:tc>
              </a:tr>
              <a:tr h="864602">
                <a:tc>
                  <a:txBody>
                    <a:bodyPr/>
                    <a:lstStyle/>
                    <a:p>
                      <a:pPr algn="ctr"/>
                      <a:endParaRPr lang="en-US" sz="2400" b="1" i="0" u="none" dirty="0">
                        <a:latin typeface="Calibri" pitchFamily="34" charset="0"/>
                        <a:cs typeface="Calibri" pitchFamily="34" charset="0"/>
                      </a:endParaRPr>
                    </a:p>
                  </a:txBody>
                  <a:tcPr anchor="ctr"/>
                </a:tc>
              </a:tr>
              <a:tr h="968950">
                <a:tc>
                  <a:txBody>
                    <a:bodyPr/>
                    <a:lstStyle/>
                    <a:p>
                      <a:pPr algn="ctr"/>
                      <a:endParaRPr lang="en-US" sz="2400" b="1" i="1" u="none" dirty="0">
                        <a:latin typeface="Calibri" pitchFamily="34" charset="0"/>
                        <a:cs typeface="Calibri" pitchFamily="34" charset="0"/>
                      </a:endParaRPr>
                    </a:p>
                  </a:txBody>
                  <a:tcPr anchor="ctr"/>
                </a:tc>
              </a:tr>
              <a:tr h="997708">
                <a:tc>
                  <a:txBody>
                    <a:bodyPr/>
                    <a:lstStyle/>
                    <a:p>
                      <a:pPr algn="ctr"/>
                      <a:endParaRPr lang="en-US" sz="3600" b="1" i="1" u="none" dirty="0">
                        <a:latin typeface="Calibri" pitchFamily="34" charset="0"/>
                        <a:cs typeface="Calibri" pitchFamily="34" charset="0"/>
                      </a:endParaRP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5532653"/>
              </p:ext>
            </p:extLst>
          </p:nvPr>
        </p:nvGraphicFramePr>
        <p:xfrm>
          <a:off x="3048000" y="0"/>
          <a:ext cx="3048000" cy="6858003"/>
        </p:xfrm>
        <a:graphic>
          <a:graphicData uri="http://schemas.openxmlformats.org/drawingml/2006/table">
            <a:tbl>
              <a:tblPr firstRow="1" bandRow="1">
                <a:tableStyleId>{F5AB1C69-6EDB-4FF4-983F-18BD219EF322}</a:tableStyleId>
              </a:tblPr>
              <a:tblGrid>
                <a:gridCol w="3048000"/>
              </a:tblGrid>
              <a:tr h="997708">
                <a:tc>
                  <a:txBody>
                    <a:bodyPr/>
                    <a:lstStyle/>
                    <a:p>
                      <a:pPr algn="ctr"/>
                      <a:r>
                        <a:rPr lang="en-US" sz="2800" dirty="0" smtClean="0">
                          <a:effectLst>
                            <a:outerShdw blurRad="38100" dist="38100" dir="2700000" algn="tl">
                              <a:srgbClr val="000000">
                                <a:alpha val="43137"/>
                              </a:srgbClr>
                            </a:outerShdw>
                          </a:effectLst>
                        </a:rPr>
                        <a:t>A COMPARISON</a:t>
                      </a:r>
                      <a:endParaRPr lang="en-US" sz="2800" i="1" dirty="0">
                        <a:effectLst>
                          <a:outerShdw blurRad="38100" dist="38100" dir="2700000" algn="tl">
                            <a:srgbClr val="000000">
                              <a:alpha val="43137"/>
                            </a:srgbClr>
                          </a:outerShdw>
                        </a:effectLst>
                        <a:latin typeface="Calibri" pitchFamily="34" charset="0"/>
                        <a:cs typeface="Calibri" pitchFamily="34" charset="0"/>
                      </a:endParaRPr>
                    </a:p>
                  </a:txBody>
                  <a:tcPr anchor="ctr"/>
                </a:tc>
              </a:tr>
              <a:tr h="716590">
                <a:tc>
                  <a:txBody>
                    <a:bodyPr/>
                    <a:lstStyle/>
                    <a:p>
                      <a:pPr algn="ctr"/>
                      <a:r>
                        <a:rPr lang="en-US" sz="2400" dirty="0" smtClean="0">
                          <a:latin typeface="+mj-lt"/>
                        </a:rPr>
                        <a:t>Sovereignty?</a:t>
                      </a:r>
                      <a:endParaRPr lang="en-US" sz="2400" b="1" dirty="0">
                        <a:latin typeface="+mj-lt"/>
                        <a:cs typeface="Calibri" pitchFamily="34" charset="0"/>
                      </a:endParaRPr>
                    </a:p>
                  </a:txBody>
                  <a:tcPr anchor="ctr"/>
                </a:tc>
              </a:tr>
              <a:tr h="670812">
                <a:tc>
                  <a:txBody>
                    <a:bodyPr/>
                    <a:lstStyle/>
                    <a:p>
                      <a:pPr algn="ctr"/>
                      <a:r>
                        <a:rPr lang="en-US" sz="2200" dirty="0" smtClean="0">
                          <a:latin typeface="+mj-lt"/>
                        </a:rPr>
                        <a:t>Foreign</a:t>
                      </a:r>
                      <a:r>
                        <a:rPr lang="en-US" sz="2200" baseline="0" dirty="0" smtClean="0">
                          <a:latin typeface="+mj-lt"/>
                        </a:rPr>
                        <a:t> Relations?</a:t>
                      </a:r>
                      <a:endParaRPr lang="en-US" sz="2200" b="1" dirty="0">
                        <a:latin typeface="+mj-lt"/>
                        <a:cs typeface="Calibri" pitchFamily="34" charset="0"/>
                      </a:endParaRPr>
                    </a:p>
                  </a:txBody>
                  <a:tcPr anchor="ctr"/>
                </a:tc>
              </a:tr>
              <a:tr h="670812">
                <a:tc>
                  <a:txBody>
                    <a:bodyPr/>
                    <a:lstStyle/>
                    <a:p>
                      <a:pPr algn="ctr"/>
                      <a:r>
                        <a:rPr lang="en-US" sz="2400" dirty="0" smtClean="0">
                          <a:latin typeface="+mj-lt"/>
                        </a:rPr>
                        <a:t>Taxation?</a:t>
                      </a:r>
                      <a:endParaRPr lang="en-US" sz="2400" b="1" dirty="0">
                        <a:latin typeface="+mj-lt"/>
                        <a:cs typeface="Calibri" pitchFamily="34" charset="0"/>
                      </a:endParaRPr>
                    </a:p>
                  </a:txBody>
                  <a:tcPr anchor="ctr"/>
                </a:tc>
              </a:tr>
              <a:tr h="970821">
                <a:tc>
                  <a:txBody>
                    <a:bodyPr/>
                    <a:lstStyle/>
                    <a:p>
                      <a:pPr algn="ctr"/>
                      <a:r>
                        <a:rPr lang="en-US" sz="2400" dirty="0" smtClean="0">
                          <a:latin typeface="+mj-lt"/>
                        </a:rPr>
                        <a:t>Commerce</a:t>
                      </a:r>
                      <a:r>
                        <a:rPr lang="en-US" sz="2400" baseline="0" dirty="0" smtClean="0">
                          <a:latin typeface="+mj-lt"/>
                        </a:rPr>
                        <a:t> </a:t>
                      </a:r>
                      <a:br>
                        <a:rPr lang="en-US" sz="2400" baseline="0" dirty="0" smtClean="0">
                          <a:latin typeface="+mj-lt"/>
                        </a:rPr>
                      </a:br>
                      <a:r>
                        <a:rPr lang="en-US" sz="2400" baseline="0" dirty="0" smtClean="0">
                          <a:latin typeface="+mj-lt"/>
                        </a:rPr>
                        <a:t>&amp; Trade?</a:t>
                      </a:r>
                      <a:endParaRPr lang="en-US" sz="2400" b="1" dirty="0">
                        <a:latin typeface="+mj-lt"/>
                        <a:cs typeface="Calibri" pitchFamily="34" charset="0"/>
                      </a:endParaRPr>
                    </a:p>
                  </a:txBody>
                  <a:tcPr anchor="ctr"/>
                </a:tc>
              </a:tr>
              <a:tr h="864602">
                <a:tc>
                  <a:txBody>
                    <a:bodyPr/>
                    <a:lstStyle/>
                    <a:p>
                      <a:pPr algn="ctr"/>
                      <a:r>
                        <a:rPr lang="en-US" sz="2400" dirty="0" smtClean="0">
                          <a:latin typeface="+mj-lt"/>
                        </a:rPr>
                        <a:t>Representation?</a:t>
                      </a:r>
                      <a:endParaRPr lang="en-US" sz="2400" b="1" dirty="0">
                        <a:latin typeface="+mj-lt"/>
                        <a:cs typeface="Calibri" pitchFamily="34" charset="0"/>
                      </a:endParaRPr>
                    </a:p>
                  </a:txBody>
                  <a:tcPr anchor="ctr"/>
                </a:tc>
              </a:tr>
              <a:tr h="968950">
                <a:tc>
                  <a:txBody>
                    <a:bodyPr/>
                    <a:lstStyle/>
                    <a:p>
                      <a:pPr algn="ctr"/>
                      <a:r>
                        <a:rPr lang="en-US" sz="2400" dirty="0" smtClean="0">
                          <a:latin typeface="+mj-lt"/>
                        </a:rPr>
                        <a:t>To Legislate?</a:t>
                      </a:r>
                      <a:endParaRPr lang="en-US" sz="2400" b="1" dirty="0">
                        <a:latin typeface="+mj-lt"/>
                        <a:cs typeface="Calibri" pitchFamily="34" charset="0"/>
                      </a:endParaRPr>
                    </a:p>
                  </a:txBody>
                  <a:tcPr anchor="ctr"/>
                </a:tc>
              </a:tr>
              <a:tr h="997708">
                <a:tc>
                  <a:txBody>
                    <a:bodyPr/>
                    <a:lstStyle/>
                    <a:p>
                      <a:pPr algn="ctr"/>
                      <a:r>
                        <a:rPr lang="en-US" sz="2400" dirty="0" smtClean="0">
                          <a:latin typeface="+mj-lt"/>
                        </a:rPr>
                        <a:t>To Amend?</a:t>
                      </a:r>
                      <a:endParaRPr lang="en-US" sz="2400" b="1" dirty="0">
                        <a:latin typeface="+mj-lt"/>
                        <a:cs typeface="Calibri" pitchFamily="34" charset="0"/>
                      </a:endParaRPr>
                    </a:p>
                  </a:txBody>
                  <a:tcPr anchor="ctr"/>
                </a:tc>
              </a:tr>
            </a:tbl>
          </a:graphicData>
        </a:graphic>
      </p:graphicFrame>
      <p:sp>
        <p:nvSpPr>
          <p:cNvPr id="2" name="Rectangle 1"/>
          <p:cNvSpPr/>
          <p:nvPr/>
        </p:nvSpPr>
        <p:spPr>
          <a:xfrm>
            <a:off x="0" y="1022132"/>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20" name="Rectangle 19"/>
          <p:cNvSpPr/>
          <p:nvPr/>
        </p:nvSpPr>
        <p:spPr>
          <a:xfrm>
            <a:off x="-21021" y="1771051"/>
            <a:ext cx="3048000" cy="584775"/>
          </a:xfrm>
          <a:prstGeom prst="rect">
            <a:avLst/>
          </a:prstGeom>
        </p:spPr>
        <p:txBody>
          <a:bodyPr wrap="square">
            <a:spAutoFit/>
          </a:bodyPr>
          <a:lstStyle/>
          <a:p>
            <a:pPr algn="ctr"/>
            <a:r>
              <a:rPr lang="en-US" sz="3200" b="1" dirty="0" smtClean="0">
                <a:solidFill>
                  <a:prstClr val="black"/>
                </a:solidFill>
              </a:rPr>
              <a:t>Federal</a:t>
            </a:r>
            <a:endParaRPr lang="en-US" sz="2400" dirty="0"/>
          </a:p>
        </p:txBody>
      </p:sp>
      <p:sp>
        <p:nvSpPr>
          <p:cNvPr id="21" name="Rectangle 20"/>
          <p:cNvSpPr/>
          <p:nvPr/>
        </p:nvSpPr>
        <p:spPr>
          <a:xfrm>
            <a:off x="-21021" y="2393732"/>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22" name="Rectangle 21"/>
          <p:cNvSpPr/>
          <p:nvPr/>
        </p:nvSpPr>
        <p:spPr>
          <a:xfrm>
            <a:off x="-21021" y="3224103"/>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3" name="Rectangle 2"/>
          <p:cNvSpPr/>
          <p:nvPr/>
        </p:nvSpPr>
        <p:spPr>
          <a:xfrm>
            <a:off x="7883" y="4191000"/>
            <a:ext cx="3019096" cy="523220"/>
          </a:xfrm>
          <a:prstGeom prst="rect">
            <a:avLst/>
          </a:prstGeom>
        </p:spPr>
        <p:txBody>
          <a:bodyPr wrap="square">
            <a:spAutoFit/>
          </a:bodyPr>
          <a:lstStyle/>
          <a:p>
            <a:pPr lvl="0" algn="ctr"/>
            <a:r>
              <a:rPr lang="en-US" sz="2800" b="1" dirty="0">
                <a:solidFill>
                  <a:prstClr val="black"/>
                </a:solidFill>
              </a:rPr>
              <a:t>1 Vote Per State</a:t>
            </a:r>
            <a:endParaRPr lang="en-US" sz="2800" b="1" i="1" dirty="0">
              <a:solidFill>
                <a:prstClr val="black"/>
              </a:solidFill>
              <a:latin typeface="Calibri" pitchFamily="34" charset="0"/>
              <a:cs typeface="Calibri" pitchFamily="34" charset="0"/>
            </a:endParaRPr>
          </a:p>
        </p:txBody>
      </p:sp>
      <p:sp>
        <p:nvSpPr>
          <p:cNvPr id="4" name="Rectangle 3"/>
          <p:cNvSpPr/>
          <p:nvPr/>
        </p:nvSpPr>
        <p:spPr>
          <a:xfrm>
            <a:off x="-1" y="5029200"/>
            <a:ext cx="3026979" cy="707886"/>
          </a:xfrm>
          <a:prstGeom prst="rect">
            <a:avLst/>
          </a:prstGeom>
        </p:spPr>
        <p:txBody>
          <a:bodyPr wrap="square">
            <a:spAutoFit/>
          </a:bodyPr>
          <a:lstStyle/>
          <a:p>
            <a:pPr lvl="0" algn="ctr"/>
            <a:r>
              <a:rPr lang="en-US" sz="4000" b="1" dirty="0">
                <a:solidFill>
                  <a:prstClr val="black"/>
                </a:solidFill>
              </a:rPr>
              <a:t>2/3</a:t>
            </a:r>
            <a:endParaRPr lang="en-US" sz="4000" b="1" i="1" dirty="0">
              <a:solidFill>
                <a:prstClr val="black"/>
              </a:solidFill>
              <a:latin typeface="Calibri" pitchFamily="34" charset="0"/>
              <a:cs typeface="Calibri" pitchFamily="34" charset="0"/>
            </a:endParaRPr>
          </a:p>
        </p:txBody>
      </p:sp>
      <p:sp>
        <p:nvSpPr>
          <p:cNvPr id="15" name="Rectangle 14"/>
          <p:cNvSpPr/>
          <p:nvPr/>
        </p:nvSpPr>
        <p:spPr>
          <a:xfrm>
            <a:off x="7882" y="6096000"/>
            <a:ext cx="3019095" cy="584775"/>
          </a:xfrm>
          <a:prstGeom prst="rect">
            <a:avLst/>
          </a:prstGeom>
        </p:spPr>
        <p:txBody>
          <a:bodyPr wrap="square">
            <a:spAutoFit/>
          </a:bodyPr>
          <a:lstStyle/>
          <a:p>
            <a:pPr algn="ctr"/>
            <a:r>
              <a:rPr lang="en-US" sz="3200" b="1" dirty="0">
                <a:solidFill>
                  <a:prstClr val="black"/>
                </a:solidFill>
              </a:rPr>
              <a:t>UNANIMOUS</a:t>
            </a:r>
            <a:endParaRPr lang="en-US" sz="3000" dirty="0"/>
          </a:p>
        </p:txBody>
      </p:sp>
      <p:sp>
        <p:nvSpPr>
          <p:cNvPr id="26" name="Rectangle 25"/>
          <p:cNvSpPr/>
          <p:nvPr/>
        </p:nvSpPr>
        <p:spPr>
          <a:xfrm>
            <a:off x="6111766" y="1052156"/>
            <a:ext cx="3048000" cy="646331"/>
          </a:xfrm>
          <a:prstGeom prst="rect">
            <a:avLst/>
          </a:prstGeom>
        </p:spPr>
        <p:txBody>
          <a:bodyPr wrap="square">
            <a:spAutoFit/>
          </a:bodyPr>
          <a:lstStyle/>
          <a:p>
            <a:pPr algn="ctr"/>
            <a:r>
              <a:rPr lang="en-US" sz="3600" b="1" dirty="0" smtClean="0">
                <a:solidFill>
                  <a:prstClr val="black"/>
                </a:solidFill>
              </a:rPr>
              <a:t>SHARED</a:t>
            </a:r>
            <a:endParaRPr lang="en-US" sz="2400" dirty="0"/>
          </a:p>
        </p:txBody>
      </p:sp>
      <p:sp>
        <p:nvSpPr>
          <p:cNvPr id="27" name="Rectangle 26"/>
          <p:cNvSpPr/>
          <p:nvPr/>
        </p:nvSpPr>
        <p:spPr>
          <a:xfrm>
            <a:off x="6090745" y="1771050"/>
            <a:ext cx="3048000" cy="584775"/>
          </a:xfrm>
          <a:prstGeom prst="rect">
            <a:avLst/>
          </a:prstGeom>
        </p:spPr>
        <p:txBody>
          <a:bodyPr wrap="square">
            <a:spAutoFit/>
          </a:bodyPr>
          <a:lstStyle/>
          <a:p>
            <a:pPr algn="ctr"/>
            <a:r>
              <a:rPr lang="en-US" sz="3200" b="1" dirty="0" smtClean="0">
                <a:solidFill>
                  <a:prstClr val="black"/>
                </a:solidFill>
              </a:rPr>
              <a:t>Federal</a:t>
            </a:r>
            <a:endParaRPr lang="en-US" sz="2400" dirty="0"/>
          </a:p>
        </p:txBody>
      </p:sp>
      <p:sp>
        <p:nvSpPr>
          <p:cNvPr id="16" name="Rectangle 15"/>
          <p:cNvSpPr/>
          <p:nvPr/>
        </p:nvSpPr>
        <p:spPr>
          <a:xfrm>
            <a:off x="6111766" y="2455287"/>
            <a:ext cx="3026979" cy="523220"/>
          </a:xfrm>
          <a:prstGeom prst="rect">
            <a:avLst/>
          </a:prstGeom>
        </p:spPr>
        <p:txBody>
          <a:bodyPr wrap="square">
            <a:spAutoFit/>
          </a:bodyPr>
          <a:lstStyle/>
          <a:p>
            <a:pPr lvl="0" algn="ctr"/>
            <a:r>
              <a:rPr kumimoji="1" lang="en-US" sz="2800" b="1" dirty="0">
                <a:solidFill>
                  <a:prstClr val="black"/>
                </a:solidFill>
              </a:rPr>
              <a:t>Federal &amp; State</a:t>
            </a:r>
            <a:endParaRPr kumimoji="1" lang="en-US" sz="2800" b="1" i="1" dirty="0">
              <a:solidFill>
                <a:prstClr val="black"/>
              </a:solidFill>
              <a:latin typeface="Calibri" pitchFamily="34" charset="0"/>
              <a:cs typeface="Calibri" pitchFamily="34" charset="0"/>
            </a:endParaRPr>
          </a:p>
        </p:txBody>
      </p:sp>
      <p:sp>
        <p:nvSpPr>
          <p:cNvPr id="17" name="Rectangle 16"/>
          <p:cNvSpPr/>
          <p:nvPr/>
        </p:nvSpPr>
        <p:spPr>
          <a:xfrm>
            <a:off x="6111765" y="3071595"/>
            <a:ext cx="3026979" cy="954107"/>
          </a:xfrm>
          <a:prstGeom prst="rect">
            <a:avLst/>
          </a:prstGeom>
        </p:spPr>
        <p:txBody>
          <a:bodyPr wrap="square">
            <a:spAutoFit/>
          </a:bodyPr>
          <a:lstStyle/>
          <a:p>
            <a:pPr lvl="0" algn="ctr"/>
            <a:r>
              <a:rPr lang="en-US" sz="2800" b="1" dirty="0">
                <a:solidFill>
                  <a:prstClr val="black"/>
                </a:solidFill>
              </a:rPr>
              <a:t>Federal</a:t>
            </a:r>
            <a:r>
              <a:rPr lang="en-US" sz="2800" dirty="0">
                <a:solidFill>
                  <a:prstClr val="black"/>
                </a:solidFill>
              </a:rPr>
              <a:t> (</a:t>
            </a:r>
            <a:r>
              <a:rPr lang="en-US" sz="2800" i="1" dirty="0">
                <a:solidFill>
                  <a:prstClr val="black"/>
                </a:solidFill>
              </a:rPr>
              <a:t>Interstate</a:t>
            </a:r>
            <a:r>
              <a:rPr lang="en-US" sz="2800" dirty="0">
                <a:solidFill>
                  <a:prstClr val="black"/>
                </a:solidFill>
              </a:rPr>
              <a:t>)</a:t>
            </a:r>
            <a:br>
              <a:rPr lang="en-US" sz="2800" dirty="0">
                <a:solidFill>
                  <a:prstClr val="black"/>
                </a:solidFill>
              </a:rPr>
            </a:br>
            <a:r>
              <a:rPr lang="en-US" sz="2800" b="1" dirty="0">
                <a:solidFill>
                  <a:prstClr val="black"/>
                </a:solidFill>
              </a:rPr>
              <a:t>State</a:t>
            </a:r>
            <a:r>
              <a:rPr lang="en-US" sz="2800" dirty="0">
                <a:solidFill>
                  <a:prstClr val="black"/>
                </a:solidFill>
              </a:rPr>
              <a:t> (</a:t>
            </a:r>
            <a:r>
              <a:rPr lang="en-US" sz="2800" i="1" dirty="0">
                <a:solidFill>
                  <a:prstClr val="black"/>
                </a:solidFill>
              </a:rPr>
              <a:t>Intrastate</a:t>
            </a:r>
            <a:r>
              <a:rPr lang="en-US" sz="2800" dirty="0">
                <a:solidFill>
                  <a:prstClr val="black"/>
                </a:solidFill>
              </a:rPr>
              <a:t>)</a:t>
            </a:r>
            <a:endParaRPr lang="en-US" sz="2800" b="1" i="1" dirty="0">
              <a:solidFill>
                <a:prstClr val="black"/>
              </a:solidFill>
              <a:latin typeface="Calibri" pitchFamily="34" charset="0"/>
              <a:cs typeface="Calibri" pitchFamily="34" charset="0"/>
            </a:endParaRPr>
          </a:p>
        </p:txBody>
      </p:sp>
      <p:sp>
        <p:nvSpPr>
          <p:cNvPr id="18" name="Rectangle 17"/>
          <p:cNvSpPr/>
          <p:nvPr/>
        </p:nvSpPr>
        <p:spPr>
          <a:xfrm>
            <a:off x="6111766" y="4037111"/>
            <a:ext cx="3026978" cy="830997"/>
          </a:xfrm>
          <a:prstGeom prst="rect">
            <a:avLst/>
          </a:prstGeom>
        </p:spPr>
        <p:txBody>
          <a:bodyPr wrap="square">
            <a:spAutoFit/>
          </a:bodyPr>
          <a:lstStyle/>
          <a:p>
            <a:pPr lvl="0" algn="ctr"/>
            <a:r>
              <a:rPr lang="en-US" sz="2400" b="1" dirty="0">
                <a:solidFill>
                  <a:prstClr val="black"/>
                </a:solidFill>
              </a:rPr>
              <a:t>Proportional</a:t>
            </a:r>
            <a:r>
              <a:rPr lang="en-US" sz="2400" dirty="0">
                <a:solidFill>
                  <a:prstClr val="black"/>
                </a:solidFill>
              </a:rPr>
              <a:t> (</a:t>
            </a:r>
            <a:r>
              <a:rPr lang="en-US" sz="2400" i="1" dirty="0">
                <a:solidFill>
                  <a:prstClr val="black"/>
                </a:solidFill>
              </a:rPr>
              <a:t>House</a:t>
            </a:r>
            <a:r>
              <a:rPr lang="en-US" sz="2400" dirty="0">
                <a:solidFill>
                  <a:prstClr val="black"/>
                </a:solidFill>
              </a:rPr>
              <a:t>)</a:t>
            </a:r>
          </a:p>
          <a:p>
            <a:pPr lvl="0" algn="ctr"/>
            <a:r>
              <a:rPr lang="en-US" sz="2400" b="1" dirty="0">
                <a:solidFill>
                  <a:prstClr val="black"/>
                </a:solidFill>
              </a:rPr>
              <a:t>Two Each </a:t>
            </a:r>
            <a:r>
              <a:rPr lang="en-US" sz="2400" dirty="0">
                <a:solidFill>
                  <a:prstClr val="black"/>
                </a:solidFill>
              </a:rPr>
              <a:t>(</a:t>
            </a:r>
            <a:r>
              <a:rPr lang="en-US" sz="2400" i="1" dirty="0">
                <a:solidFill>
                  <a:prstClr val="black"/>
                </a:solidFill>
              </a:rPr>
              <a:t>Senate</a:t>
            </a:r>
            <a:r>
              <a:rPr lang="en-US" sz="2400" dirty="0">
                <a:solidFill>
                  <a:prstClr val="black"/>
                </a:solidFill>
              </a:rPr>
              <a:t>)</a:t>
            </a:r>
            <a:endParaRPr lang="en-US" sz="2400" b="1" dirty="0">
              <a:solidFill>
                <a:prstClr val="black"/>
              </a:solidFill>
              <a:latin typeface="Calibri" pitchFamily="34" charset="0"/>
              <a:cs typeface="Calibri" pitchFamily="34" charset="0"/>
            </a:endParaRPr>
          </a:p>
        </p:txBody>
      </p:sp>
      <p:sp>
        <p:nvSpPr>
          <p:cNvPr id="19" name="Rectangle 18"/>
          <p:cNvSpPr/>
          <p:nvPr/>
        </p:nvSpPr>
        <p:spPr>
          <a:xfrm>
            <a:off x="6111766" y="4967644"/>
            <a:ext cx="3048000" cy="830997"/>
          </a:xfrm>
          <a:prstGeom prst="rect">
            <a:avLst/>
          </a:prstGeom>
        </p:spPr>
        <p:txBody>
          <a:bodyPr wrap="square">
            <a:spAutoFit/>
          </a:bodyPr>
          <a:lstStyle/>
          <a:p>
            <a:pPr lvl="0" algn="ctr"/>
            <a:r>
              <a:rPr lang="en-US" sz="2400" dirty="0">
                <a:solidFill>
                  <a:prstClr val="black"/>
                </a:solidFill>
              </a:rPr>
              <a:t>Concurrent Majority + President’s Signature</a:t>
            </a:r>
            <a:endParaRPr lang="en-US" sz="2400" b="1" i="1" dirty="0">
              <a:solidFill>
                <a:prstClr val="black"/>
              </a:solidFill>
              <a:latin typeface="Calibri" pitchFamily="34" charset="0"/>
              <a:cs typeface="Calibri" pitchFamily="34" charset="0"/>
            </a:endParaRPr>
          </a:p>
        </p:txBody>
      </p:sp>
      <p:sp>
        <p:nvSpPr>
          <p:cNvPr id="23" name="Rectangle 22"/>
          <p:cNvSpPr/>
          <p:nvPr/>
        </p:nvSpPr>
        <p:spPr>
          <a:xfrm>
            <a:off x="6111766" y="6034444"/>
            <a:ext cx="2998075" cy="584775"/>
          </a:xfrm>
          <a:prstGeom prst="rect">
            <a:avLst/>
          </a:prstGeom>
        </p:spPr>
        <p:txBody>
          <a:bodyPr wrap="square">
            <a:spAutoFit/>
          </a:bodyPr>
          <a:lstStyle/>
          <a:p>
            <a:pPr lvl="0" algn="ctr"/>
            <a:r>
              <a:rPr lang="en-US" sz="3200" b="1" dirty="0">
                <a:solidFill>
                  <a:prstClr val="black"/>
                </a:solidFill>
              </a:rPr>
              <a:t>2/3 + 3/4</a:t>
            </a:r>
            <a:endParaRPr lang="en-US" sz="3200" b="1" i="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22563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3" grpId="0"/>
      <p:bldP spid="4" grpId="0"/>
      <p:bldP spid="15" grpId="0"/>
      <p:bldP spid="26" grpId="0"/>
      <p:bldP spid="27" grpId="0"/>
      <p:bldP spid="16" grpId="0"/>
      <p:bldP spid="17" grpId="0"/>
      <p:bldP spid="18"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Daniel Shays and Job Shattuck.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894" y="0"/>
            <a:ext cx="91538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2200" y="3810000"/>
            <a:ext cx="6781800" cy="1524000"/>
          </a:xfrm>
          <a:ln/>
        </p:spPr>
        <p:style>
          <a:lnRef idx="1">
            <a:schemeClr val="accent2"/>
          </a:lnRef>
          <a:fillRef idx="3">
            <a:schemeClr val="accent2"/>
          </a:fillRef>
          <a:effectRef idx="2">
            <a:schemeClr val="accent2"/>
          </a:effectRef>
          <a:fontRef idx="minor">
            <a:schemeClr val="lt1"/>
          </a:fontRef>
        </p:style>
        <p:txBody>
          <a:bodyPr anchor="ctr">
            <a:noAutofit/>
          </a:bodyPr>
          <a:lstStyle/>
          <a:p>
            <a:r>
              <a:rPr lang="en-US" sz="8000" dirty="0" smtClean="0">
                <a:solidFill>
                  <a:schemeClr val="bg2"/>
                </a:solidFill>
                <a:latin typeface="+mj-lt"/>
              </a:rPr>
              <a:t>Rebellions </a:t>
            </a:r>
            <a:endParaRPr lang="en-US" sz="5400" dirty="0">
              <a:solidFill>
                <a:schemeClr val="bg2"/>
              </a:solidFill>
              <a:latin typeface="+mj-lt"/>
            </a:endParaRPr>
          </a:p>
        </p:txBody>
      </p:sp>
    </p:spTree>
    <p:extLst>
      <p:ext uri="{BB962C8B-B14F-4D97-AF65-F5344CB8AC3E}">
        <p14:creationId xmlns:p14="http://schemas.microsoft.com/office/powerpoint/2010/main" val="3179821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4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88859"/>
          <a:stretch/>
        </p:blipFill>
        <p:spPr bwMode="auto">
          <a:xfrm>
            <a:off x="0" y="5754414"/>
            <a:ext cx="9144000" cy="110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038600"/>
            <a:ext cx="7162800" cy="1143000"/>
          </a:xfrm>
        </p:spPr>
        <p:style>
          <a:lnRef idx="1">
            <a:schemeClr val="accent5"/>
          </a:lnRef>
          <a:fillRef idx="3">
            <a:schemeClr val="accent5"/>
          </a:fillRef>
          <a:effectRef idx="2">
            <a:schemeClr val="accent5"/>
          </a:effectRef>
          <a:fontRef idx="minor">
            <a:schemeClr val="lt1"/>
          </a:fontRef>
        </p:style>
        <p:txBody>
          <a:bodyPr>
            <a:normAutofit/>
          </a:bodyPr>
          <a:lstStyle/>
          <a:p>
            <a:r>
              <a:rPr lang="en-US" sz="4600" b="1" dirty="0" smtClean="0">
                <a:solidFill>
                  <a:schemeClr val="bg1"/>
                </a:solidFill>
                <a:effectLst>
                  <a:outerShdw blurRad="38100" dist="38100" dir="2700000" algn="tl">
                    <a:srgbClr val="000000">
                      <a:alpha val="43137"/>
                    </a:srgbClr>
                  </a:outerShdw>
                </a:effectLst>
                <a:latin typeface="+mj-lt"/>
              </a:rPr>
              <a:t>TRADE BARRIERS</a:t>
            </a:r>
            <a:endParaRPr lang="en-US" sz="4600" b="1" dirty="0">
              <a:solidFill>
                <a:schemeClr val="bg1"/>
              </a:solidFill>
              <a:effectLst>
                <a:outerShdw blurRad="38100" dist="38100" dir="2700000" algn="tl">
                  <a:srgbClr val="000000">
                    <a:alpha val="43137"/>
                  </a:srgbClr>
                </a:outerShdw>
              </a:effectLst>
              <a:latin typeface="+mj-lt"/>
            </a:endParaRPr>
          </a:p>
        </p:txBody>
      </p:sp>
      <p:sp>
        <p:nvSpPr>
          <p:cNvPr id="4" name="Rectangle 3"/>
          <p:cNvSpPr/>
          <p:nvPr/>
        </p:nvSpPr>
        <p:spPr>
          <a:xfrm>
            <a:off x="304800" y="6327507"/>
            <a:ext cx="2572820"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Photo by Eddy </a:t>
            </a:r>
            <a:r>
              <a:rPr lang="en-US" b="1" dirty="0">
                <a:solidFill>
                  <a:schemeClr val="bg1"/>
                </a:solidFill>
                <a:effectLst>
                  <a:outerShdw blurRad="38100" dist="38100" dir="2700000" algn="tl">
                    <a:srgbClr val="000000">
                      <a:alpha val="43137"/>
                    </a:srgbClr>
                  </a:outerShdw>
                </a:effectLst>
              </a:rPr>
              <a:t>Van 3000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627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4724400"/>
            <a:ext cx="7848600" cy="1447800"/>
          </a:xfrm>
        </p:spPr>
        <p:txBody>
          <a:bodyPr>
            <a:normAutofit/>
          </a:bodyPr>
          <a:lstStyle/>
          <a:p>
            <a:pPr algn="r"/>
            <a:r>
              <a:rPr lang="en-US" b="1" dirty="0" smtClean="0">
                <a:solidFill>
                  <a:schemeClr val="bg1"/>
                </a:solidFill>
                <a:effectLst>
                  <a:outerShdw blurRad="38100" dist="38100" dir="2700000" algn="tl">
                    <a:srgbClr val="000000">
                      <a:alpha val="43137"/>
                    </a:srgbClr>
                  </a:outerShdw>
                </a:effectLst>
              </a:rPr>
              <a:t>The Annapolis Convention</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latin typeface="+mn-lt"/>
              </a:rPr>
              <a:t>1786</a:t>
            </a:r>
            <a:endParaRPr lang="en-US" b="1" dirty="0">
              <a:solidFill>
                <a:schemeClr val="bg1"/>
              </a:solidFill>
              <a:effectLst>
                <a:outerShdw blurRad="38100" dist="38100" dir="2700000" algn="tl">
                  <a:srgbClr val="000000">
                    <a:alpha val="43137"/>
                  </a:srgbClr>
                </a:outerShdw>
              </a:effectLst>
              <a:latin typeface="+mn-lt"/>
            </a:endParaRPr>
          </a:p>
        </p:txBody>
      </p:sp>
      <p:sp>
        <p:nvSpPr>
          <p:cNvPr id="4" name="Rectangle 3"/>
          <p:cNvSpPr/>
          <p:nvPr/>
        </p:nvSpPr>
        <p:spPr>
          <a:xfrm>
            <a:off x="76200" y="6412468"/>
            <a:ext cx="1892378" cy="338554"/>
          </a:xfrm>
          <a:prstGeom prst="rect">
            <a:avLst/>
          </a:prstGeom>
        </p:spPr>
        <p:txBody>
          <a:bodyPr wrap="none">
            <a:spAutoFit/>
          </a:bodyPr>
          <a:lstStyle/>
          <a:p>
            <a:r>
              <a:rPr lang="en-US" sz="1600" b="1" dirty="0" smtClean="0">
                <a:solidFill>
                  <a:schemeClr val="bg1"/>
                </a:solidFill>
              </a:rPr>
              <a:t>Photo by Ken </a:t>
            </a:r>
            <a:r>
              <a:rPr lang="en-US" sz="1600" b="1" dirty="0">
                <a:solidFill>
                  <a:schemeClr val="bg1"/>
                </a:solidFill>
              </a:rPr>
              <a:t>Lund</a:t>
            </a:r>
            <a:endParaRPr lang="en-US" sz="1600" dirty="0">
              <a:solidFill>
                <a:schemeClr val="bg1"/>
              </a:solidFill>
            </a:endParaRPr>
          </a:p>
        </p:txBody>
      </p:sp>
    </p:spTree>
    <p:extLst>
      <p:ext uri="{BB962C8B-B14F-4D97-AF65-F5344CB8AC3E}">
        <p14:creationId xmlns:p14="http://schemas.microsoft.com/office/powerpoint/2010/main" val="183604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2590800"/>
            <a:ext cx="7848600" cy="3657600"/>
          </a:xfrm>
        </p:spPr>
        <p:txBody>
          <a:bodyPr anchor="t">
            <a:normAutofit/>
          </a:bodyPr>
          <a:lstStyle/>
          <a:p>
            <a:pPr algn="r">
              <a:lnSpc>
                <a:spcPct val="150000"/>
              </a:lnSpc>
              <a:spcAft>
                <a:spcPts val="1800"/>
              </a:spcAft>
            </a:pPr>
            <a:r>
              <a:rPr lang="en-US" sz="4800" b="1" dirty="0" smtClean="0">
                <a:solidFill>
                  <a:schemeClr val="bg1"/>
                </a:solidFill>
                <a:effectLst>
                  <a:outerShdw blurRad="38100" dist="38100" dir="2700000" algn="tl">
                    <a:srgbClr val="000000">
                      <a:alpha val="43137"/>
                    </a:srgbClr>
                  </a:outerShdw>
                </a:effectLst>
              </a:rPr>
              <a:t>Let’s meet again.</a:t>
            </a:r>
            <a:br>
              <a:rPr lang="en-US" sz="4800" b="1" dirty="0" smtClean="0">
                <a:solidFill>
                  <a:schemeClr val="bg1"/>
                </a:solidFill>
                <a:effectLst>
                  <a:outerShdw blurRad="38100" dist="38100" dir="2700000" algn="tl">
                    <a:srgbClr val="000000">
                      <a:alpha val="43137"/>
                    </a:srgbClr>
                  </a:outerShdw>
                </a:effectLst>
              </a:rPr>
            </a:br>
            <a:endParaRPr lang="en-US" sz="4800" b="1" dirty="0">
              <a:solidFill>
                <a:schemeClr val="bg1"/>
              </a:solidFill>
              <a:effectLst>
                <a:outerShdw blurRad="38100" dist="38100" dir="2700000" algn="tl">
                  <a:srgbClr val="000000">
                    <a:alpha val="43137"/>
                  </a:srgbClr>
                </a:outerShdw>
              </a:effectLst>
              <a:latin typeface="+mn-lt"/>
            </a:endParaRPr>
          </a:p>
        </p:txBody>
      </p:sp>
      <p:sp>
        <p:nvSpPr>
          <p:cNvPr id="4" name="Rectangle 3"/>
          <p:cNvSpPr/>
          <p:nvPr/>
        </p:nvSpPr>
        <p:spPr>
          <a:xfrm>
            <a:off x="76200" y="6412468"/>
            <a:ext cx="1892378" cy="338554"/>
          </a:xfrm>
          <a:prstGeom prst="rect">
            <a:avLst/>
          </a:prstGeom>
        </p:spPr>
        <p:txBody>
          <a:bodyPr wrap="none">
            <a:spAutoFit/>
          </a:bodyPr>
          <a:lstStyle/>
          <a:p>
            <a:r>
              <a:rPr lang="en-US" sz="1600" b="1" dirty="0" smtClean="0">
                <a:solidFill>
                  <a:schemeClr val="bg1"/>
                </a:solidFill>
              </a:rPr>
              <a:t>Photo by Ken </a:t>
            </a:r>
            <a:r>
              <a:rPr lang="en-US" sz="1600" b="1" dirty="0">
                <a:solidFill>
                  <a:schemeClr val="bg1"/>
                </a:solidFill>
              </a:rPr>
              <a:t>Lund</a:t>
            </a:r>
            <a:endParaRPr lang="en-US" sz="1600" dirty="0">
              <a:solidFill>
                <a:schemeClr val="bg1"/>
              </a:solidFill>
            </a:endParaRPr>
          </a:p>
        </p:txBody>
      </p:sp>
    </p:spTree>
    <p:extLst>
      <p:ext uri="{BB962C8B-B14F-4D97-AF65-F5344CB8AC3E}">
        <p14:creationId xmlns:p14="http://schemas.microsoft.com/office/powerpoint/2010/main" val="38862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2590800"/>
            <a:ext cx="7848600" cy="3657600"/>
          </a:xfrm>
        </p:spPr>
        <p:txBody>
          <a:bodyPr anchor="t">
            <a:normAutofit/>
          </a:bodyPr>
          <a:lstStyle/>
          <a:p>
            <a:pPr algn="r">
              <a:lnSpc>
                <a:spcPct val="150000"/>
              </a:lnSpc>
              <a:spcAft>
                <a:spcPts val="1800"/>
              </a:spcAft>
            </a:pPr>
            <a:r>
              <a:rPr lang="en-US" sz="4800" b="1" dirty="0" smtClean="0">
                <a:solidFill>
                  <a:schemeClr val="bg1"/>
                </a:solidFill>
                <a:effectLst>
                  <a:outerShdw blurRad="38100" dist="38100" dir="2700000" algn="tl">
                    <a:srgbClr val="000000">
                      <a:alpha val="43137"/>
                    </a:srgbClr>
                  </a:outerShdw>
                </a:effectLst>
              </a:rPr>
              <a:t>Let’s meet again.</a:t>
            </a:r>
            <a:br>
              <a:rPr lang="en-US" sz="4800" b="1" dirty="0" smtClean="0">
                <a:solidFill>
                  <a:schemeClr val="bg1"/>
                </a:solidFill>
                <a:effectLst>
                  <a:outerShdw blurRad="38100" dist="38100" dir="2700000" algn="tl">
                    <a:srgbClr val="000000">
                      <a:alpha val="43137"/>
                    </a:srgbClr>
                  </a:outerShdw>
                </a:effectLst>
              </a:rPr>
            </a:br>
            <a:r>
              <a:rPr lang="en-US" sz="4800" b="1" dirty="0" smtClean="0">
                <a:solidFill>
                  <a:schemeClr val="bg1"/>
                </a:solidFill>
                <a:effectLst>
                  <a:outerShdw blurRad="38100" dist="38100" dir="2700000" algn="tl">
                    <a:srgbClr val="000000">
                      <a:alpha val="43137"/>
                    </a:srgbClr>
                  </a:outerShdw>
                </a:effectLst>
              </a:rPr>
              <a:t>Next year.</a:t>
            </a:r>
            <a:br>
              <a:rPr lang="en-US" sz="4800" b="1" dirty="0" smtClean="0">
                <a:solidFill>
                  <a:schemeClr val="bg1"/>
                </a:solidFill>
                <a:effectLst>
                  <a:outerShdw blurRad="38100" dist="38100" dir="2700000" algn="tl">
                    <a:srgbClr val="000000">
                      <a:alpha val="43137"/>
                    </a:srgbClr>
                  </a:outerShdw>
                </a:effectLst>
              </a:rPr>
            </a:br>
            <a:endParaRPr lang="en-US" sz="4800" b="1" dirty="0">
              <a:solidFill>
                <a:schemeClr val="bg1"/>
              </a:solidFill>
              <a:effectLst>
                <a:outerShdw blurRad="38100" dist="38100" dir="2700000" algn="tl">
                  <a:srgbClr val="000000">
                    <a:alpha val="43137"/>
                  </a:srgbClr>
                </a:outerShdw>
              </a:effectLst>
              <a:latin typeface="+mn-lt"/>
            </a:endParaRPr>
          </a:p>
        </p:txBody>
      </p:sp>
      <p:sp>
        <p:nvSpPr>
          <p:cNvPr id="4" name="Rectangle 3"/>
          <p:cNvSpPr/>
          <p:nvPr/>
        </p:nvSpPr>
        <p:spPr>
          <a:xfrm>
            <a:off x="76200" y="6412468"/>
            <a:ext cx="1892378" cy="338554"/>
          </a:xfrm>
          <a:prstGeom prst="rect">
            <a:avLst/>
          </a:prstGeom>
        </p:spPr>
        <p:txBody>
          <a:bodyPr wrap="none">
            <a:spAutoFit/>
          </a:bodyPr>
          <a:lstStyle/>
          <a:p>
            <a:r>
              <a:rPr lang="en-US" sz="1600" b="1" dirty="0" smtClean="0">
                <a:solidFill>
                  <a:schemeClr val="bg1"/>
                </a:solidFill>
              </a:rPr>
              <a:t>Photo by Ken </a:t>
            </a:r>
            <a:r>
              <a:rPr lang="en-US" sz="1600" b="1" dirty="0">
                <a:solidFill>
                  <a:schemeClr val="bg1"/>
                </a:solidFill>
              </a:rPr>
              <a:t>Lund</a:t>
            </a:r>
            <a:endParaRPr lang="en-US" sz="1600" dirty="0">
              <a:solidFill>
                <a:schemeClr val="bg1"/>
              </a:solidFill>
            </a:endParaRPr>
          </a:p>
        </p:txBody>
      </p:sp>
    </p:spTree>
    <p:extLst>
      <p:ext uri="{BB962C8B-B14F-4D97-AF65-F5344CB8AC3E}">
        <p14:creationId xmlns:p14="http://schemas.microsoft.com/office/powerpoint/2010/main" val="41837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fontScheme name="Elephant">
      <a:majorFont>
        <a:latin typeface="Elephan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themeOverride>
</file>

<file path=ppt/theme/themeOverride2.xml><?xml version="1.0" encoding="utf-8"?>
<a:themeOverride xmlns:a="http://schemas.openxmlformats.org/drawingml/2006/main">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themeOverride>
</file>

<file path=ppt/theme/themeOverride3.xml><?xml version="1.0" encoding="utf-8"?>
<a:themeOverride xmlns:a="http://schemas.openxmlformats.org/drawingml/2006/main">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themeOverride>
</file>

<file path=ppt/theme/themeOverride4.xml><?xml version="1.0" encoding="utf-8"?>
<a:themeOverride xmlns:a="http://schemas.openxmlformats.org/drawingml/2006/main">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themeOverride>
</file>

<file path=ppt/theme/themeOverride5.xml><?xml version="1.0" encoding="utf-8"?>
<a:themeOverride xmlns:a="http://schemas.openxmlformats.org/drawingml/2006/main">
  <a:clrScheme name="Philadelphia">
    <a:dk1>
      <a:sysClr val="windowText" lastClr="000000"/>
    </a:dk1>
    <a:lt1>
      <a:sysClr val="window" lastClr="FFFFFF"/>
    </a:lt1>
    <a:dk2>
      <a:srgbClr val="222D41"/>
    </a:dk2>
    <a:lt2>
      <a:srgbClr val="EDE1DF"/>
    </a:lt2>
    <a:accent1>
      <a:srgbClr val="222D41"/>
    </a:accent1>
    <a:accent2>
      <a:srgbClr val="722F30"/>
    </a:accent2>
    <a:accent3>
      <a:srgbClr val="729660"/>
    </a:accent3>
    <a:accent4>
      <a:srgbClr val="C16A6C"/>
    </a:accent4>
    <a:accent5>
      <a:srgbClr val="557048"/>
    </a:accent5>
    <a:accent6>
      <a:srgbClr val="788EB8"/>
    </a:accent6>
    <a:hlink>
      <a:srgbClr val="234C54"/>
    </a:hlink>
    <a:folHlink>
      <a:srgbClr val="722F30"/>
    </a:folHlink>
  </a:clrScheme>
</a:themeOverride>
</file>

<file path=docProps/app.xml><?xml version="1.0" encoding="utf-8"?>
<Properties xmlns="http://schemas.openxmlformats.org/officeDocument/2006/extended-properties" xmlns:vt="http://schemas.openxmlformats.org/officeDocument/2006/docPropsVTypes">
  <Template/>
  <TotalTime>1418</TotalTime>
  <Words>632</Words>
  <Application>Microsoft Macintosh PowerPoint</Application>
  <PresentationFormat>On-screen Show (4:3)</PresentationFormat>
  <Paragraphs>232</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Garamond</vt:lpstr>
      <vt:lpstr>Elephant</vt:lpstr>
      <vt:lpstr>Times New Roman</vt:lpstr>
      <vt:lpstr>Collegiateheavyoutline</vt:lpstr>
      <vt:lpstr>Arial</vt:lpstr>
      <vt:lpstr>Boopee</vt:lpstr>
      <vt:lpstr>Office Theme</vt:lpstr>
      <vt:lpstr>The Constitutional Convention</vt:lpstr>
      <vt:lpstr>USHC 1.4</vt:lpstr>
      <vt:lpstr>Elite Consensus:</vt:lpstr>
      <vt:lpstr>Bad Economy</vt:lpstr>
      <vt:lpstr>Rebellions </vt:lpstr>
      <vt:lpstr>TRADE BARRIERS</vt:lpstr>
      <vt:lpstr>The Annapolis Convention 1786</vt:lpstr>
      <vt:lpstr>Let’s meet again. </vt:lpstr>
      <vt:lpstr>Let’s meet again. Next year. </vt:lpstr>
      <vt:lpstr>Let’s meet again. Next year. With more people.</vt:lpstr>
      <vt:lpstr>The Philadelphia Convention    1787</vt:lpstr>
      <vt:lpstr>The Philadelphia Convention    1787</vt:lpstr>
      <vt:lpstr>PowerPoint Presentation</vt:lpstr>
      <vt:lpstr>FROM SCRATCH</vt:lpstr>
      <vt:lpstr>LARGE STATE</vt:lpstr>
      <vt:lpstr>PowerPoint Presentation</vt:lpstr>
      <vt:lpstr>LEGISLATIVE BRANCH</vt:lpstr>
      <vt:lpstr>PowerPoint Presentation</vt:lpstr>
      <vt:lpstr>How do we share?</vt:lpstr>
      <vt:lpstr>Hamilton’s Plan</vt:lpstr>
      <vt:lpstr>PowerPoint Presentation</vt:lpstr>
      <vt:lpstr>PowerPoint Presentation</vt:lpstr>
      <vt:lpstr>QUESTION:</vt:lpstr>
      <vt:lpstr>PowerPoint Presentation</vt:lpstr>
      <vt:lpstr>PowerPoint Presentation</vt:lpstr>
      <vt:lpstr>EXECUTIVE BRANCH</vt:lpstr>
      <vt:lpstr>PowerPoint Presentation</vt:lpstr>
      <vt:lpstr>ELECTORAL</vt:lpstr>
      <vt:lpstr>ELECTORAL  COLLEGE</vt:lpstr>
      <vt:lpstr>ELECTORAL  COLLEGE</vt:lpstr>
      <vt:lpstr>ELECTORAL  COLLEGE</vt:lpstr>
      <vt:lpstr>The LARGE STATES get more electoral votes.</vt:lpstr>
      <vt:lpstr>PowerPoint Presentation</vt:lpstr>
      <vt:lpstr>2012 Presidential Election</vt:lpstr>
      <vt:lpstr>2012 Electoral Vote</vt:lpstr>
      <vt:lpstr>JUDICIAL BRANCH</vt:lpstr>
      <vt:lpstr>PowerPoint Presentation</vt:lpstr>
      <vt:lpstr>AMENDING THE CONSTITUTION</vt:lpstr>
      <vt:lpstr>PowerPoint Presentation</vt:lpstr>
      <vt:lpstr>PowerPoint Presentation</vt:lpstr>
      <vt:lpstr>PowerPoint Presentation</vt:lpstr>
    </vt:vector>
  </TitlesOfParts>
  <Company>SDOC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Philadelphia Convention</dc:title>
  <dc:creator>Tom Richey</dc:creator>
  <cp:lastModifiedBy>michael tuttle</cp:lastModifiedBy>
  <cp:revision>52</cp:revision>
  <dcterms:created xsi:type="dcterms:W3CDTF">2014-10-09T17:07:05Z</dcterms:created>
  <dcterms:modified xsi:type="dcterms:W3CDTF">2018-12-03T12:57:07Z</dcterms:modified>
</cp:coreProperties>
</file>