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1" r:id="rId11"/>
    <p:sldId id="265" r:id="rId12"/>
    <p:sldId id="266" r:id="rId13"/>
    <p:sldId id="267" r:id="rId14"/>
    <p:sldId id="268" r:id="rId15"/>
    <p:sldId id="269" r:id="rId16"/>
    <p:sldId id="270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8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B72D8-14A5-452B-84B5-56347F98E1D4}" type="datetimeFigureOut">
              <a:rPr lang="en-US" smtClean="0"/>
              <a:t>10/7/2013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789B6-7DB1-461E-B1EE-9278BA1D8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0800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B72D8-14A5-452B-84B5-56347F98E1D4}" type="datetimeFigureOut">
              <a:rPr lang="en-US" smtClean="0"/>
              <a:t>10/7/2013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789B6-7DB1-461E-B1EE-9278BA1D8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7946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B72D8-14A5-452B-84B5-56347F98E1D4}" type="datetimeFigureOut">
              <a:rPr lang="en-US" smtClean="0"/>
              <a:t>10/7/2013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789B6-7DB1-461E-B1EE-9278BA1D8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406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B72D8-14A5-452B-84B5-56347F98E1D4}" type="datetimeFigureOut">
              <a:rPr lang="en-US" smtClean="0"/>
              <a:t>10/7/2013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789B6-7DB1-461E-B1EE-9278BA1D8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201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B72D8-14A5-452B-84B5-56347F98E1D4}" type="datetimeFigureOut">
              <a:rPr lang="en-US" smtClean="0"/>
              <a:t>10/7/2013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789B6-7DB1-461E-B1EE-9278BA1D8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253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B72D8-14A5-452B-84B5-56347F98E1D4}" type="datetimeFigureOut">
              <a:rPr lang="en-US" smtClean="0"/>
              <a:t>10/7/2013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789B6-7DB1-461E-B1EE-9278BA1D8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3428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B72D8-14A5-452B-84B5-56347F98E1D4}" type="datetimeFigureOut">
              <a:rPr lang="en-US" smtClean="0"/>
              <a:t>10/7/2013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789B6-7DB1-461E-B1EE-9278BA1D8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7932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B72D8-14A5-452B-84B5-56347F98E1D4}" type="datetimeFigureOut">
              <a:rPr lang="en-US" smtClean="0"/>
              <a:t>10/7/2013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789B6-7DB1-461E-B1EE-9278BA1D8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845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B72D8-14A5-452B-84B5-56347F98E1D4}" type="datetimeFigureOut">
              <a:rPr lang="en-US" smtClean="0"/>
              <a:t>10/7/2013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789B6-7DB1-461E-B1EE-9278BA1D8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8134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B72D8-14A5-452B-84B5-56347F98E1D4}" type="datetimeFigureOut">
              <a:rPr lang="en-US" smtClean="0"/>
              <a:t>10/7/2013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789B6-7DB1-461E-B1EE-9278BA1D8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39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B72D8-14A5-452B-84B5-56347F98E1D4}" type="datetimeFigureOut">
              <a:rPr lang="en-US" smtClean="0"/>
              <a:t>10/7/2013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789B6-7DB1-461E-B1EE-9278BA1D8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917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CB72D8-14A5-452B-84B5-56347F98E1D4}" type="datetimeFigureOut">
              <a:rPr lang="en-US" smtClean="0"/>
              <a:t>10/7/2013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D789B6-7DB1-461E-B1EE-9278BA1D8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023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38600" y="457200"/>
            <a:ext cx="4572000" cy="5791200"/>
          </a:xfrm>
        </p:spPr>
        <p:txBody>
          <a:bodyPr>
            <a:normAutofit fontScale="92500" lnSpcReduction="10000"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How would you rate your importance in your home?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Highest, High, Middle, Low, Lowest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If your younger brother or sister grew up to be your Boss – would you be comfortable with it?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In your group of friends – who usually makes most of the decisions?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286000"/>
            <a:ext cx="35052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943998" y="457200"/>
            <a:ext cx="26840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Do Now: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309601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2133600"/>
            <a:ext cx="4038600" cy="4525963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r>
              <a:rPr lang="en-US" b="1" dirty="0"/>
              <a:t>Social Structure: </a:t>
            </a:r>
            <a:r>
              <a:rPr lang="en-US" dirty="0"/>
              <a:t>network of interrelated statuses and </a:t>
            </a:r>
            <a:r>
              <a:rPr lang="en-US" dirty="0" smtClean="0"/>
              <a:t>roles\</a:t>
            </a:r>
          </a:p>
          <a:p>
            <a:r>
              <a:rPr lang="en-US" b="1" dirty="0" smtClean="0"/>
              <a:t>Status: </a:t>
            </a:r>
            <a:r>
              <a:rPr lang="en-US" dirty="0" smtClean="0"/>
              <a:t>Defines </a:t>
            </a:r>
            <a:r>
              <a:rPr lang="en-US" dirty="0"/>
              <a:t>where you fit in society</a:t>
            </a:r>
          </a:p>
          <a:p>
            <a:r>
              <a:rPr lang="en-US" b="1" dirty="0"/>
              <a:t>Ascribed Status</a:t>
            </a:r>
            <a:r>
              <a:rPr lang="en-US" dirty="0"/>
              <a:t>: assigned </a:t>
            </a:r>
            <a:endParaRPr lang="en-US" dirty="0" smtClean="0"/>
          </a:p>
          <a:p>
            <a:r>
              <a:rPr lang="en-US" b="1" dirty="0" smtClean="0"/>
              <a:t>Achieved </a:t>
            </a:r>
            <a:r>
              <a:rPr lang="en-US" b="1" dirty="0"/>
              <a:t>Status</a:t>
            </a:r>
            <a:r>
              <a:rPr lang="en-US" dirty="0"/>
              <a:t>: role you achieve through your own </a:t>
            </a:r>
            <a:r>
              <a:rPr lang="en-US" dirty="0" smtClean="0"/>
              <a:t>efforts</a:t>
            </a:r>
          </a:p>
          <a:p>
            <a:r>
              <a:rPr lang="en-US" b="1" dirty="0" smtClean="0"/>
              <a:t>Master </a:t>
            </a:r>
            <a:r>
              <a:rPr lang="en-US" b="1" dirty="0"/>
              <a:t>Status</a:t>
            </a:r>
            <a:r>
              <a:rPr lang="en-US" dirty="0"/>
              <a:t>: One rank that determines your social identity. 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2157046"/>
            <a:ext cx="4038600" cy="4525963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r>
              <a:rPr lang="en-US" b="1" dirty="0" smtClean="0"/>
              <a:t>Role</a:t>
            </a:r>
            <a:r>
              <a:rPr lang="en-US" dirty="0" smtClean="0"/>
              <a:t>: you play - bring </a:t>
            </a:r>
            <a:r>
              <a:rPr lang="en-US" dirty="0"/>
              <a:t>statuses to life</a:t>
            </a:r>
          </a:p>
          <a:p>
            <a:r>
              <a:rPr lang="en-US" b="1" dirty="0"/>
              <a:t>Reciprocal Roles: </a:t>
            </a:r>
            <a:r>
              <a:rPr lang="en-US" dirty="0"/>
              <a:t>define interaction with </a:t>
            </a:r>
            <a:r>
              <a:rPr lang="en-US" dirty="0" smtClean="0"/>
              <a:t>others</a:t>
            </a:r>
          </a:p>
          <a:p>
            <a:r>
              <a:rPr lang="en-US" b="1" dirty="0"/>
              <a:t>Role </a:t>
            </a:r>
            <a:r>
              <a:rPr lang="en-US" b="1" dirty="0" smtClean="0"/>
              <a:t>Expectations: </a:t>
            </a:r>
            <a:r>
              <a:rPr lang="en-US" dirty="0" smtClean="0"/>
              <a:t>Socially </a:t>
            </a:r>
            <a:r>
              <a:rPr lang="en-US" dirty="0"/>
              <a:t>determined </a:t>
            </a:r>
            <a:r>
              <a:rPr lang="en-US" dirty="0" smtClean="0"/>
              <a:t>expected behaviors</a:t>
            </a:r>
          </a:p>
          <a:p>
            <a:r>
              <a:rPr lang="en-US" b="1" dirty="0"/>
              <a:t>Role Conflict: </a:t>
            </a:r>
            <a:r>
              <a:rPr lang="en-US" dirty="0"/>
              <a:t>conflict between statuses</a:t>
            </a:r>
            <a:r>
              <a:rPr lang="en-US" dirty="0" smtClean="0"/>
              <a:t>.</a:t>
            </a:r>
          </a:p>
          <a:p>
            <a:r>
              <a:rPr lang="en-US" b="1" dirty="0"/>
              <a:t>Role Strain: </a:t>
            </a:r>
            <a:r>
              <a:rPr lang="en-US" dirty="0"/>
              <a:t>difficulty meeting the role of a single status. 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68" t="1" r="1" b="-4782"/>
          <a:stretch/>
        </p:blipFill>
        <p:spPr bwMode="auto">
          <a:xfrm>
            <a:off x="381000" y="156719"/>
            <a:ext cx="1714500" cy="201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2362200" y="239414"/>
            <a:ext cx="27201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Wrap Up</a:t>
            </a:r>
          </a:p>
        </p:txBody>
      </p:sp>
    </p:spTree>
    <p:extLst>
      <p:ext uri="{BB962C8B-B14F-4D97-AF65-F5344CB8AC3E}">
        <p14:creationId xmlns:p14="http://schemas.microsoft.com/office/powerpoint/2010/main" val="21694577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 smtClean="0"/>
              <a:t>What is the Most Common Type</a:t>
            </a:r>
            <a:br>
              <a:rPr lang="en-US" dirty="0" smtClean="0"/>
            </a:br>
            <a:r>
              <a:rPr lang="en-US" dirty="0" smtClean="0"/>
              <a:t>of Social Interaction?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14800" y="1600200"/>
            <a:ext cx="4572000" cy="5105399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 smtClean="0"/>
              <a:t>When you play a role – you are interacting with others</a:t>
            </a:r>
          </a:p>
          <a:p>
            <a:r>
              <a:rPr lang="en-US" dirty="0" smtClean="0"/>
              <a:t>Some interactions stabilize the social structure</a:t>
            </a:r>
          </a:p>
          <a:p>
            <a:r>
              <a:rPr lang="en-US" dirty="0" smtClean="0"/>
              <a:t>Some interactions promote change.</a:t>
            </a:r>
          </a:p>
          <a:p>
            <a:r>
              <a:rPr lang="en-US" dirty="0" smtClean="0"/>
              <a:t>There are five (5) types of interaction that takes place in society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362200"/>
            <a:ext cx="3867850" cy="341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09164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5200" y="428625"/>
            <a:ext cx="3962400" cy="11430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1.) Exchange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525963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r>
              <a:rPr lang="en-US" dirty="0" smtClean="0"/>
              <a:t>Interacting in an effort to receive a reward or return for actions.</a:t>
            </a:r>
          </a:p>
          <a:p>
            <a:r>
              <a:rPr lang="en-US" dirty="0" smtClean="0"/>
              <a:t>Most common form of interaction</a:t>
            </a:r>
          </a:p>
          <a:p>
            <a:pPr marL="0" indent="0">
              <a:buNone/>
            </a:pPr>
            <a:r>
              <a:rPr lang="en-US" b="1" dirty="0" smtClean="0"/>
              <a:t>Example: </a:t>
            </a:r>
            <a:r>
              <a:rPr lang="en-US" dirty="0" smtClean="0"/>
              <a:t>Working, dating, family life, friendship, politics.</a:t>
            </a:r>
          </a:p>
          <a:p>
            <a:r>
              <a:rPr lang="en-US" b="1" i="1" dirty="0" smtClean="0"/>
              <a:t>Reciprocity: </a:t>
            </a:r>
            <a:r>
              <a:rPr lang="en-US" dirty="0" smtClean="0"/>
              <a:t>you do something – other person owes you. Basis for Exchange.</a:t>
            </a:r>
          </a:p>
          <a:p>
            <a:pPr marL="0" indent="0">
              <a:buNone/>
            </a:pPr>
            <a:r>
              <a:rPr lang="en-US" b="1" dirty="0" smtClean="0"/>
              <a:t>Example</a:t>
            </a:r>
            <a:r>
              <a:rPr lang="en-US" dirty="0" smtClean="0"/>
              <a:t>: a “Thank You” from your parents when you wash the dishes.</a:t>
            </a:r>
          </a:p>
          <a:p>
            <a:r>
              <a:rPr lang="en-US" b="1" i="1" dirty="0" smtClean="0"/>
              <a:t>Exchange Theory</a:t>
            </a:r>
            <a:r>
              <a:rPr lang="en-US" i="1" dirty="0" smtClean="0"/>
              <a:t>: </a:t>
            </a:r>
            <a:r>
              <a:rPr lang="en-US" dirty="0" smtClean="0"/>
              <a:t>Belief that people are motivated by self interest. Cost/Benefit analysis.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76200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83643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0"/>
            <a:ext cx="2950265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2.) Competition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two or more people oppose each other to achieve a goal only one can have.</a:t>
            </a:r>
          </a:p>
          <a:p>
            <a:pPr marL="0" indent="0">
              <a:buNone/>
            </a:pPr>
            <a:r>
              <a:rPr lang="en-US" b="1" dirty="0" smtClean="0"/>
              <a:t>Example</a:t>
            </a:r>
            <a:r>
              <a:rPr lang="en-US" dirty="0" smtClean="0"/>
              <a:t>: College applications, Football Games, Contests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Positive</a:t>
            </a:r>
            <a:r>
              <a:rPr lang="en-US" dirty="0" smtClean="0"/>
              <a:t>: Rules of accepted proper conduct are followed.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Negative: </a:t>
            </a:r>
            <a:r>
              <a:rPr lang="en-US" b="1" dirty="0" smtClean="0"/>
              <a:t>Can lead to stress, lack of cooperation, inequality and conflict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8314270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3446"/>
            <a:ext cx="3438525" cy="2317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200400" cy="1143000"/>
          </a:xfrm>
        </p:spPr>
        <p:txBody>
          <a:bodyPr/>
          <a:lstStyle/>
          <a:p>
            <a:pPr algn="l"/>
            <a:r>
              <a:rPr lang="en-US" dirty="0" smtClean="0"/>
              <a:t>3.) Conflict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Competition is about achieving a goal – but with </a:t>
            </a:r>
            <a:r>
              <a:rPr lang="en-US" b="1" dirty="0" smtClean="0">
                <a:solidFill>
                  <a:srgbClr val="C00000"/>
                </a:solidFill>
              </a:rPr>
              <a:t>Conflict, </a:t>
            </a:r>
            <a:r>
              <a:rPr lang="en-US" dirty="0" smtClean="0"/>
              <a:t>the emphasis is on defeating the opponent.</a:t>
            </a:r>
          </a:p>
          <a:p>
            <a:r>
              <a:rPr lang="en-US" dirty="0" smtClean="0"/>
              <a:t>Deliberate attempt to control a person by force, oppose or harm someone.</a:t>
            </a:r>
          </a:p>
          <a:p>
            <a:r>
              <a:rPr lang="en-US" b="1" dirty="0" smtClean="0"/>
              <a:t>Four major sources of Conflict</a:t>
            </a:r>
            <a:r>
              <a:rPr lang="en-US" dirty="0" smtClean="0"/>
              <a:t>: wars, disagreements, legal disputes, ideology</a:t>
            </a:r>
          </a:p>
          <a:p>
            <a:r>
              <a:rPr lang="en-US" dirty="0" smtClean="0"/>
              <a:t>Sometimes competition becomes conflict</a:t>
            </a:r>
          </a:p>
          <a:p>
            <a:r>
              <a:rPr lang="en-US" b="1" dirty="0" smtClean="0"/>
              <a:t>Example: </a:t>
            </a:r>
            <a:r>
              <a:rPr lang="en-US" dirty="0" smtClean="0"/>
              <a:t>Business undercuts another business on price to force them into bankruptcy.</a:t>
            </a:r>
          </a:p>
          <a:p>
            <a:r>
              <a:rPr lang="en-US" dirty="0" smtClean="0"/>
              <a:t>Can be negative, but also </a:t>
            </a:r>
            <a:r>
              <a:rPr lang="en-US" dirty="0" smtClean="0">
                <a:solidFill>
                  <a:srgbClr val="C00000"/>
                </a:solidFill>
              </a:rPr>
              <a:t>Positive: </a:t>
            </a:r>
            <a:r>
              <a:rPr lang="en-US" i="1" dirty="0" smtClean="0"/>
              <a:t>reinforces loyalty by focusing on outside threat, draws attention away from internal problems, can lead to social change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3913931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4.) Cooperation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67050"/>
            <a:ext cx="8229600" cy="3429000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Two or more people work together to achieve a goal that benefits more than one person.</a:t>
            </a:r>
          </a:p>
          <a:p>
            <a:pPr marL="0" indent="0">
              <a:buNone/>
            </a:pPr>
            <a:r>
              <a:rPr lang="en-US" b="1" dirty="0" smtClean="0"/>
              <a:t>Example: </a:t>
            </a:r>
            <a:r>
              <a:rPr lang="en-US" dirty="0" smtClean="0"/>
              <a:t>Employees of a company work together to increase sales.</a:t>
            </a:r>
          </a:p>
          <a:p>
            <a:r>
              <a:rPr lang="en-US" dirty="0" smtClean="0"/>
              <a:t>Gets things done. No group can achieve its goals with cooperation.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57200"/>
            <a:ext cx="3497737" cy="260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88330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algn="l"/>
            <a:r>
              <a:rPr lang="en-US" dirty="0" smtClean="0"/>
              <a:t>5.) Accommodation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37492"/>
            <a:ext cx="8229600" cy="2743200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State of balance between cooperation and conflict</a:t>
            </a:r>
          </a:p>
          <a:p>
            <a:r>
              <a:rPr lang="en-US" dirty="0" smtClean="0"/>
              <a:t>Give a little, take a little.</a:t>
            </a:r>
          </a:p>
          <a:p>
            <a:r>
              <a:rPr lang="en-US" dirty="0" smtClean="0"/>
              <a:t>Example: compromise, truce, mediation, arbitration</a:t>
            </a:r>
          </a:p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810000"/>
            <a:ext cx="41148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66947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886200"/>
            <a:ext cx="8458200" cy="24384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en-US" dirty="0" smtClean="0"/>
              <a:t>Structure helps us know what is expected of us</a:t>
            </a:r>
          </a:p>
          <a:p>
            <a:r>
              <a:rPr lang="en-US" dirty="0" smtClean="0"/>
              <a:t>Ensures stability from one generation to the next – even though the actual society changes</a:t>
            </a:r>
          </a:p>
          <a:p>
            <a:r>
              <a:rPr lang="en-US" b="1" dirty="0" smtClean="0"/>
              <a:t>Social Structure</a:t>
            </a:r>
            <a:r>
              <a:rPr lang="en-US" dirty="0" smtClean="0"/>
              <a:t>: network of interrelated statuses and roles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04800"/>
            <a:ext cx="4062413" cy="3415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4672013" y="341366"/>
            <a:ext cx="4471987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Social Structure</a:t>
            </a:r>
            <a:endParaRPr lang="en-US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045035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200400"/>
            <a:ext cx="8077200" cy="35052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Defines where you fit in society</a:t>
            </a:r>
          </a:p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Ascribed Status</a:t>
            </a:r>
            <a:r>
              <a:rPr lang="en-US" dirty="0" smtClean="0"/>
              <a:t>: assigned according to things outside your control. (age, gender, etc.)</a:t>
            </a:r>
          </a:p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Achieved Status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: </a:t>
            </a:r>
            <a:r>
              <a:rPr lang="en-US" dirty="0" smtClean="0"/>
              <a:t>role you achieve through your own efforts. ( occupation, college graduate, basketball player, wife, mother, etc.)</a:t>
            </a:r>
          </a:p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Master Status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: </a:t>
            </a:r>
            <a:r>
              <a:rPr lang="en-US" dirty="0" smtClean="0"/>
              <a:t>One rank that determines your social identity. Can change throughout life. (Fulltime Mom, Police Officer, Grandparent, etc.)</a:t>
            </a:r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517" y="228600"/>
            <a:ext cx="4061752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85591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2697163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Do you know anyone who has chosen an a master status that is not good for them?</a:t>
            </a:r>
          </a:p>
          <a:p>
            <a:r>
              <a:rPr lang="en-US" dirty="0" smtClean="0"/>
              <a:t>Do you know anyone who is having a difficult time moving away from a master status?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429000"/>
            <a:ext cx="4336998" cy="288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404088"/>
            <a:ext cx="2905125" cy="290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19781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8837" y="3810000"/>
            <a:ext cx="7010400" cy="2163763"/>
          </a:xfrm>
        </p:spPr>
        <p:txBody>
          <a:bodyPr>
            <a:normAutofit fontScale="85000" lnSpcReduction="20000"/>
          </a:bodyPr>
          <a:lstStyle/>
          <a:p>
            <a:r>
              <a:rPr lang="en-US" sz="4400" dirty="0" smtClean="0"/>
              <a:t>Statuses are social categories – but roles bring statuses to life</a:t>
            </a:r>
          </a:p>
          <a:p>
            <a:r>
              <a:rPr lang="en-US" sz="4400" dirty="0" smtClean="0"/>
              <a:t>You occupy a status </a:t>
            </a:r>
            <a:r>
              <a:rPr lang="en-US" sz="4400" b="1" dirty="0" smtClean="0"/>
              <a:t>– you play a role</a:t>
            </a:r>
            <a:endParaRPr lang="en-US" sz="4400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4069237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5257800" y="990600"/>
            <a:ext cx="307772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Roles</a:t>
            </a:r>
            <a:endParaRPr lang="en-US" sz="6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544943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1708" y="911607"/>
            <a:ext cx="8305800" cy="3581400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Reciprocal Roles: </a:t>
            </a:r>
            <a:r>
              <a:rPr lang="en-US" dirty="0" smtClean="0"/>
              <a:t>define interaction with others. Can’t be fulfilled alone. Example: you can’t perform the role of husband without a wife.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Examples of reciprocal roles:</a:t>
            </a:r>
          </a:p>
          <a:p>
            <a:pPr marL="0" indent="0">
              <a:buNone/>
            </a:pPr>
            <a:r>
              <a:rPr lang="en-US" dirty="0" smtClean="0"/>
              <a:t>Doctor-Patient	Athlete – Coach	 </a:t>
            </a:r>
          </a:p>
          <a:p>
            <a:pPr marL="0" indent="0">
              <a:buNone/>
            </a:pPr>
            <a:r>
              <a:rPr lang="en-US" dirty="0" smtClean="0"/>
              <a:t>Employee – Boss   Friend – Friend.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52400" y="11723"/>
            <a:ext cx="42785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Types of Roles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667000"/>
            <a:ext cx="2209800" cy="20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419600"/>
            <a:ext cx="1521229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2117" y="4419600"/>
            <a:ext cx="3188369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56001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667000"/>
            <a:ext cx="8458200" cy="3962400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Socially determined behaviors expected are Role Expectations</a:t>
            </a:r>
          </a:p>
          <a:p>
            <a:pPr marL="0" indent="0">
              <a:buNone/>
            </a:pPr>
            <a:r>
              <a:rPr lang="en-US" sz="2400" i="1" dirty="0" smtClean="0">
                <a:solidFill>
                  <a:schemeClr val="accent6">
                    <a:lumMod val="50000"/>
                  </a:schemeClr>
                </a:solidFill>
              </a:rPr>
              <a:t>Example: </a:t>
            </a:r>
            <a:r>
              <a:rPr lang="en-US" sz="2400" i="1" dirty="0" smtClean="0"/>
              <a:t>Doctors treat their patients with skill</a:t>
            </a:r>
          </a:p>
          <a:p>
            <a:pPr marL="0" indent="0">
              <a:buNone/>
            </a:pPr>
            <a:r>
              <a:rPr lang="en-US" sz="2400" i="1" dirty="0" smtClean="0"/>
              <a:t>Parents provide for their children, Police uphold the law.</a:t>
            </a:r>
          </a:p>
          <a:p>
            <a:r>
              <a:rPr lang="en-US" sz="2400" i="1" dirty="0" smtClean="0"/>
              <a:t>Role Performance: actual role behavior that doesn’t always match what society expects.</a:t>
            </a:r>
          </a:p>
          <a:p>
            <a:pPr marL="0" indent="0">
              <a:buNone/>
            </a:pPr>
            <a:r>
              <a:rPr lang="en-US" sz="2400" i="1" dirty="0" smtClean="0">
                <a:solidFill>
                  <a:schemeClr val="accent6">
                    <a:lumMod val="50000"/>
                  </a:schemeClr>
                </a:solidFill>
              </a:rPr>
              <a:t>Example: </a:t>
            </a:r>
            <a:r>
              <a:rPr lang="en-US" sz="2400" i="1" dirty="0" smtClean="0"/>
              <a:t>Doctor neglects patient, Parent fails to provide for child.</a:t>
            </a:r>
          </a:p>
          <a:p>
            <a:r>
              <a:rPr lang="en-US" sz="2400" b="1" dirty="0" smtClean="0"/>
              <a:t>Problems: even when performing expected role does not meet expectations – this is because we play many roles</a:t>
            </a:r>
          </a:p>
          <a:p>
            <a:r>
              <a:rPr lang="en-US" sz="2400" b="1" dirty="0" smtClean="0"/>
              <a:t>Sometimes roles contradict each other.</a:t>
            </a:r>
            <a:endParaRPr lang="en-US" sz="2400" b="1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"/>
            <a:ext cx="3581400" cy="2383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3825676" y="882364"/>
            <a:ext cx="54348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Role Expectations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201398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585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Role Conflict &amp; Role Strain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4114800" cy="5211763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r>
              <a:rPr lang="en-US" b="1" dirty="0" smtClean="0"/>
              <a:t>Role Conflict: </a:t>
            </a:r>
            <a:r>
              <a:rPr lang="en-US" dirty="0" smtClean="0"/>
              <a:t>conflict between statuses. Example: working fulltime and having young children at home.</a:t>
            </a:r>
          </a:p>
          <a:p>
            <a:r>
              <a:rPr lang="en-US" b="1" dirty="0" smtClean="0"/>
              <a:t>Role Strain: </a:t>
            </a:r>
            <a:r>
              <a:rPr lang="en-US" dirty="0" smtClean="0"/>
              <a:t>difficulty meeting the role of a single status. Example: Boss trying to motivate employees while having to lower their salaries.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862036"/>
            <a:ext cx="3162300" cy="4491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96314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23963"/>
            <a:ext cx="5867400" cy="5539582"/>
          </a:xfrm>
        </p:spPr>
        <p:txBody>
          <a:bodyPr/>
          <a:lstStyle/>
          <a:p>
            <a:r>
              <a:rPr lang="en-US" dirty="0" smtClean="0"/>
              <a:t>Statuses and roles determine the structure of society.</a:t>
            </a:r>
          </a:p>
          <a:p>
            <a:r>
              <a:rPr lang="en-US" dirty="0" smtClean="0"/>
              <a:t>When statuses/roles are organized to satisfy a basic need </a:t>
            </a:r>
            <a:r>
              <a:rPr lang="en-US" b="1" dirty="0" smtClean="0"/>
              <a:t>= Social Institution</a:t>
            </a:r>
          </a:p>
          <a:p>
            <a:r>
              <a:rPr lang="en-US" dirty="0" smtClean="0"/>
              <a:t>Schools, family, economy, religion, media, medicine, etc.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57200" y="152400"/>
            <a:ext cx="52888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Social Institutions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52400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743200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88652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</TotalTime>
  <Words>855</Words>
  <Application>Microsoft Office PowerPoint</Application>
  <PresentationFormat>On-screen Show (4:3)</PresentationFormat>
  <Paragraphs>81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Role Conflict &amp; Role Strain</vt:lpstr>
      <vt:lpstr>PowerPoint Presentation</vt:lpstr>
      <vt:lpstr>PowerPoint Presentation</vt:lpstr>
      <vt:lpstr>What is the Most Common Type of Social Interaction?</vt:lpstr>
      <vt:lpstr>1.) Exchange</vt:lpstr>
      <vt:lpstr>2.) Competition</vt:lpstr>
      <vt:lpstr>3.) Conflict</vt:lpstr>
      <vt:lpstr>4.) Cooperation</vt:lpstr>
      <vt:lpstr>5.) Accommodation</vt:lpstr>
    </vt:vector>
  </TitlesOfParts>
  <Company>VCSD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13</cp:revision>
  <dcterms:created xsi:type="dcterms:W3CDTF">2013-09-23T18:00:42Z</dcterms:created>
  <dcterms:modified xsi:type="dcterms:W3CDTF">2013-10-07T17:55:02Z</dcterms:modified>
</cp:coreProperties>
</file>