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4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E1B70-10F1-4A34-A451-52187E25185A}" type="datetimeFigureOut">
              <a:rPr lang="en-US" smtClean="0"/>
              <a:t>4/19/2014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A64E2-DBCB-4F24-96C7-77E74DF5CF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50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6F7BBE-5B59-4872-918D-FA5B65C82470}" type="slidenum">
              <a:rPr lang="en-US" sz="1200">
                <a:solidFill>
                  <a:prstClr val="black"/>
                </a:solidFill>
              </a:rPr>
              <a:pPr/>
              <a:t>1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38FEAF1-52A6-41E5-A895-E91EAAFBD2BC}" type="slidenum">
              <a:rPr lang="en-US" sz="1200">
                <a:solidFill>
                  <a:prstClr val="black"/>
                </a:solidFill>
              </a:rPr>
              <a:pPr/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812B5C2-55A7-45A1-B18B-309197610F9B}" type="slidenum">
              <a:rPr lang="en-US" sz="1200">
                <a:solidFill>
                  <a:prstClr val="black"/>
                </a:solidFill>
              </a:rPr>
              <a:pPr/>
              <a:t>3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E94D04D-DC8A-4A2F-B0D9-BF1B4A050252}" type="slidenum">
              <a:rPr lang="en-US" sz="1200">
                <a:solidFill>
                  <a:prstClr val="black"/>
                </a:solidFill>
              </a:rPr>
              <a:pPr/>
              <a:t>4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179455B-131F-4F59-87AE-B48DFF1D0B78}" type="slidenum">
              <a:rPr lang="en-US" sz="1200">
                <a:solidFill>
                  <a:prstClr val="black"/>
                </a:solidFill>
              </a:rPr>
              <a:pPr/>
              <a:t>5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E7FA25C-D440-45B5-9037-0B1ADC7E9D1F}" type="slidenum">
              <a:rPr lang="en-US" sz="1200">
                <a:solidFill>
                  <a:prstClr val="black"/>
                </a:solidFill>
              </a:rPr>
              <a:pPr/>
              <a:t>6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CA96050-2438-4B8C-9CA3-7D5EC622F0B7}" type="slidenum">
              <a:rPr lang="en-US" sz="1200">
                <a:solidFill>
                  <a:prstClr val="black"/>
                </a:solidFill>
              </a:rPr>
              <a:pPr/>
              <a:t>7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E0C45AE-B381-42C8-9850-FFD47E352D7F}" type="slidenum">
              <a:rPr lang="en-US" sz="1200">
                <a:solidFill>
                  <a:prstClr val="black"/>
                </a:solidFill>
              </a:rPr>
              <a:pPr/>
              <a:t>8</a:t>
            </a:fld>
            <a:endParaRPr lang="en-US" sz="120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274472D-DBFE-437D-B615-5FE006FEFDE8}" type="slidenum">
              <a:rPr lang="en-US" sz="1200">
                <a:solidFill>
                  <a:prstClr val="black"/>
                </a:solidFill>
              </a:rPr>
              <a:pPr/>
              <a:t>9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588808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21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04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683AE-90C9-4B7C-952A-4FA6738C099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920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7487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003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87001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92207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868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37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9271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25051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4E9CD4B-4B55-4833-B2DB-9C013A3C3A14}" type="datetimeFigureOut">
              <a:rPr lang="en-US" smtClean="0">
                <a:solidFill>
                  <a:srgbClr val="696464"/>
                </a:solidFill>
              </a:rPr>
              <a:pPr/>
              <a:t>4/15/2014</a:t>
            </a:fld>
            <a:endParaRPr lang="en-US">
              <a:solidFill>
                <a:srgbClr val="69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696464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1F9EE14-A3C5-43CE-8011-48B0CDE8D5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23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m/url?sa=i&amp;rct=j&amp;q=&amp;esrc=s&amp;frm=1&amp;source=images&amp;cd=&amp;cad=rja&amp;docid=cU5R6stl8xkZ2M&amp;tbnid=fRkBtvbaY7rozM:&amp;ved=0CAUQjRw&amp;url=http://ss100x.com/&amp;ei=WNx2Uf_FO4Pu2gW744CoAg&amp;bvm=bv.45512109,bs.1,d.aWM&amp;psig=AFQjCNFx94jzzv0DiHzxzCt1ekgW-VYMVA&amp;ust=1366830486978367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www.google.com/url?sa=i&amp;rct=j&amp;q=&amp;esrc=s&amp;frm=1&amp;source=images&amp;cd=&amp;cad=rja&amp;docid=O_4tCA6XktGLsM&amp;tbnid=gXotB0Q1YmiLIM:&amp;ved=0CAUQjRw&amp;url=http://nleomf.blogspot.com/2011/06/historic-law-enforcement-officers-first.html&amp;ei=pd12UZ3nCoL02wXuxoDgBA&amp;bvm=bv.45512109,bs.1,d.aWM&amp;psig=AFQjCNGdoAZg6Lj-svCD8lQFVBT2piOpfA&amp;ust=136683063893414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google.com/url?sa=i&amp;rct=j&amp;q=lbj+sworn+in&amp;source=images&amp;cd=&amp;cad=rja&amp;docid=chdsIVWY-3Gx3M&amp;tbnid=D_DCCFL13QNDDM:&amp;ved=0CAUQjRw&amp;url=http://www.maryferrell.org/wiki/index.php/Photos_-_JFK_Library_-_Swearing_In_-_p1&amp;ei=Jyp5UbbjFOf-2QWju4CQAw&amp;bvm=bv.45645796,d.b2I&amp;psig=AFQjCNEYdZwQNG_sYu6kpsh-92-eYPCviQ&amp;ust=1366981535396766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://www.google.com/url?sa=i&amp;rct=j&amp;q=civil+rights+act+of+1964&amp;source=images&amp;cd=&amp;cad=rja&amp;docid=KUM-aHVWd8IUvM&amp;tbnid=GBJfjmOYDAgpDM:&amp;ved=0CAUQjRw&amp;url=http://blsciblogs.baruch.cuny.edu/his1005spring2011/2011/04/24/civil-rights-act-of-1964/&amp;ei=wyp5UbrxEbDo2gWig4GADQ&amp;bvm=bv.45645796,d.b2I&amp;psig=AFQjCNFNJzS2xPVDdffIev1UTydjgZIjkg&amp;ust=136698161160462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war+on+poverty&amp;source=images&amp;cd=&amp;cad=rja&amp;docid=sBfy-WOpZ0tHDM&amp;tbnid=ijOSVAH8Y_N7aM:&amp;ved=0CAUQjRw&amp;url=http://www.dailyyonder.com/speak-your-piece-we-dont-need-war-poverty-just-good-schools&amp;ei=Lit5UcOsDanp2QXGiIDYCw&amp;bvm=bv.45645796,d.b2I&amp;psig=AFQjCNFZVdKOzhsqQvAbQv-Se2mDRN-S4w&amp;ust=1366981752467587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hyperlink" Target="http://www.google.com/url?sa=i&amp;rct=j&amp;q=project+head+start+johnson&amp;source=images&amp;cd=&amp;cad=rja&amp;docid=h-uoasUt7HoH1M&amp;tbnid=v2lOzZAmfCUcpM:&amp;ved=0CAUQjRw&amp;url=http://commons.wikimedia.org/wiki/File:Lady_Bird_Johnson_Visiting_a_Classroom_for_Project_Head_Start_1966.gif&amp;ei=dyt5Uby5HqeO2AWOtYCYBA&amp;bvm=bv.45645796,d.b2I&amp;psig=AFQjCNF2TFdDiTadpNCYGCXe2iNQ8-xqKA&amp;ust=1366981850329777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google.com/url?sa=i&amp;rct=j&amp;q=+johnson+great+society+cartoon&amp;source=images&amp;cd=&amp;cad=rja&amp;docid=rRx3kBPM7LAk8M&amp;tbnid=xc0Trr2-H3Z1qM:&amp;ved=0CAUQjRw&amp;url=http://pndushistory.wikispaces.com/Chapter+28+-+The+New+Frontier+and+the+Great+Society&amp;ei=oi15UeSrMYrw2QWd7YDQBQ&amp;bvm=bv.45645796,d.b2I&amp;psig=AFQjCNE53DTFuLvIVa7mIR1kiMPY3eynVw&amp;ust=136698232174518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om/url?sa=i&amp;rct=j&amp;q=1964+election&amp;source=images&amp;cd=&amp;cad=rja&amp;docid=sARmTRukORD1_M&amp;tbnid=60sLHKtmzgWENM:&amp;ved=0CAUQjRw&amp;url=http://www.iancfriedman.com/?p=1506&amp;ei=SS55Ue7oAYGA2wX96oHoBw&amp;bvm=bv.45645796,d.b2I&amp;psig=AFQjCNH5CwJYAZLW8gNgeBDJGMH7rB0RUw&amp;ust=1366982534570983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www.google.com/url?sa=i&amp;rct=j&amp;q=1964+election&amp;source=images&amp;cd=&amp;cad=rja&amp;docid=e_NYraZUXM3YxM&amp;tbnid=1j0k1k01glE8jM:&amp;ved=0CAUQjRw&amp;url=http://blogs.weta.org/boundarystones/tags/election&amp;ei=dS55UfXPFIfj2QXowoCYDA&amp;bvm=bv.45645796,d.b2I&amp;psig=AFQjCNH5CwJYAZLW8gNgeBDJGMH7rB0RUw&amp;ust=136698253457098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1.jpeg"/><Relationship Id="rId5" Type="http://schemas.openxmlformats.org/officeDocument/2006/relationships/hyperlink" Target="http://www.npr.org/2004/11/02/4139094/the-landslide-election-of-1964" TargetMode="External"/><Relationship Id="rId4" Type="http://schemas.openxmlformats.org/officeDocument/2006/relationships/audio" Target="../media/audio4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5" Type="http://schemas.openxmlformats.org/officeDocument/2006/relationships/image" Target="../media/image12.jpeg"/><Relationship Id="rId4" Type="http://schemas.openxmlformats.org/officeDocument/2006/relationships/hyperlink" Target="http://www.google.com/url?sa=i&amp;rct=j&amp;q=lbj+leaning+over&amp;source=images&amp;cd=&amp;cad=rja&amp;docid=_f1UdVXtgGJ9BM&amp;tbnid=6kWoR9y9Y0D8_M:&amp;ved=0CAUQjRw&amp;url=http://vanya-ronin.livejournal.com/85777.html&amp;ei=wC95UZqrB-jo2QWWrYGIBQ&amp;bvm=bv.45645796,d.b2I&amp;psig=AFQjCNFi-_TuohhbQ7ElnKelgRymHTFDag&amp;ust=136698288005988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276600"/>
            <a:ext cx="6400800" cy="17526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1963 - 1968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Lyndon B. Johnson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53818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1.bp.blogspot.com/-Tf80R7k4qXg/TfIwezEzYeI/AAAAAAAAFvY/Cw0EqFLJQuE/s1600/1963LeeHarveyOswald+photo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111" y="3733800"/>
            <a:ext cx="463688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266702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Kennedy Assassination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04800" y="4114800"/>
            <a:ext cx="3749040" cy="1981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l"/>
            </a:pPr>
            <a:r>
              <a:rPr lang="en-US" sz="4000" dirty="0" smtClean="0"/>
              <a:t>November 22, 1963 – JFK assassinated by Lee Harvey Oswald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5257800" y="1066800"/>
            <a:ext cx="3886200" cy="4953000"/>
          </a:xfrm>
        </p:spPr>
        <p:txBody>
          <a:bodyPr>
            <a:normAutofit fontScale="92500" lnSpcReduction="20000"/>
          </a:bodyPr>
          <a:lstStyle/>
          <a:p>
            <a:pPr lvl="1">
              <a:buFont typeface="Wingdings" pitchFamily="2" charset="2"/>
              <a:buChar char="l"/>
            </a:pPr>
            <a:r>
              <a:rPr lang="en-US" sz="3000" dirty="0"/>
              <a:t>Dallas, Texas</a:t>
            </a:r>
          </a:p>
          <a:p>
            <a:pPr lvl="1">
              <a:buFont typeface="Wingdings" pitchFamily="2" charset="2"/>
              <a:buChar char="l"/>
            </a:pPr>
            <a:r>
              <a:rPr lang="en-US" sz="3000" dirty="0"/>
              <a:t>Many theories as to why he was killed</a:t>
            </a:r>
          </a:p>
          <a:p>
            <a:pPr lvl="1">
              <a:buFont typeface="Wingdings" pitchFamily="2" charset="2"/>
              <a:buChar char="l"/>
            </a:pPr>
            <a:r>
              <a:rPr lang="en-US" sz="3000" dirty="0"/>
              <a:t>Hard to prove - Oswald killed before going to trial by Dallas nightclub owner Jack Ruby</a:t>
            </a:r>
          </a:p>
          <a:p>
            <a:endParaRPr lang="en-US" dirty="0"/>
          </a:p>
        </p:txBody>
      </p:sp>
      <p:pic>
        <p:nvPicPr>
          <p:cNvPr id="10242" name="Picture 2" descr="http://ss100x.com/jfk.jp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1"/>
            <a:ext cx="5562600" cy="288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21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228600"/>
            <a:ext cx="57150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The Kennedy Assassination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228600"/>
            <a:ext cx="3409950" cy="6858000"/>
          </a:xfrm>
        </p:spPr>
        <p:txBody>
          <a:bodyPr>
            <a:normAutofit fontScale="92500" lnSpcReduction="20000"/>
          </a:bodyPr>
          <a:lstStyle/>
          <a:p>
            <a:pPr>
              <a:buFont typeface="Arial Narrow Special G2" pitchFamily="34" charset="2"/>
              <a:buChar char="v"/>
            </a:pPr>
            <a:r>
              <a:rPr lang="en-US" sz="2800" dirty="0" smtClean="0"/>
              <a:t>Warren Commission – led by Chief Justice Earl Warren</a:t>
            </a:r>
          </a:p>
          <a:p>
            <a:pPr lvl="1">
              <a:buFont typeface="Arial Narrow Special G2" pitchFamily="34" charset="2"/>
              <a:buChar char="v"/>
            </a:pPr>
            <a:r>
              <a:rPr lang="en-US" sz="2800" dirty="0" smtClean="0"/>
              <a:t>Investigated killing – conclusion -  Oswald acted alone</a:t>
            </a:r>
          </a:p>
          <a:p>
            <a:pPr lvl="2">
              <a:buFont typeface="Arial Narrow Special G2" pitchFamily="34" charset="2"/>
              <a:buChar char="v"/>
            </a:pPr>
            <a:r>
              <a:rPr lang="en-US" sz="3200" dirty="0" smtClean="0"/>
              <a:t>Later investigation shows possible conspiracy</a:t>
            </a:r>
            <a:endParaRPr lang="en-US" sz="2400" dirty="0" smtClean="0"/>
          </a:p>
          <a:p>
            <a:pPr lvl="1">
              <a:buFont typeface="Arial Narrow Special G2" pitchFamily="34" charset="2"/>
              <a:buChar char="v"/>
            </a:pPr>
            <a:r>
              <a:rPr lang="en-US" sz="2800" dirty="0" smtClean="0"/>
              <a:t>Kennedy’s death stunned and saddened Americans</a:t>
            </a:r>
          </a:p>
          <a:p>
            <a:pPr>
              <a:buFont typeface="Arial Narrow Special G2" pitchFamily="34" charset="2"/>
              <a:buChar char="v"/>
            </a:pPr>
            <a:endParaRPr lang="en-US" sz="2800" dirty="0" smtClean="0"/>
          </a:p>
          <a:p>
            <a:pPr>
              <a:buFont typeface="Arial Narrow Special G2" pitchFamily="34" charset="2"/>
              <a:buChar char="v"/>
            </a:pPr>
            <a:r>
              <a:rPr lang="en-US" sz="2800" dirty="0" smtClean="0"/>
              <a:t>Vice-president Lyndon B. Johnson sworn in as president aboard Air Force One</a:t>
            </a:r>
          </a:p>
        </p:txBody>
      </p:sp>
      <p:pic>
        <p:nvPicPr>
          <p:cNvPr id="1028" name="Picture 4" descr="http://www.maryferrell.org/wiki/images/2/20/Photo_jfkl-01_0040-1A-5-WH63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1600200"/>
            <a:ext cx="57150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51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Lyndon Baines Johnson (D-TX)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34000" y="1524000"/>
            <a:ext cx="3810000" cy="53340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Addressed Congress 5 days after JFK assassination</a:t>
            </a:r>
          </a:p>
          <a:p>
            <a:r>
              <a:rPr lang="en-US" sz="2800" dirty="0" smtClean="0"/>
              <a:t>Confidently swore to continue JFK’s programs</a:t>
            </a:r>
          </a:p>
          <a:p>
            <a:pPr lvl="1"/>
            <a:r>
              <a:rPr lang="en-US" sz="2800" dirty="0" smtClean="0"/>
              <a:t>His confidence &amp; firmness helped reassure nation &amp; ease shock of sudden change of leaders</a:t>
            </a:r>
          </a:p>
          <a:p>
            <a:pPr lvl="2"/>
            <a:r>
              <a:rPr lang="en-US" sz="2800" dirty="0" smtClean="0">
                <a:solidFill>
                  <a:srgbClr val="0070C0"/>
                </a:solidFill>
              </a:rPr>
              <a:t>An early victory - passage of Civil Rights Act of 1964</a:t>
            </a:r>
          </a:p>
          <a:p>
            <a:pPr lvl="3"/>
            <a:r>
              <a:rPr lang="en-US" sz="2800" dirty="0" smtClean="0">
                <a:solidFill>
                  <a:srgbClr val="0070C0"/>
                </a:solidFill>
              </a:rPr>
              <a:t>Enacts sweeping civil rights laws outlawing segregation</a:t>
            </a:r>
          </a:p>
        </p:txBody>
      </p:sp>
      <p:pic>
        <p:nvPicPr>
          <p:cNvPr id="2050" name="Picture 2" descr="http://blsciblogs.baruch.cuny.edu/his1005spring2011/files/2011/04/MLK-and-Johnson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828800"/>
            <a:ext cx="5320745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03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38481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Top Priority - The War on Poverty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1600200"/>
            <a:ext cx="4152900" cy="52768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Economic Opportunity Act (1964)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Created Office of Economic Opportunity to direct anti-poverty campaign</a:t>
            </a:r>
          </a:p>
          <a:p>
            <a:pPr lvl="2"/>
            <a:r>
              <a:rPr lang="en-US" sz="2400" dirty="0" smtClean="0"/>
              <a:t>Job Corps - trained young people in marketable skills</a:t>
            </a:r>
          </a:p>
          <a:p>
            <a:pPr lvl="2"/>
            <a:r>
              <a:rPr lang="en-US" sz="2400" dirty="0" smtClean="0"/>
              <a:t>VISTA (Volunteers in Service to America)</a:t>
            </a:r>
          </a:p>
          <a:p>
            <a:pPr lvl="3"/>
            <a:r>
              <a:rPr lang="en-US" sz="2400" dirty="0" smtClean="0"/>
              <a:t>a domestic Peace Corps</a:t>
            </a:r>
          </a:p>
          <a:p>
            <a:pPr lvl="2"/>
            <a:r>
              <a:rPr lang="en-US" sz="2400" dirty="0" smtClean="0"/>
              <a:t>Project Head Start - educational aid to preschoolers from disadvantaged families</a:t>
            </a:r>
          </a:p>
        </p:txBody>
      </p:sp>
      <p:pic>
        <p:nvPicPr>
          <p:cNvPr id="3074" name="Picture 2" descr="http://www.dailyyonder.com/files/u2/LBJ-and-Fletcher520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76199"/>
            <a:ext cx="4953000" cy="327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6/65/Lady_Bird_Johnson_Visiting_a_Classroom_for_Project_Head_Start_1966.gi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05200"/>
            <a:ext cx="496454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30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" y="-3048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The Great Society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0" y="171450"/>
            <a:ext cx="4572000" cy="668655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Johnson’s collection of domestic programs</a:t>
            </a:r>
          </a:p>
          <a:p>
            <a:pPr lvl="1"/>
            <a:r>
              <a:rPr lang="en-US" sz="2600" dirty="0" smtClean="0">
                <a:solidFill>
                  <a:srgbClr val="0070C0"/>
                </a:solidFill>
              </a:rPr>
              <a:t>Targeted health, education, conservation, the environment, and racial equality</a:t>
            </a:r>
          </a:p>
          <a:p>
            <a:pPr lvl="2"/>
            <a:r>
              <a:rPr lang="en-US" sz="2600" dirty="0" smtClean="0"/>
              <a:t>Very successful in gaining passage of programs</a:t>
            </a:r>
          </a:p>
          <a:p>
            <a:pPr lvl="2"/>
            <a:endParaRPr lang="en-US" dirty="0"/>
          </a:p>
          <a:p>
            <a:r>
              <a:rPr lang="en-US" dirty="0"/>
              <a:t>Huge Proliferation of Govt. Programs</a:t>
            </a:r>
            <a:endParaRPr lang="en-US" dirty="0" smtClean="0"/>
          </a:p>
          <a:p>
            <a:pPr lvl="1"/>
            <a:r>
              <a:rPr lang="en-US" sz="2600" dirty="0" smtClean="0"/>
              <a:t>All </a:t>
            </a:r>
            <a:r>
              <a:rPr lang="en-US" sz="2600" dirty="0"/>
              <a:t>manner of programs to deal with numerous social ills</a:t>
            </a:r>
          </a:p>
          <a:p>
            <a:pPr lvl="1"/>
            <a:r>
              <a:rPr lang="en-US" sz="2600" dirty="0">
                <a:solidFill>
                  <a:srgbClr val="0070C0"/>
                </a:solidFill>
              </a:rPr>
              <a:t>Conservatives called it encroachment on basic American freedoms</a:t>
            </a:r>
          </a:p>
          <a:p>
            <a:pPr lvl="2"/>
            <a:r>
              <a:rPr lang="en-US" sz="2600" dirty="0"/>
              <a:t>American govt. too activist</a:t>
            </a:r>
          </a:p>
          <a:p>
            <a:pPr lvl="2"/>
            <a:endParaRPr lang="en-US" dirty="0" smtClean="0"/>
          </a:p>
        </p:txBody>
      </p:sp>
      <p:pic>
        <p:nvPicPr>
          <p:cNvPr id="4098" name="Picture 2" descr="http://pndushistory.wikispaces.com/file/view/cartoon-2.jpg/228248852/289x365/cartoon-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914400"/>
            <a:ext cx="4429125" cy="5696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13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" fill="hold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" fill="hold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" fill="hold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62400" y="304800"/>
            <a:ext cx="5105400" cy="838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1964 Election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0" y="2638126"/>
            <a:ext cx="6019800" cy="460087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Johnson &amp; V.P. Hubert Humphrey (D-MN)</a:t>
            </a:r>
          </a:p>
          <a:p>
            <a:r>
              <a:rPr lang="en-US" sz="2800" dirty="0" smtClean="0"/>
              <a:t>Repubs. nominate Barry Goldwater (AZ)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Goldwater campaign </a:t>
            </a:r>
            <a:r>
              <a:rPr lang="en-US" sz="2800" dirty="0" smtClean="0"/>
              <a:t>offered “a choice, not an echo.”</a:t>
            </a:r>
          </a:p>
          <a:p>
            <a:pPr lvl="1"/>
            <a:r>
              <a:rPr lang="en-US" sz="2600" dirty="0" smtClean="0"/>
              <a:t>“In your heart, you know he’s right” - slogan</a:t>
            </a:r>
          </a:p>
          <a:p>
            <a:pPr lvl="1"/>
            <a:r>
              <a:rPr lang="en-US" sz="2600" dirty="0" smtClean="0">
                <a:solidFill>
                  <a:srgbClr val="0070C0"/>
                </a:solidFill>
              </a:rPr>
              <a:t>Called for aggressive anti-Comm. policy</a:t>
            </a:r>
          </a:p>
          <a:p>
            <a:pPr lvl="1"/>
            <a:r>
              <a:rPr lang="en-US" sz="2600" dirty="0" smtClean="0"/>
              <a:t>Promised smaller govt. than LBJ’s vision</a:t>
            </a:r>
          </a:p>
          <a:p>
            <a:pPr lvl="1"/>
            <a:r>
              <a:rPr lang="en-US" sz="2600" dirty="0" smtClean="0"/>
              <a:t>Called federal action on civil rights unconstitutional - should be left to states</a:t>
            </a:r>
          </a:p>
        </p:txBody>
      </p:sp>
      <p:pic>
        <p:nvPicPr>
          <p:cNvPr id="5124" name="Picture 4" descr="http://blogs.weta.org/boundarystones/sites/blogs.weta.org.boundarystones/files/LBJ%20button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45"/>
            <a:ext cx="2686050" cy="263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iancfriedman.com/wp-content/uploads/2010/07/AuH2O.gif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524000"/>
            <a:ext cx="3124200" cy="460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39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5262562" y="457200"/>
            <a:ext cx="3581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1964 Election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-76200" y="152400"/>
            <a:ext cx="4714875" cy="54864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Johnson emphasized restrained &amp; flexible foreign policy</a:t>
            </a:r>
          </a:p>
          <a:p>
            <a:pPr lvl="1"/>
            <a:r>
              <a:rPr lang="en-US" sz="3200" dirty="0" smtClean="0">
                <a:solidFill>
                  <a:srgbClr val="0070C0"/>
                </a:solidFill>
              </a:rPr>
              <a:t>to prevent nuclear war</a:t>
            </a:r>
          </a:p>
          <a:p>
            <a:r>
              <a:rPr lang="en-US" sz="3200" dirty="0" smtClean="0"/>
              <a:t>Said prosperity in U.S. founded on federal programs in effect</a:t>
            </a:r>
          </a:p>
          <a:p>
            <a:pPr lvl="1"/>
            <a:r>
              <a:rPr lang="en-US" sz="3200" dirty="0" smtClean="0"/>
              <a:t>pledged to continue course set by JFK</a:t>
            </a:r>
          </a:p>
          <a:p>
            <a:r>
              <a:rPr lang="en-US" sz="3200" dirty="0" smtClean="0">
                <a:solidFill>
                  <a:srgbClr val="0070C0"/>
                </a:solidFill>
              </a:rPr>
              <a:t>Johnson won by landslide</a:t>
            </a:r>
          </a:p>
          <a:p>
            <a:pPr lvl="1"/>
            <a:r>
              <a:rPr lang="en-US" sz="3200" dirty="0" smtClean="0"/>
              <a:t>486 - 52 (all but six states) &amp; 61% of vote</a:t>
            </a:r>
          </a:p>
        </p:txBody>
      </p:sp>
      <p:pic>
        <p:nvPicPr>
          <p:cNvPr id="6146" name="Picture 2" descr="http://media.npr.org/programs/atc/features/2004/nov/cronkite/johnson200-32dd7455dfc771e86395bb110ab6d7f0a267e385-s6-c10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5" y="1981200"/>
            <a:ext cx="4505325" cy="338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978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228598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Liberalism Victorious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3962400" y="1009648"/>
            <a:ext cx="5219700" cy="5848351"/>
          </a:xfrm>
        </p:spPr>
        <p:txBody>
          <a:bodyPr>
            <a:normAutofit/>
          </a:bodyPr>
          <a:lstStyle/>
          <a:p>
            <a:r>
              <a:rPr lang="en-US" dirty="0" smtClean="0"/>
              <a:t>Liberal president in White House</a:t>
            </a:r>
          </a:p>
          <a:p>
            <a:r>
              <a:rPr lang="en-US" dirty="0" smtClean="0"/>
              <a:t>Democratic dominated Congress</a:t>
            </a:r>
          </a:p>
          <a:p>
            <a:r>
              <a:rPr lang="en-US" dirty="0" smtClean="0"/>
              <a:t>Johnson flooded Congress with </a:t>
            </a:r>
            <a:r>
              <a:rPr lang="en-US" dirty="0" smtClean="0">
                <a:solidFill>
                  <a:srgbClr val="0070C0"/>
                </a:solidFill>
              </a:rPr>
              <a:t>Great Society programs (63 in 1965 alone) </a:t>
            </a:r>
            <a:r>
              <a:rPr lang="en-US" dirty="0" smtClean="0"/>
              <a:t>incl.: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Dept. of Housing &amp; Urban Develop. (1965)</a:t>
            </a:r>
          </a:p>
          <a:p>
            <a:pPr lvl="2">
              <a:lnSpc>
                <a:spcPct val="80000"/>
              </a:lnSpc>
            </a:pPr>
            <a:r>
              <a:rPr lang="en-US" sz="3200" dirty="0" smtClean="0">
                <a:solidFill>
                  <a:srgbClr val="0070C0"/>
                </a:solidFill>
              </a:rPr>
              <a:t>public housing, urban renewal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Medical Care Act (1965)</a:t>
            </a:r>
          </a:p>
          <a:p>
            <a:pPr lvl="2">
              <a:lnSpc>
                <a:spcPct val="80000"/>
              </a:lnSpc>
            </a:pPr>
            <a:r>
              <a:rPr lang="en-US" sz="3200" dirty="0" smtClean="0">
                <a:solidFill>
                  <a:srgbClr val="0070C0"/>
                </a:solidFill>
              </a:rPr>
              <a:t>creates Medicare - insurance for elderly</a:t>
            </a:r>
          </a:p>
          <a:p>
            <a:pPr lvl="1">
              <a:lnSpc>
                <a:spcPct val="80000"/>
              </a:lnSpc>
            </a:pPr>
            <a:r>
              <a:rPr lang="en-US" dirty="0" smtClean="0">
                <a:solidFill>
                  <a:srgbClr val="0070C0"/>
                </a:solidFill>
              </a:rPr>
              <a:t>Expensive programs would face competition with rising cost of war in Vietnam</a:t>
            </a:r>
          </a:p>
        </p:txBody>
      </p:sp>
      <p:pic>
        <p:nvPicPr>
          <p:cNvPr id="7170" name="Picture 2" descr="http://i69.photobucket.com/albums/i55/Rooonin/IH03854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598"/>
            <a:ext cx="3905250" cy="586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8818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" fill="hold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446</Words>
  <Application>Microsoft Office PowerPoint</Application>
  <PresentationFormat>On-screen Show (4:3)</PresentationFormat>
  <Paragraphs>69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Equity</vt:lpstr>
      <vt:lpstr>Lyndon B. Johnson</vt:lpstr>
      <vt:lpstr>The Kennedy Assassination</vt:lpstr>
      <vt:lpstr>The Kennedy Assassination</vt:lpstr>
      <vt:lpstr>Lyndon Baines Johnson (D-TX)</vt:lpstr>
      <vt:lpstr>Top Priority - The War on Poverty</vt:lpstr>
      <vt:lpstr>The Great Society</vt:lpstr>
      <vt:lpstr>1964 Election</vt:lpstr>
      <vt:lpstr>1964 Election</vt:lpstr>
      <vt:lpstr>Liberalism Victorious</vt:lpstr>
    </vt:vector>
  </TitlesOfParts>
  <Company>Bentonville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Lyndon B. Johnson</dc:title>
  <dc:creator>Sullivan, Kimberly</dc:creator>
  <cp:lastModifiedBy>Sullivan, Kimberly</cp:lastModifiedBy>
  <cp:revision>1</cp:revision>
  <dcterms:created xsi:type="dcterms:W3CDTF">2014-04-19T13:59:56Z</dcterms:created>
  <dcterms:modified xsi:type="dcterms:W3CDTF">2014-04-19T14:03:49Z</dcterms:modified>
</cp:coreProperties>
</file>