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FC878-0420-462B-BBC8-75A0B196C90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35378-0D8F-4C1B-A8BB-28D2BB22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ED2F08-BE62-48CD-A4C2-B5839422EFDD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16A2A-9D85-4A40-AD15-07B19E67D84D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BA068A-2F0D-4938-A9AF-5055697582DF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05B613-3E2E-4341-A533-C450695F2E77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FE07F3-681C-4D5A-80D7-41B7231C1C10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39D7CB-41D7-45A7-B613-97A5C97E2E71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423DB9-F9ED-4B57-9542-FC63B97A1A27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DC05A5-528E-409A-96CD-82B6A41EBCA3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1C455B-F467-49A7-A740-E0B5AFC34728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506251-2322-42DA-961B-E99B26AE37F9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309893-2750-4EA5-AC7B-D76D5CF5B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0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87A53-E774-4B5F-BC01-BC7B78620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3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7C31-B0DE-4820-9282-BDB0AEDEC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859D-9686-4595-A418-39B0E860A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6352-0CA8-4DA1-A3CF-C1AE413B9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6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6F58-FBB5-4B09-B230-62AB22E3C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5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1814-C230-4DE5-8EA2-0ADF10094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0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664C-A7B6-4FB0-8294-0AA6A6426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1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C52F-A6B9-42EF-ABB9-0D8B931B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E565-18D1-4650-8BA5-C347F5241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BD72-BE28-47DC-BFE9-123C361D2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0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0E4CB3-3D05-4A59-90BF-F94BB658E9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2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Owner\My%20Documents\BHS%20US%20Hist\Unit%2011%20Vietnam%20War\LBJ%20Declines%20Nom.MP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b4n5gNhsxuyJiM&amp;tbnid=_ua3eb6laX6fRM:&amp;ved=0CAUQjRw&amp;url=http%3A%2F%2Fteachingvietnam.wordpress.com%2Ftopic-12-nixon-laos-and-cambodia%2F&amp;ei=uL1tUdS5NuiC2gWewIGgDw&amp;bvm=bv.45218183,d.aWM&amp;psig=AFQjCNEHAmkw1xhbG1PvzSZzhglikFMwlw&amp;ust=13662328398640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ibOdrE_qi13RqM&amp;tbnid=l3fdLGhEpvCF7M:&amp;ved=&amp;url=http%3A%2F%2Fvietnam-war.commemoration.gov.au%2Fvietnam-war%2Fbackground_ho-chi-minh.php&amp;ei=fI1tUfK-AsaBywGphoDgCA&amp;bvm=bv.45175338,d.aWc&amp;psig=AFQjCNHxbyCres776QQextQNPn2YkUCBrQ&amp;ust=13662205403882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docid=gUrQcD-HbdMCbM&amp;tbnid=FW2B28NohwbR2M:&amp;ved=&amp;url=https%3A%2F%2Fwikis.nyu.edu%2Fek6%2Fmodernamerica%2Findex.php%2FImperialism%2FColdWarContainment&amp;ei=0Y1tUYCWKuaeywHzkICQCg&amp;bvm=bv.45175338,d.aWc&amp;psig=AFQjCNEGgPAPOBPsTSvET4U6nuGEq1G-NQ&amp;ust=136622062600447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m/url?sa=i&amp;rct=j&amp;q=&amp;esrc=s&amp;frm=1&amp;source=images&amp;cd=&amp;cad=rja&amp;docid=Jo0ocHScEyBoQM&amp;tbnid=LRJPorGAy9gZ6M:&amp;ved=0CAUQjRw&amp;url=http%3A%2F%2Fblogs.sacbee.com%2Fphotos%2F2010%2F04%2Flooking-back-at-the-vietnam-wa.html&amp;ei=k7xtUYHnHMma2gW9gYHYCg&amp;bvm=bv.45218183,d.aWM&amp;psig=AFQjCNGmbKpTXDzZMVHikfwSOHiDSw4F_w&amp;ust=1366232590303773" TargetMode="External"/><Relationship Id="rId7" Type="http://schemas.openxmlformats.org/officeDocument/2006/relationships/hyperlink" Target="http://www.warchapter.com/The_Huey_Chopper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en.wikipedia.org/wiki/Vietnam_War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.dodlive.mil/2011/11/page/3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docid=yzGM9C0P9i-d5M&amp;tbnid=hJE0MRHBcJPQ8M:&amp;ved=0CAUQjRw&amp;url=http%3A%2F%2Fwww.hiarmymuseumsoc.org%2Fmuseum%2Fvietnam_war.html&amp;ei=I71tUdbzJ6XT2QXOroCgBg&amp;bvm=bv.45218183,d.aWM&amp;psig=AFQjCNGmbKpTXDzZMVHikfwSOHiDSw4F_w&amp;ust=136623259030377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_vstpoU0AzJUWM&amp;tbnid=3DmoDzaM0SWSnM:&amp;ved=&amp;url=http%3A%2F%2Fblogs.fas.org%2Fsciencewonk%2F2013%2F04%2Favoiding-needless-wars-part-2-the-second-gulf-of-tonkin-incident%2F&amp;ei=HqNtUZX1KaPFyAHFlYHIAQ&amp;bvm=bv.45175338,d.aWc&amp;psig=AFQjCNEXRe61LVPMgKj2ol_zWuUFVnEgjw&amp;ust=13662260789636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jfk50.blogspot.com/2011/01/january-16-1964-lbj-approves-oplan-34a.html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DTxWCXlgrDjOM&amp;tbnid=J82AClX6okBRfM:&amp;ved=&amp;url=http%3A%2F%2Fwww.english-online.at%2Fhistory%2Fvietnam-war%2Fvietnam-war-background.htm&amp;ei=YKJtUdWEDMTbyAHcuIGQDA&amp;bvm=bv.45175338,d.aWc&amp;psig=AFQjCNGE-T-14kJozxDJSInBwswppPMMZA&amp;ust=136622588849339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jawnesny.pl/2011/07/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/>
              <a:t>1955 – 1975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The Vietnam War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8422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152400"/>
            <a:ext cx="83058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Tet Offensive (Jan. 1968) </a:t>
            </a:r>
          </a:p>
          <a:p>
            <a:pPr lvl="1" eaLnBrk="1" hangingPunct="1"/>
            <a:r>
              <a:rPr lang="en-US" altLang="en-US" smtClean="0">
                <a:solidFill>
                  <a:srgbClr val="0070C0"/>
                </a:solidFill>
              </a:rPr>
              <a:t>Communist forces launched an offensive against virtually every city in the South  </a:t>
            </a:r>
          </a:p>
          <a:p>
            <a:pPr lvl="2" eaLnBrk="1" hangingPunct="1"/>
            <a:r>
              <a:rPr lang="en-US" altLang="en-US" sz="2400" smtClean="0">
                <a:solidFill>
                  <a:srgbClr val="0070C0"/>
                </a:solidFill>
              </a:rPr>
              <a:t>high cost in casualties on both sides  </a:t>
            </a:r>
          </a:p>
          <a:p>
            <a:pPr lvl="3" eaLnBrk="1" hangingPunct="1"/>
            <a:r>
              <a:rPr lang="en-US" altLang="en-US" sz="2400" smtClean="0">
                <a:solidFill>
                  <a:srgbClr val="0070C0"/>
                </a:solidFill>
              </a:rPr>
              <a:t>event outraged the American public</a:t>
            </a:r>
          </a:p>
          <a:p>
            <a:pPr lvl="4" eaLnBrk="1" hangingPunct="1"/>
            <a:r>
              <a:rPr lang="en-US" altLang="en-US" sz="2400" smtClean="0">
                <a:solidFill>
                  <a:srgbClr val="0070C0"/>
                </a:solidFill>
              </a:rPr>
              <a:t>turning the tide of public opinion against the war</a:t>
            </a:r>
          </a:p>
        </p:txBody>
      </p:sp>
      <p:pic>
        <p:nvPicPr>
          <p:cNvPr id="53251" name="Picture 2" descr="GI wounded &amp;dead H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743200"/>
            <a:ext cx="7315200" cy="39766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013" y="457200"/>
            <a:ext cx="3709987" cy="6172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Johnson declined to run for another term in 1968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primarily because of the unpopularity of the war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War becomes a stalemate</a:t>
            </a:r>
          </a:p>
          <a:p>
            <a:pPr marL="457200" lvl="1" indent="0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endParaRPr lang="en-US" sz="4000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54275" name="Picture 2" descr="protesting 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01975"/>
            <a:ext cx="5410200" cy="3756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BJ Declines Nom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094163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-26988" y="-284163"/>
            <a:ext cx="6019801" cy="1143001"/>
          </a:xfrm>
        </p:spPr>
        <p:txBody>
          <a:bodyPr/>
          <a:lstStyle/>
          <a:p>
            <a:pPr eaLnBrk="1" hangingPunct="1"/>
            <a:r>
              <a:rPr lang="en-US" altLang="en-US" smtClean="0"/>
              <a:t>Nixon’s Vietnam Policy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sz="quarter" idx="1"/>
          </p:nvPr>
        </p:nvSpPr>
        <p:spPr>
          <a:xfrm>
            <a:off x="5105400" y="827998"/>
            <a:ext cx="3697288" cy="5649001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err="1" smtClean="0">
                <a:solidFill>
                  <a:srgbClr val="0070C0"/>
                </a:solidFill>
              </a:rPr>
              <a:t>Vietnamization</a:t>
            </a:r>
            <a:r>
              <a:rPr lang="en-US" sz="3200" dirty="0" smtClean="0">
                <a:solidFill>
                  <a:srgbClr val="0070C0"/>
                </a:solidFill>
              </a:rPr>
              <a:t>- </a:t>
            </a:r>
            <a:r>
              <a:rPr lang="en-US" sz="3200" dirty="0" smtClean="0">
                <a:solidFill>
                  <a:srgbClr val="0070C0"/>
                </a:solidFill>
              </a:rPr>
              <a:t>a de-scaling of troops without withdrawing support of anti-communist south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U.S. forces replaced </a:t>
            </a:r>
            <a:r>
              <a:rPr lang="en-US" sz="3200" dirty="0" smtClean="0">
                <a:solidFill>
                  <a:srgbClr val="0070C0"/>
                </a:solidFill>
              </a:rPr>
              <a:t>by So. Vietnamese </a:t>
            </a:r>
            <a:r>
              <a:rPr lang="en-US" sz="3200" dirty="0" smtClean="0">
                <a:solidFill>
                  <a:srgbClr val="0070C0"/>
                </a:solidFill>
              </a:rPr>
              <a:t>troops.</a:t>
            </a:r>
          </a:p>
          <a:p>
            <a:pPr marL="823277" lvl="2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U.S. continued to send supplies and money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The Nixon Doctrine- We will assist, but not send troops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pic>
        <p:nvPicPr>
          <p:cNvPr id="55300" name="Picture 5" descr="http://teachingvietnam.files.wordpress.com/2008/08/arvn-marine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7999"/>
            <a:ext cx="35052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 descr="http://www.ichiban1.org/html/stories/story_35/nixoncambodia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70" y="4083050"/>
            <a:ext cx="37338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97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Lai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dirty="0"/>
              <a:t>U.S. troops kill several hundred Vietnamese civilians (women, children, elderly) in small village of My Lai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7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4495800" cy="6248400"/>
          </a:xfrm>
        </p:spPr>
        <p:txBody>
          <a:bodyPr/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Nixon orders invasion and bombing of neutral Cambodia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Trying </a:t>
            </a:r>
            <a:r>
              <a:rPr lang="en-US" dirty="0">
                <a:solidFill>
                  <a:srgbClr val="0070C0"/>
                </a:solidFill>
              </a:rPr>
              <a:t>to rid communists who were attacking South Vietnam from within Cambodia 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using </a:t>
            </a:r>
            <a:r>
              <a:rPr lang="en-US" dirty="0">
                <a:solidFill>
                  <a:srgbClr val="0070C0"/>
                </a:solidFill>
              </a:rPr>
              <a:t>Ho Chi Minh Trail </a:t>
            </a:r>
            <a:r>
              <a:rPr lang="en-US" dirty="0"/>
              <a:t>(a supply line for the Vietcong which ran through neutral countries)</a:t>
            </a:r>
          </a:p>
          <a:p>
            <a:pPr lvl="2"/>
            <a:r>
              <a:rPr lang="en-US" dirty="0"/>
              <a:t>Failed attempt in long run and caused further dissent at home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Students </a:t>
            </a:r>
            <a:r>
              <a:rPr lang="en-US" dirty="0">
                <a:solidFill>
                  <a:srgbClr val="0070C0"/>
                </a:solidFill>
              </a:rPr>
              <a:t>protesting bombing of Cambodia were fired upon by Ohio National Guard at Kent State University in Ohio.</a:t>
            </a:r>
          </a:p>
          <a:p>
            <a:pPr lvl="4"/>
            <a:r>
              <a:rPr lang="en-US" dirty="0"/>
              <a:t>4 anti-war demonstrators killed; several others wounded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0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Closing Years:  </a:t>
            </a:r>
            <a:br>
              <a:rPr lang="en-US" dirty="0" smtClean="0"/>
            </a:br>
            <a:r>
              <a:rPr lang="en-US" dirty="0" smtClean="0"/>
              <a:t>“Honorable Withdrawal”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Many failed peace talks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Henry Kissinger (U.S. Foreign Policy Advisor) participated in many of talks</a:t>
            </a:r>
          </a:p>
          <a:p>
            <a:pPr marL="823595" lvl="2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Nixon </a:t>
            </a:r>
            <a:r>
              <a:rPr lang="en-US" sz="2400" dirty="0"/>
              <a:t>sent Kissinger to negotiate secretly with North Vietnam (Le </a:t>
            </a:r>
            <a:r>
              <a:rPr lang="en-US" sz="2400" dirty="0" err="1"/>
              <a:t>Duc</a:t>
            </a:r>
            <a:r>
              <a:rPr lang="en-US" sz="2400" dirty="0"/>
              <a:t> </a:t>
            </a:r>
            <a:r>
              <a:rPr lang="en-US" sz="2400" dirty="0" err="1"/>
              <a:t>Tho</a:t>
            </a:r>
            <a:r>
              <a:rPr lang="en-US" sz="2400" dirty="0"/>
              <a:t>)</a:t>
            </a:r>
          </a:p>
          <a:p>
            <a:pPr marL="1097915" lvl="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Wanted to force communists to </a:t>
            </a:r>
            <a:r>
              <a:rPr lang="en-US" sz="2400" dirty="0" smtClean="0"/>
              <a:t>compromise</a:t>
            </a:r>
          </a:p>
          <a:p>
            <a:pPr marL="1097915" lvl="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lvl="1"/>
            <a:r>
              <a:rPr lang="en-US" sz="2800" dirty="0"/>
              <a:t>Decline of U.S. troops in Vietnam</a:t>
            </a:r>
          </a:p>
          <a:p>
            <a:pPr lvl="1"/>
            <a:r>
              <a:rPr lang="en-US" sz="2800" dirty="0"/>
              <a:t>North Vietnamese troops continued to advance southward</a:t>
            </a:r>
          </a:p>
          <a:p>
            <a:pPr lvl="1"/>
            <a:r>
              <a:rPr lang="en-US" sz="2800" dirty="0"/>
              <a:t>Continued bombing of North Vietnam drew ire of all parties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1097915" lvl="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8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38600" cy="1981200"/>
          </a:xfrm>
        </p:spPr>
        <p:txBody>
          <a:bodyPr/>
          <a:lstStyle/>
          <a:p>
            <a:r>
              <a:rPr lang="en-US" dirty="0" smtClean="0"/>
              <a:t>Paris Peace Agreement (1973)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6021" y="228600"/>
            <a:ext cx="4417979" cy="6629400"/>
          </a:xfrm>
        </p:spPr>
        <p:txBody>
          <a:bodyPr/>
          <a:lstStyle/>
          <a:p>
            <a:r>
              <a:rPr lang="en-US" dirty="0"/>
              <a:t>Negotiated by U.S., North and South Vietnam, and Viet Cong</a:t>
            </a:r>
          </a:p>
          <a:p>
            <a:r>
              <a:rPr lang="en-US" dirty="0"/>
              <a:t>Provisions:</a:t>
            </a:r>
          </a:p>
          <a:p>
            <a:pPr lvl="1"/>
            <a:r>
              <a:rPr lang="en-US" dirty="0"/>
              <a:t>Withdrawal of troops and swap of prisoners</a:t>
            </a:r>
          </a:p>
          <a:p>
            <a:pPr lvl="1"/>
            <a:r>
              <a:rPr lang="en-US" dirty="0"/>
              <a:t>Removal of foreign troops from Cambodia and Laos</a:t>
            </a:r>
          </a:p>
          <a:p>
            <a:pPr lvl="1"/>
            <a:r>
              <a:rPr lang="en-US" dirty="0"/>
              <a:t>Peaceful unification with democratic elections deciding political future of South Vietnam</a:t>
            </a:r>
          </a:p>
          <a:p>
            <a:pPr lvl="1"/>
            <a:r>
              <a:rPr lang="en-US" dirty="0"/>
              <a:t>U.S. to aid in postwar </a:t>
            </a:r>
            <a:r>
              <a:rPr lang="en-US" dirty="0" smtClean="0"/>
              <a:t>reconstruction</a:t>
            </a:r>
          </a:p>
          <a:p>
            <a:pPr lvl="1"/>
            <a:endParaRPr lang="en-US" dirty="0"/>
          </a:p>
          <a:p>
            <a:r>
              <a:rPr lang="en-US" dirty="0"/>
              <a:t>March 29, 1973 – Last U.S. troops left Vietnam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1" y="2438400"/>
            <a:ext cx="4570379" cy="36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09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5105400" cy="6172200"/>
          </a:xfrm>
        </p:spPr>
        <p:txBody>
          <a:bodyPr/>
          <a:lstStyle/>
          <a:p>
            <a:pPr lvl="0"/>
            <a:r>
              <a:rPr lang="en-US" sz="2800" dirty="0"/>
              <a:t>Broken cease-fire agreement between North and South Vietnam</a:t>
            </a:r>
          </a:p>
          <a:p>
            <a:pPr lvl="1"/>
            <a:r>
              <a:rPr lang="en-US" dirty="0"/>
              <a:t>North launches full-scale invasion of South</a:t>
            </a:r>
          </a:p>
          <a:p>
            <a:pPr lvl="1"/>
            <a:r>
              <a:rPr lang="en-US" dirty="0"/>
              <a:t>U.S. refused to respond with troops</a:t>
            </a:r>
          </a:p>
          <a:p>
            <a:pPr lvl="2"/>
            <a:r>
              <a:rPr lang="en-US" sz="2400" dirty="0"/>
              <a:t>April 30, 1975 – Pull out of Saigon</a:t>
            </a:r>
          </a:p>
          <a:p>
            <a:pPr lvl="3"/>
            <a:r>
              <a:rPr lang="en-US" sz="2400" dirty="0"/>
              <a:t>U.S. embassy in Saigon</a:t>
            </a:r>
          </a:p>
          <a:p>
            <a:pPr lvl="4"/>
            <a:r>
              <a:rPr lang="en-US" sz="2400" dirty="0"/>
              <a:t>Desperate and frenzied exit from Vietnam</a:t>
            </a:r>
          </a:p>
          <a:p>
            <a:pPr lvl="5"/>
            <a:r>
              <a:rPr lang="en-US" sz="2400" dirty="0"/>
              <a:t>Officially ended our involvement there</a:t>
            </a:r>
          </a:p>
          <a:p>
            <a:pPr lvl="6"/>
            <a:r>
              <a:rPr lang="en-US" sz="2400" dirty="0"/>
              <a:t>Soon after U.S. pulled out, all of Vietnam fell to the Communists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4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562"/>
            <a:ext cx="7772400" cy="1143000"/>
          </a:xfrm>
        </p:spPr>
        <p:txBody>
          <a:bodyPr/>
          <a:lstStyle/>
          <a:p>
            <a:r>
              <a:rPr lang="en-US" dirty="0" smtClean="0"/>
              <a:t>Final Statistics</a:t>
            </a:r>
            <a:endParaRPr 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>
          <a:xfrm>
            <a:off x="160506" y="1752600"/>
            <a:ext cx="2496275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Costs of the War</a:t>
            </a:r>
          </a:p>
          <a:p>
            <a:pPr lvl="1" eaLnBrk="1" hangingPunct="1"/>
            <a:r>
              <a:rPr lang="en-US" altLang="en-US" dirty="0" smtClean="0"/>
              <a:t>58K Americans dead</a:t>
            </a:r>
          </a:p>
          <a:p>
            <a:pPr lvl="1" eaLnBrk="1" hangingPunct="1"/>
            <a:r>
              <a:rPr lang="en-US" altLang="en-US" dirty="0" smtClean="0"/>
              <a:t>300K wounded</a:t>
            </a:r>
          </a:p>
          <a:p>
            <a:pPr lvl="1" eaLnBrk="1" hangingPunct="1"/>
            <a:r>
              <a:rPr lang="en-US" altLang="en-US" dirty="0" smtClean="0"/>
              <a:t>$</a:t>
            </a:r>
            <a:r>
              <a:rPr lang="en-US" altLang="en-US" dirty="0" smtClean="0"/>
              <a:t>110 -150 </a:t>
            </a:r>
            <a:r>
              <a:rPr lang="en-US" altLang="en-US" dirty="0" smtClean="0"/>
              <a:t>billion </a:t>
            </a:r>
            <a:r>
              <a:rPr lang="en-US" altLang="en-US" dirty="0" smtClean="0"/>
              <a:t>spent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America re-evaluates role in foreign affairs</a:t>
            </a:r>
            <a:endParaRPr lang="en-US" altLang="en-US" dirty="0" smtClean="0"/>
          </a:p>
        </p:txBody>
      </p:sp>
      <p:pic>
        <p:nvPicPr>
          <p:cNvPr id="57347" name="Picture 2" descr="Wounded Tro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79" y="1676400"/>
            <a:ext cx="6273209" cy="449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0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Early Years</a:t>
            </a:r>
            <a:endParaRPr lang="en-US" alt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914400"/>
            <a:ext cx="53340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Vietnamese resisted foreign influence (France, Japan, &amp; U.S.) during World War II.  </a:t>
            </a:r>
          </a:p>
          <a:p>
            <a:pPr lvl="1" eaLnBrk="1" hangingPunct="1"/>
            <a:r>
              <a:rPr lang="en-US" altLang="en-US" dirty="0" smtClean="0"/>
              <a:t>Used guerilla warfare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Ho Chi Minh - leader of the communist Vietminh</a:t>
            </a:r>
          </a:p>
          <a:p>
            <a:pPr lvl="1" eaLnBrk="1" hangingPunct="1"/>
            <a:r>
              <a:rPr lang="en-US" altLang="en-US" dirty="0" smtClean="0"/>
              <a:t>declared Vietnamese independence from France and Japan in </a:t>
            </a:r>
            <a:r>
              <a:rPr lang="en-US" altLang="en-US" dirty="0" smtClean="0"/>
              <a:t>1945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President Truman tried to re-establish French rule in 1950</a:t>
            </a:r>
          </a:p>
          <a:p>
            <a:pPr lvl="1" eaLnBrk="1" hangingPunct="1"/>
            <a:r>
              <a:rPr lang="en-US" altLang="en-US" dirty="0" smtClean="0"/>
              <a:t>Granted $10 million in aid to French in Indochina</a:t>
            </a:r>
            <a:endParaRPr lang="en-US" altLang="en-US" dirty="0" smtClean="0"/>
          </a:p>
        </p:txBody>
      </p:sp>
      <p:pic>
        <p:nvPicPr>
          <p:cNvPr id="45060" name="Picture 5" descr="http://vietnam-war.commemoration.gov.au/vietnam-war/images/320782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066800"/>
            <a:ext cx="34671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533400"/>
            <a:ext cx="4471988" cy="5943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1954:  French were defeated at Dien Bien Phu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800" smtClean="0">
                <a:solidFill>
                  <a:srgbClr val="0070C0"/>
                </a:solidFill>
              </a:rPr>
              <a:t>Geneva Accords divided Vietnam at the 17</a:t>
            </a:r>
            <a:r>
              <a:rPr lang="en-US" altLang="en-US" sz="2800" baseline="30000" smtClean="0">
                <a:solidFill>
                  <a:srgbClr val="0070C0"/>
                </a:solidFill>
              </a:rPr>
              <a:t>th</a:t>
            </a:r>
            <a:r>
              <a:rPr lang="en-US" altLang="en-US" sz="2800" smtClean="0">
                <a:solidFill>
                  <a:srgbClr val="0070C0"/>
                </a:solidFill>
              </a:rPr>
              <a:t> Parallel </a:t>
            </a:r>
            <a:r>
              <a:rPr lang="en-US" altLang="en-US" sz="2800" smtClean="0"/>
              <a:t>(1954)  </a:t>
            </a:r>
          </a:p>
          <a:p>
            <a:pPr lvl="1" eaLnBrk="1" hangingPunct="1"/>
            <a:r>
              <a:rPr lang="en-US" altLang="en-US" sz="2800" smtClean="0">
                <a:solidFill>
                  <a:srgbClr val="0070C0"/>
                </a:solidFill>
              </a:rPr>
              <a:t>North:  controlled by Ho Chi Minh </a:t>
            </a:r>
          </a:p>
          <a:p>
            <a:pPr lvl="1" eaLnBrk="1" hangingPunct="1"/>
            <a:r>
              <a:rPr lang="en-US" altLang="en-US" sz="2800" smtClean="0">
                <a:solidFill>
                  <a:srgbClr val="0070C0"/>
                </a:solidFill>
              </a:rPr>
              <a:t>South:  controlled by anti-Communists:  </a:t>
            </a:r>
            <a:endParaRPr lang="en-US" altLang="en-US" smtClean="0">
              <a:solidFill>
                <a:srgbClr val="0070C0"/>
              </a:solidFill>
            </a:endParaRPr>
          </a:p>
          <a:p>
            <a:pPr lvl="2" eaLnBrk="1" hangingPunct="1"/>
            <a:r>
              <a:rPr lang="en-US" altLang="en-US" sz="2400" smtClean="0"/>
              <a:t>1) Bao Dai</a:t>
            </a:r>
          </a:p>
          <a:p>
            <a:pPr lvl="2" eaLnBrk="1" hangingPunct="1"/>
            <a:r>
              <a:rPr lang="en-US" altLang="en-US" sz="2400" smtClean="0">
                <a:solidFill>
                  <a:srgbClr val="0070C0"/>
                </a:solidFill>
              </a:rPr>
              <a:t>2)Ngo Dinh Diem</a:t>
            </a:r>
          </a:p>
          <a:p>
            <a:pPr lvl="3" eaLnBrk="1" hangingPunct="1"/>
            <a:r>
              <a:rPr lang="en-US" altLang="en-US" sz="2400" smtClean="0">
                <a:solidFill>
                  <a:srgbClr val="0070C0"/>
                </a:solidFill>
              </a:rPr>
              <a:t>U.S. supported Diem</a:t>
            </a:r>
            <a:endParaRPr lang="en-US" altLang="en-US" smtClean="0">
              <a:solidFill>
                <a:srgbClr val="0070C0"/>
              </a:solidFill>
            </a:endParaRPr>
          </a:p>
        </p:txBody>
      </p:sp>
      <p:pic>
        <p:nvPicPr>
          <p:cNvPr id="46083" name="Picture 4" descr="http://wikis.nyu.edu/ek6/modernamerica/uploads/Imperialism.ColdWarContainment/Vietnam_Wa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57200"/>
            <a:ext cx="40989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0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0"/>
            <a:ext cx="4572000" cy="7315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National Liberation Front (NLF):   formed in South Vietnam in 1960 </a:t>
            </a:r>
          </a:p>
          <a:p>
            <a:pPr lvl="1" eaLnBrk="1" hangingPunct="1"/>
            <a:r>
              <a:rPr lang="en-US" altLang="en-US" sz="2800" smtClean="0"/>
              <a:t>called the </a:t>
            </a:r>
            <a:r>
              <a:rPr lang="en-US" altLang="en-US" sz="2800" smtClean="0">
                <a:solidFill>
                  <a:srgbClr val="0070C0"/>
                </a:solidFill>
              </a:rPr>
              <a:t>Vietcong (VC) </a:t>
            </a:r>
            <a:r>
              <a:rPr lang="en-US" altLang="en-US" sz="2800" smtClean="0"/>
              <a:t>by its enemies.  </a:t>
            </a:r>
          </a:p>
          <a:p>
            <a:pPr lvl="1" eaLnBrk="1" hangingPunct="1"/>
            <a:r>
              <a:rPr lang="en-US" altLang="en-US" sz="2800" smtClean="0">
                <a:solidFill>
                  <a:srgbClr val="0070C0"/>
                </a:solidFill>
              </a:rPr>
              <a:t>NLF’s goal: unseat the oppressive Diem govt</a:t>
            </a:r>
          </a:p>
          <a:p>
            <a:pPr lvl="2" eaLnBrk="1" hangingPunct="1"/>
            <a:r>
              <a:rPr lang="en-US" altLang="en-US" sz="2400" smtClean="0"/>
              <a:t>NLF was gaining support in the south.</a:t>
            </a:r>
          </a:p>
          <a:p>
            <a:pPr lvl="2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  <a:p>
            <a:pPr eaLnBrk="1" hangingPunct="1"/>
            <a:r>
              <a:rPr lang="en-US" altLang="en-US" sz="2800" smtClean="0"/>
              <a:t>President </a:t>
            </a:r>
            <a:r>
              <a:rPr lang="en-US" altLang="en-US" sz="2800" smtClean="0">
                <a:solidFill>
                  <a:srgbClr val="0070C0"/>
                </a:solidFill>
              </a:rPr>
              <a:t>Eisenhower increased the number of American military advisors in South Vietnam</a:t>
            </a:r>
          </a:p>
          <a:p>
            <a:pPr lvl="1" eaLnBrk="1" hangingPunct="1"/>
            <a:r>
              <a:rPr lang="en-US" altLang="en-US" sz="2800" smtClean="0"/>
              <a:t>hoped to prop up the anti-Communist south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7107" name="Picture 2" descr="eisenhower&amp;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810000"/>
            <a:ext cx="43926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UStraining SV soldi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53988"/>
            <a:ext cx="3657600" cy="35036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3505200"/>
            <a:ext cx="3810000" cy="4572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By 1961, a full-scale war was raging between the North and South in Vietnam</a:t>
            </a:r>
          </a:p>
        </p:txBody>
      </p:sp>
      <p:pic>
        <p:nvPicPr>
          <p:cNvPr id="48132" name="Picture 5" descr="http://media.sacbee.com/static/weblogs/photos/images/2010/apr10/vietnam_sm/vietnam_sm0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51435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http://upload.wikimedia.org/wikipedia/commons/thumb/7/76/Bruce_Crandall's_UH-1D.jpg/300px-Bruce_Crandall's_UH-1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846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9" descr="http://www.warchapter.com/images/Huey%20Vietnam%20medical%20evacuatio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184150"/>
            <a:ext cx="408781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1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28600"/>
            <a:ext cx="5105400" cy="57912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70C0"/>
                </a:solidFill>
              </a:rPr>
              <a:t>President Kennedy escalated the U.S. involvement </a:t>
            </a:r>
          </a:p>
          <a:p>
            <a:pPr lvl="1" eaLnBrk="1" hangingPunct="1"/>
            <a:r>
              <a:rPr lang="en-US" altLang="en-US" sz="3200" smtClean="0"/>
              <a:t>sent war equipment </a:t>
            </a:r>
          </a:p>
          <a:p>
            <a:pPr lvl="1" eaLnBrk="1" hangingPunct="1"/>
            <a:r>
              <a:rPr lang="en-US" altLang="en-US" sz="3200" smtClean="0"/>
              <a:t>increased number of advisors by 16,000 </a:t>
            </a:r>
          </a:p>
          <a:p>
            <a:pPr lvl="2" eaLnBrk="1" hangingPunct="1"/>
            <a:r>
              <a:rPr lang="en-US" altLang="en-US" sz="3200" smtClean="0">
                <a:solidFill>
                  <a:srgbClr val="0070C0"/>
                </a:solidFill>
              </a:rPr>
              <a:t>Intended to lead counter-attacks against the Vietcong</a:t>
            </a:r>
          </a:p>
        </p:txBody>
      </p:sp>
      <p:pic>
        <p:nvPicPr>
          <p:cNvPr id="49155" name="Picture 2" descr="1961jfkber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581400" cy="28003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7" descr="http://www.hiarmymuseumsoc.org/museum/graphics/helicopters_vietna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9622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 descr="http://science.dodlive.mil/files/2011/11/F2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56038"/>
            <a:ext cx="36099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96863"/>
            <a:ext cx="4724400" cy="6553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U.S. supported a coup against Diem in Nov. 1963</a:t>
            </a:r>
          </a:p>
          <a:p>
            <a:pPr lvl="1" eaLnBrk="1" hangingPunct="1"/>
            <a:r>
              <a:rPr lang="en-US" altLang="en-US" sz="2800" smtClean="0"/>
              <a:t>CIA felt that Diem had become a liability</a:t>
            </a:r>
          </a:p>
          <a:p>
            <a:pPr lvl="2" eaLnBrk="1" hangingPunct="1"/>
            <a:r>
              <a:rPr lang="en-US" altLang="en-US" sz="2800" smtClean="0"/>
              <a:t>Diem led an oppressive government and suppressed Buddhism (major religion in Vietnam)</a:t>
            </a:r>
          </a:p>
          <a:p>
            <a:pPr lvl="3" eaLnBrk="1" hangingPunct="1"/>
            <a:r>
              <a:rPr lang="en-US" altLang="en-US" sz="2800" smtClean="0"/>
              <a:t> Severely diminished his popularity</a:t>
            </a:r>
          </a:p>
          <a:p>
            <a:pPr lvl="4" eaLnBrk="1" hangingPunct="1"/>
            <a:r>
              <a:rPr lang="en-US" altLang="en-US" sz="2800" smtClean="0"/>
              <a:t> U.S. supported the new leadership.</a:t>
            </a:r>
          </a:p>
          <a:p>
            <a:pPr eaLnBrk="1" hangingPunct="1"/>
            <a:r>
              <a:rPr lang="en-US" altLang="en-US" sz="2400" smtClean="0"/>
              <a:t>President Kennedy was assassinated shortly after</a:t>
            </a:r>
          </a:p>
          <a:p>
            <a:pPr eaLnBrk="1" hangingPunct="1"/>
            <a:endParaRPr lang="en-US" altLang="en-US" sz="3400" smtClean="0"/>
          </a:p>
        </p:txBody>
      </p:sp>
      <p:pic>
        <p:nvPicPr>
          <p:cNvPr id="50179" name="Picture 2" descr="Buddhist Mo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5" b="9468"/>
          <a:stretch>
            <a:fillRect/>
          </a:stretch>
        </p:blipFill>
        <p:spPr bwMode="auto">
          <a:xfrm>
            <a:off x="4767263" y="304800"/>
            <a:ext cx="4376737" cy="601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28600"/>
            <a:ext cx="3962400" cy="6629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70C0"/>
                </a:solidFill>
              </a:rPr>
              <a:t>Gulf of Tonkin Resolution </a:t>
            </a:r>
            <a:r>
              <a:rPr lang="en-US" altLang="en-US" sz="2800" smtClean="0"/>
              <a:t>(1964)</a:t>
            </a:r>
          </a:p>
          <a:p>
            <a:pPr lvl="1" eaLnBrk="1" hangingPunct="1"/>
            <a:r>
              <a:rPr lang="en-US" altLang="en-US" sz="2800" smtClean="0">
                <a:solidFill>
                  <a:srgbClr val="0070C0"/>
                </a:solidFill>
              </a:rPr>
              <a:t>Granted full war-making powers to president, not congress</a:t>
            </a:r>
          </a:p>
          <a:p>
            <a:pPr lvl="2" eaLnBrk="1" hangingPunct="1"/>
            <a:r>
              <a:rPr lang="en-US" altLang="en-US" sz="2400" smtClean="0"/>
              <a:t>Resulted from an alleged attack by N. Vietnamese gun boats on U.S. intelligence ship in Gulf of Tonkin</a:t>
            </a:r>
          </a:p>
          <a:p>
            <a:pPr lvl="1" eaLnBrk="1" hangingPunct="1"/>
            <a:r>
              <a:rPr lang="en-US" altLang="en-US" sz="2800" smtClean="0">
                <a:solidFill>
                  <a:srgbClr val="0070C0"/>
                </a:solidFill>
              </a:rPr>
              <a:t>President Johnson used power to move U.S. into full-scale war in Vietnam</a:t>
            </a:r>
          </a:p>
          <a:p>
            <a:pPr lvl="2" eaLnBrk="1" hangingPunct="1"/>
            <a:r>
              <a:rPr lang="en-US" altLang="en-US" sz="2400" smtClean="0"/>
              <a:t>  also sent additional troops</a:t>
            </a:r>
          </a:p>
        </p:txBody>
      </p:sp>
      <p:pic>
        <p:nvPicPr>
          <p:cNvPr id="51203" name="Picture 9" descr="http://blogs.fas.org/sciencewonk/wp-content/uploads/sites/5/2013/04/Gulf_of_Tonkin_Incid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8179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1" descr="http://1.bp.blogspot.com/_I4lZU0BrRsg/TTMhiGkZ-7I/AAAAAAAAAdI/ix1z4QeALzc/s1600/johnson+and+gulf+of+tonkin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557588"/>
            <a:ext cx="381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9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319088"/>
            <a:ext cx="3657600" cy="6234112"/>
          </a:xfrm>
        </p:spPr>
        <p:txBody>
          <a:bodyPr/>
          <a:lstStyle/>
          <a:p>
            <a:pPr eaLnBrk="1" hangingPunct="1">
              <a:spcAft>
                <a:spcPts val="700"/>
              </a:spcAft>
            </a:pPr>
            <a:r>
              <a:rPr lang="en-US" altLang="en-US" sz="3200" smtClean="0"/>
              <a:t>Opposition to the war heated up following the Tonkin Gulf Resolution.  The issues included:</a:t>
            </a:r>
          </a:p>
          <a:p>
            <a:pPr lvl="1" eaLnBrk="1" hangingPunct="1">
              <a:spcAft>
                <a:spcPts val="700"/>
              </a:spcAft>
            </a:pPr>
            <a:r>
              <a:rPr lang="en-US" altLang="en-US" sz="3200" smtClean="0"/>
              <a:t>Increased bloodshed</a:t>
            </a:r>
          </a:p>
          <a:p>
            <a:pPr lvl="1" eaLnBrk="1" hangingPunct="1">
              <a:spcAft>
                <a:spcPts val="700"/>
              </a:spcAft>
            </a:pPr>
            <a:r>
              <a:rPr lang="en-US" altLang="en-US" sz="3200" smtClean="0"/>
              <a:t>Cost of the war</a:t>
            </a:r>
          </a:p>
          <a:p>
            <a:pPr lvl="1" eaLnBrk="1" hangingPunct="1">
              <a:spcAft>
                <a:spcPts val="700"/>
              </a:spcAft>
            </a:pPr>
            <a:r>
              <a:rPr lang="en-US" altLang="en-US" sz="3200" smtClean="0"/>
              <a:t>Ill-defined reasons for U.S. involvement</a:t>
            </a:r>
          </a:p>
        </p:txBody>
      </p:sp>
      <p:pic>
        <p:nvPicPr>
          <p:cNvPr id="52227" name="Picture 5" descr="http://www.english-online.at/history/vietnam-war/vietnam-war-protes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524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7" descr="http://jawnesny.pl/wp-content/uploads/2011/07/protes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382905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5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769</Words>
  <Application>Microsoft Office PowerPoint</Application>
  <PresentationFormat>On-screen Show (4:3)</PresentationFormat>
  <Paragraphs>113</Paragraphs>
  <Slides>18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The Vietnam War</vt:lpstr>
      <vt:lpstr>The Early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Nixon’s Vietnam Policy</vt:lpstr>
      <vt:lpstr>My Lai Massacre</vt:lpstr>
      <vt:lpstr>PowerPoint Presentation</vt:lpstr>
      <vt:lpstr>The Closing Years:   “Honorable Withdrawal”</vt:lpstr>
      <vt:lpstr>Paris Peace Agreement (1973)</vt:lpstr>
      <vt:lpstr>PowerPoint Presentation</vt:lpstr>
      <vt:lpstr>Final Statistics</vt:lpstr>
    </vt:vector>
  </TitlesOfParts>
  <Company>Bentonville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Vietnam War</dc:title>
  <dc:creator>Sullivan, Kimberly</dc:creator>
  <cp:lastModifiedBy>Sullivan, Kimberly</cp:lastModifiedBy>
  <cp:revision>2</cp:revision>
  <dcterms:created xsi:type="dcterms:W3CDTF">2014-04-19T14:04:54Z</dcterms:created>
  <dcterms:modified xsi:type="dcterms:W3CDTF">2014-04-19T14:25:04Z</dcterms:modified>
</cp:coreProperties>
</file>