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FA2AE-ED6D-4A6A-8F68-3F6128D4DEDE}" type="datetimeFigureOut">
              <a:rPr lang="en-US" smtClean="0"/>
              <a:t>4/19/2014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61110-5FF7-49AC-83DB-A437E11D2FA3}" type="slidenum">
              <a:rPr lang="en-US" smtClean="0"/>
              <a:t>‹#›</a:t>
            </a:fld>
            <a:endParaRPr lang="en-US"/>
          </a:p>
        </p:txBody>
      </p:sp>
    </p:spTree>
    <p:extLst>
      <p:ext uri="{BB962C8B-B14F-4D97-AF65-F5344CB8AC3E}">
        <p14:creationId xmlns:p14="http://schemas.microsoft.com/office/powerpoint/2010/main" val="6524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DDD2DF-FE97-4912-83EC-BD93D4CCB978}" type="slidenum">
              <a:rPr lang="en-US" sz="1200">
                <a:solidFill>
                  <a:prstClr val="black"/>
                </a:solidFill>
              </a:rPr>
              <a:pPr/>
              <a:t>1</a:t>
            </a:fld>
            <a:endParaRPr lang="en-US" sz="120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78C85D-D0B1-4581-B69D-E8BFC57AD2AF}" type="slidenum">
              <a:rPr lang="en-US" sz="1200">
                <a:solidFill>
                  <a:prstClr val="black"/>
                </a:solidFill>
              </a:rPr>
              <a:pPr/>
              <a:t>10</a:t>
            </a:fld>
            <a:endParaRPr lang="en-US" sz="120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06EE040-14E7-46FB-BCED-1C9B0389C2C0}" type="slidenum">
              <a:rPr lang="en-US" sz="1200">
                <a:solidFill>
                  <a:prstClr val="black"/>
                </a:solidFill>
              </a:rPr>
              <a:pPr/>
              <a:t>11</a:t>
            </a:fld>
            <a:endParaRPr lang="en-US" sz="120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a:buFont typeface="Wingdings" pitchFamily="2" charset="2"/>
              <a:buChar char="Ø"/>
            </a:pPr>
            <a:r>
              <a:rPr lang="en-US" smtClean="0">
                <a:latin typeface="Tahoma" pitchFamily="34" charset="0"/>
              </a:rPr>
              <a:t>While blacks protested nonviolently – whites frequently reacted violently</a:t>
            </a:r>
          </a:p>
          <a:p>
            <a:pPr lvl="1">
              <a:buFont typeface="Wingdings" pitchFamily="2" charset="2"/>
              <a:buChar char="Ø"/>
            </a:pPr>
            <a:r>
              <a:rPr lang="en-US" smtClean="0">
                <a:solidFill>
                  <a:srgbClr val="FF0000"/>
                </a:solidFill>
                <a:latin typeface="Tahoma" pitchFamily="34" charset="0"/>
              </a:rPr>
              <a:t>Birmingham, Alabama the most notorious southern city</a:t>
            </a:r>
          </a:p>
          <a:p>
            <a:pPr lvl="1">
              <a:buFont typeface="Wingdings" pitchFamily="2" charset="2"/>
              <a:buChar char="Ø"/>
            </a:pPr>
            <a:r>
              <a:rPr lang="en-US" smtClean="0">
                <a:latin typeface="Tahoma" pitchFamily="34" charset="0"/>
              </a:rPr>
              <a:t>Police Commissioner T. Eugene “Bull” Conner forbid blacks from protesting in the city</a:t>
            </a:r>
          </a:p>
          <a:p>
            <a:pPr lvl="1">
              <a:buFont typeface="Wingdings" pitchFamily="2" charset="2"/>
              <a:buChar char="Ø"/>
            </a:pPr>
            <a:r>
              <a:rPr lang="en-US" smtClean="0">
                <a:solidFill>
                  <a:srgbClr val="0000FF"/>
                </a:solidFill>
                <a:latin typeface="Tahoma" pitchFamily="34" charset="0"/>
              </a:rPr>
              <a:t>When blacks marched, police used dogs and high pressure fire hoses on marchers</a:t>
            </a:r>
          </a:p>
          <a:p>
            <a:pPr lvl="1">
              <a:buFont typeface="Wingdings" pitchFamily="2" charset="2"/>
              <a:buChar char="Ø"/>
            </a:pPr>
            <a:r>
              <a:rPr lang="en-US" smtClean="0">
                <a:latin typeface="Tahoma" pitchFamily="34" charset="0"/>
              </a:rPr>
              <a:t>Violent response to peaceful, unresisting marchers was seen by millions on TV</a:t>
            </a:r>
          </a:p>
          <a:p>
            <a:pPr lvl="2">
              <a:buFont typeface="Wingdings" pitchFamily="2" charset="2"/>
              <a:buChar char="Ø"/>
            </a:pPr>
            <a:r>
              <a:rPr lang="en-US" smtClean="0">
                <a:latin typeface="Tahoma" pitchFamily="34" charset="0"/>
              </a:rPr>
              <a:t>Helped win more sympathy for the CRM</a:t>
            </a:r>
          </a:p>
          <a:p>
            <a:pPr>
              <a:buFontTx/>
              <a:buChar char="•"/>
            </a:pPr>
            <a:r>
              <a:rPr lang="en-US" smtClean="0"/>
              <a:t>MLK among those arrested.</a:t>
            </a:r>
          </a:p>
          <a:p>
            <a:pPr lvl="1">
              <a:buFontTx/>
              <a:buChar char="•"/>
            </a:pPr>
            <a:r>
              <a:rPr lang="en-US" smtClean="0"/>
              <a:t>While in jail, MLK wrote a letter to local clergymen who were critical of King for creating disorder in the city</a:t>
            </a:r>
          </a:p>
          <a:p>
            <a:pPr lvl="1">
              <a:buFontTx/>
              <a:buChar char="•"/>
            </a:pPr>
            <a:r>
              <a:rPr lang="en-US" smtClean="0"/>
              <a:t>King’s letter argued that people had the moral responsibility to disobey unjust laws </a:t>
            </a:r>
          </a:p>
          <a:p>
            <a:pPr lvl="1">
              <a:buFontTx/>
              <a:buChar char="•"/>
            </a:pPr>
            <a:r>
              <a:rPr lang="en-US" smtClean="0"/>
              <a:t>Letter widely read - adds to King’s reputation as a great moral leader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87F608A-34C6-4FD6-BF1B-CF8545D6191E}" type="slidenum">
              <a:rPr lang="en-US" sz="1200">
                <a:solidFill>
                  <a:prstClr val="black"/>
                </a:solidFill>
              </a:rPr>
              <a:pPr/>
              <a:t>12</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228600" y="4267200"/>
            <a:ext cx="6400800" cy="4495800"/>
          </a:xfrm>
          <a:noFill/>
        </p:spPr>
        <p:txBody>
          <a:bodyPr/>
          <a:lstStyle/>
          <a:p>
            <a:pPr>
              <a:buFont typeface="Wingdings" pitchFamily="2" charset="2"/>
              <a:buChar char="Ø"/>
            </a:pPr>
            <a:r>
              <a:rPr lang="en-US" smtClean="0">
                <a:latin typeface="Tahoma" pitchFamily="34" charset="0"/>
              </a:rPr>
              <a:t>At first, Kennedy made modest contributions to the CRM</a:t>
            </a:r>
          </a:p>
          <a:p>
            <a:pPr lvl="1">
              <a:buFont typeface="Wingdings" pitchFamily="2" charset="2"/>
              <a:buChar char="Ø"/>
            </a:pPr>
            <a:r>
              <a:rPr lang="en-US" smtClean="0">
                <a:solidFill>
                  <a:srgbClr val="800000"/>
                </a:solidFill>
                <a:latin typeface="Tahoma" pitchFamily="34" charset="0"/>
              </a:rPr>
              <a:t>March 1961 – established Committee on Equal Employment Opportunity</a:t>
            </a:r>
          </a:p>
          <a:p>
            <a:pPr lvl="2">
              <a:buFont typeface="Wingdings" pitchFamily="2" charset="2"/>
              <a:buChar char="Ø"/>
            </a:pPr>
            <a:r>
              <a:rPr lang="en-US" smtClean="0">
                <a:latin typeface="Tahoma" pitchFamily="34" charset="0"/>
              </a:rPr>
              <a:t>Encourage more hiring of African Americans</a:t>
            </a:r>
          </a:p>
          <a:p>
            <a:pPr lvl="2">
              <a:buFont typeface="Wingdings" pitchFamily="2" charset="2"/>
              <a:buChar char="Ø"/>
            </a:pPr>
            <a:r>
              <a:rPr lang="en-US" smtClean="0">
                <a:solidFill>
                  <a:srgbClr val="800000"/>
                </a:solidFill>
                <a:latin typeface="Tahoma" pitchFamily="34" charset="0"/>
              </a:rPr>
              <a:t>Called for an end to literacy tests and poll taxes</a:t>
            </a:r>
          </a:p>
          <a:p>
            <a:pPr lvl="1">
              <a:buFont typeface="Wingdings" pitchFamily="2" charset="2"/>
              <a:buChar char="Ø"/>
            </a:pPr>
            <a:r>
              <a:rPr lang="en-US" smtClean="0">
                <a:solidFill>
                  <a:srgbClr val="0000FF"/>
                </a:solidFill>
                <a:latin typeface="Tahoma" pitchFamily="34" charset="0"/>
              </a:rPr>
              <a:t>1962 – Congress passed 24</a:t>
            </a:r>
            <a:r>
              <a:rPr lang="en-US" baseline="30000" smtClean="0">
                <a:solidFill>
                  <a:srgbClr val="0000FF"/>
                </a:solidFill>
                <a:latin typeface="Tahoma" pitchFamily="34" charset="0"/>
              </a:rPr>
              <a:t>th</a:t>
            </a:r>
            <a:r>
              <a:rPr lang="en-US" smtClean="0">
                <a:solidFill>
                  <a:srgbClr val="0000FF"/>
                </a:solidFill>
                <a:latin typeface="Tahoma" pitchFamily="34" charset="0"/>
              </a:rPr>
              <a:t> Amendment (</a:t>
            </a:r>
            <a:r>
              <a:rPr lang="en-US" smtClean="0">
                <a:latin typeface="Tahoma" pitchFamily="34" charset="0"/>
              </a:rPr>
              <a:t>Ratified in 1964)</a:t>
            </a:r>
            <a:endParaRPr lang="en-US" smtClean="0">
              <a:solidFill>
                <a:srgbClr val="0000FF"/>
              </a:solidFill>
              <a:latin typeface="Tahoma" pitchFamily="34" charset="0"/>
            </a:endParaRPr>
          </a:p>
          <a:p>
            <a:pPr lvl="2">
              <a:buFont typeface="Wingdings" pitchFamily="2" charset="2"/>
              <a:buChar char="Ø"/>
            </a:pPr>
            <a:r>
              <a:rPr lang="en-US" smtClean="0">
                <a:latin typeface="Tahoma" pitchFamily="34" charset="0"/>
              </a:rPr>
              <a:t>Prohibits states from requiring citizens to pay poll tax</a:t>
            </a:r>
          </a:p>
          <a:p>
            <a:pPr lvl="1">
              <a:buFont typeface="Wingdings" pitchFamily="2" charset="2"/>
              <a:buChar char="Ø"/>
            </a:pPr>
            <a:r>
              <a:rPr lang="en-US" smtClean="0">
                <a:solidFill>
                  <a:srgbClr val="800000"/>
                </a:solidFill>
                <a:latin typeface="Tahoma" pitchFamily="34" charset="0"/>
              </a:rPr>
              <a:t>Nov. 1962 – issued executive order banning discrimination in federal housing</a:t>
            </a:r>
          </a:p>
          <a:p>
            <a:pPr>
              <a:buFont typeface="Wingdings" pitchFamily="2" charset="2"/>
              <a:buChar char="Ø"/>
            </a:pPr>
            <a:r>
              <a:rPr lang="en-US" smtClean="0">
                <a:latin typeface="Tahoma" pitchFamily="34" charset="0"/>
              </a:rPr>
              <a:t>After the violence in Birmingham and other southern cities, JFK became more focused on </a:t>
            </a:r>
            <a:r>
              <a:rPr lang="en-US" smtClean="0">
                <a:solidFill>
                  <a:srgbClr val="FF0000"/>
                </a:solidFill>
                <a:latin typeface="Tahoma" pitchFamily="34" charset="0"/>
              </a:rPr>
              <a:t>federal civil rights laws</a:t>
            </a:r>
            <a:endParaRPr lang="en-US" smtClean="0">
              <a:latin typeface="Tahoma" pitchFamily="34" charset="0"/>
            </a:endParaRPr>
          </a:p>
          <a:p>
            <a:pPr lvl="1">
              <a:buFont typeface="Wingdings" pitchFamily="2" charset="2"/>
              <a:buChar char="Ø"/>
            </a:pPr>
            <a:r>
              <a:rPr lang="en-US" smtClean="0">
                <a:latin typeface="Tahoma" pitchFamily="34" charset="0"/>
              </a:rPr>
              <a:t>By October 1963, JFK introduced into Congress the </a:t>
            </a:r>
            <a:r>
              <a:rPr lang="en-US" smtClean="0">
                <a:solidFill>
                  <a:srgbClr val="0000FF"/>
                </a:solidFill>
                <a:latin typeface="Tahoma" pitchFamily="34" charset="0"/>
              </a:rPr>
              <a:t>Kennedy Civil Rights Bill</a:t>
            </a:r>
            <a:endParaRPr lang="en-US" smtClean="0">
              <a:latin typeface="Tahoma" pitchFamily="34" charset="0"/>
            </a:endParaRPr>
          </a:p>
          <a:p>
            <a:pPr>
              <a:buFont typeface="Wingdings" pitchFamily="2" charset="2"/>
              <a:buChar char="Ø"/>
            </a:pPr>
            <a:r>
              <a:rPr lang="en-US" smtClean="0">
                <a:solidFill>
                  <a:srgbClr val="FF0000"/>
                </a:solidFill>
                <a:latin typeface="Tahoma" pitchFamily="34" charset="0"/>
              </a:rPr>
              <a:t>Following the death of JFK in Nov. 1963 – President Lyndon Johnson carried on the CRM</a:t>
            </a:r>
          </a:p>
          <a:p>
            <a:pPr lvl="1">
              <a:buFont typeface="Wingdings" pitchFamily="2" charset="2"/>
              <a:buChar char="Ø"/>
            </a:pPr>
            <a:r>
              <a:rPr lang="en-US" smtClean="0">
                <a:latin typeface="Tahoma" pitchFamily="34" charset="0"/>
              </a:rPr>
              <a:t>A southerner from Texas who promised to carry on with JFK’s civil rights work</a:t>
            </a:r>
          </a:p>
          <a:p>
            <a:pPr lvl="1">
              <a:buFont typeface="Wingdings" pitchFamily="2" charset="2"/>
              <a:buChar char="Ø"/>
            </a:pPr>
            <a:r>
              <a:rPr lang="en-US" smtClean="0">
                <a:solidFill>
                  <a:srgbClr val="0000FF"/>
                </a:solidFill>
                <a:latin typeface="Tahoma" pitchFamily="34" charset="0"/>
              </a:rPr>
              <a:t>Worked to secure passage of Kennedy Civil Rights Bill</a:t>
            </a:r>
          </a:p>
          <a:p>
            <a:pPr lvl="1">
              <a:buFont typeface="Wingdings" pitchFamily="2" charset="2"/>
              <a:buChar char="Ø"/>
            </a:pPr>
            <a:r>
              <a:rPr lang="en-US" smtClean="0">
                <a:solidFill>
                  <a:srgbClr val="FF00FF"/>
                </a:solidFill>
                <a:latin typeface="Tahoma" pitchFamily="34" charset="0"/>
              </a:rPr>
              <a:t>Spring 1964 – Civil Rights Act of 1964 became law</a:t>
            </a:r>
          </a:p>
          <a:p>
            <a:pPr lvl="2">
              <a:buFont typeface="Wingdings" pitchFamily="2" charset="2"/>
              <a:buChar char="Ø"/>
            </a:pPr>
            <a:r>
              <a:rPr lang="en-US" smtClean="0">
                <a:solidFill>
                  <a:srgbClr val="008000"/>
                </a:solidFill>
                <a:latin typeface="Tahoma" pitchFamily="34" charset="0"/>
              </a:rPr>
              <a:t>Most significant legislation of the movement</a:t>
            </a:r>
          </a:p>
          <a:p>
            <a:pPr lvl="2">
              <a:buFont typeface="Wingdings" pitchFamily="2" charset="2"/>
              <a:buChar char="Ø"/>
            </a:pPr>
            <a:r>
              <a:rPr lang="en-US" smtClean="0">
                <a:solidFill>
                  <a:srgbClr val="800080"/>
                </a:solidFill>
                <a:latin typeface="Tahoma" pitchFamily="34" charset="0"/>
              </a:rPr>
              <a:t>Prohibited discrimination because of race, color, religion and national origin</a:t>
            </a:r>
          </a:p>
          <a:p>
            <a:pPr lvl="2">
              <a:buFont typeface="Wingdings" pitchFamily="2" charset="2"/>
              <a:buChar char="Ø"/>
            </a:pPr>
            <a:r>
              <a:rPr lang="en-US" smtClean="0">
                <a:latin typeface="Tahoma" pitchFamily="34" charset="0"/>
              </a:rPr>
              <a:t>Prohibited segregation</a:t>
            </a:r>
          </a:p>
          <a:p>
            <a:pPr lvl="2">
              <a:buFont typeface="Wingdings" pitchFamily="2" charset="2"/>
              <a:buChar char="Ø"/>
            </a:pPr>
            <a:r>
              <a:rPr lang="en-US" smtClean="0">
                <a:latin typeface="Tahoma" pitchFamily="34" charset="0"/>
              </a:rPr>
              <a:t>Outlawed different voting standards for whites and blacks</a:t>
            </a:r>
          </a:p>
          <a:p>
            <a:pPr lvl="2">
              <a:buFont typeface="Wingdings" pitchFamily="2" charset="2"/>
              <a:buChar char="Ø"/>
            </a:pPr>
            <a:r>
              <a:rPr lang="en-US" smtClean="0">
                <a:latin typeface="Tahoma" pitchFamily="34" charset="0"/>
              </a:rPr>
              <a:t>Prohibited discrimination in employment</a:t>
            </a:r>
          </a:p>
          <a:p>
            <a:pPr lvl="3">
              <a:buFontTx/>
              <a:buChar char="•"/>
            </a:pPr>
            <a:r>
              <a:rPr lang="en-US" smtClean="0">
                <a:latin typeface="Tahoma" pitchFamily="34" charset="0"/>
              </a:rPr>
              <a:t>Equal Employment Opportunity Commission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027AB0-A2DB-4BF5-8DB3-2FC420024C06}" type="slidenum">
              <a:rPr lang="en-US" sz="1200">
                <a:solidFill>
                  <a:prstClr val="black"/>
                </a:solidFill>
              </a:rPr>
              <a:pPr/>
              <a:t>13</a:t>
            </a:fld>
            <a:endParaRPr lang="en-US" sz="120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a:buFont typeface="Wingdings" pitchFamily="2" charset="2"/>
              <a:buChar char="Ø"/>
            </a:pPr>
            <a:r>
              <a:rPr lang="en-US" dirty="0" smtClean="0">
                <a:solidFill>
                  <a:srgbClr val="008000"/>
                </a:solidFill>
                <a:latin typeface="Tahoma" pitchFamily="34" charset="0"/>
              </a:rPr>
              <a:t>Summer 1964 – Freedom Summer</a:t>
            </a:r>
          </a:p>
          <a:p>
            <a:pPr lvl="1">
              <a:buFont typeface="Wingdings" pitchFamily="2" charset="2"/>
              <a:buChar char="Ø"/>
            </a:pPr>
            <a:r>
              <a:rPr lang="en-US" dirty="0" smtClean="0">
                <a:solidFill>
                  <a:srgbClr val="800000"/>
                </a:solidFill>
                <a:latin typeface="Tahoma" pitchFamily="34" charset="0"/>
              </a:rPr>
              <a:t>White volunteers from north came to Mississippi to help register black voters</a:t>
            </a:r>
          </a:p>
          <a:p>
            <a:pPr lvl="1">
              <a:buFont typeface="Wingdings" pitchFamily="2" charset="2"/>
              <a:buChar char="Ø"/>
            </a:pPr>
            <a:r>
              <a:rPr lang="en-US" dirty="0" smtClean="0">
                <a:latin typeface="Tahoma" pitchFamily="34" charset="0"/>
              </a:rPr>
              <a:t>Volunteers subjected to threats and acts of violence by southern whites</a:t>
            </a:r>
          </a:p>
          <a:p>
            <a:pPr lvl="1">
              <a:buFont typeface="Wingdings" pitchFamily="2" charset="2"/>
              <a:buChar char="Ø"/>
            </a:pPr>
            <a:r>
              <a:rPr lang="en-US" dirty="0" smtClean="0">
                <a:latin typeface="Tahoma" pitchFamily="34" charset="0"/>
              </a:rPr>
              <a:t>Three volunteers (James Cheney, Andrew Goodman, and Michael </a:t>
            </a:r>
            <a:r>
              <a:rPr lang="en-US" dirty="0" err="1" smtClean="0">
                <a:latin typeface="Tahoma" pitchFamily="34" charset="0"/>
              </a:rPr>
              <a:t>Schwerner</a:t>
            </a:r>
            <a:r>
              <a:rPr lang="en-US" dirty="0" smtClean="0">
                <a:latin typeface="Tahoma" pitchFamily="34" charset="0"/>
              </a:rPr>
              <a:t>) disappeared from </a:t>
            </a:r>
            <a:r>
              <a:rPr lang="en-US" dirty="0" err="1" smtClean="0">
                <a:latin typeface="Tahoma" pitchFamily="34" charset="0"/>
              </a:rPr>
              <a:t>Phila</a:t>
            </a:r>
            <a:r>
              <a:rPr lang="en-US" dirty="0" smtClean="0">
                <a:latin typeface="Tahoma" pitchFamily="34" charset="0"/>
              </a:rPr>
              <a:t>. Miss. In June 1964.</a:t>
            </a:r>
          </a:p>
          <a:p>
            <a:pPr lvl="2">
              <a:buFont typeface="Wingdings" pitchFamily="2" charset="2"/>
              <a:buChar char="Ø"/>
            </a:pPr>
            <a:r>
              <a:rPr lang="en-US" dirty="0" smtClean="0">
                <a:latin typeface="Tahoma" pitchFamily="34" charset="0"/>
              </a:rPr>
              <a:t>Murdered by the KKK</a:t>
            </a:r>
          </a:p>
          <a:p>
            <a:pPr lvl="2">
              <a:buFont typeface="Wingdings" pitchFamily="2" charset="2"/>
              <a:buChar char="Ø"/>
            </a:pPr>
            <a:r>
              <a:rPr lang="en-US" dirty="0" smtClean="0">
                <a:latin typeface="Tahoma" pitchFamily="34" charset="0"/>
              </a:rPr>
              <a:t>Killers eventually caught and convicted</a:t>
            </a:r>
          </a:p>
          <a:p>
            <a:pPr lvl="3">
              <a:buFont typeface="Wingdings" pitchFamily="2" charset="2"/>
              <a:buChar char="Ø"/>
            </a:pPr>
            <a:r>
              <a:rPr lang="en-US" dirty="0" smtClean="0">
                <a:latin typeface="Tahoma" pitchFamily="34" charset="0"/>
              </a:rPr>
              <a:t>By end of summer – 3 dead, more than 80 wounded</a:t>
            </a:r>
          </a:p>
          <a:p>
            <a:pPr lvl="3">
              <a:buFont typeface="Wingdings" pitchFamily="2" charset="2"/>
              <a:buChar char="Ø"/>
            </a:pPr>
            <a:r>
              <a:rPr lang="en-US" dirty="0" smtClean="0">
                <a:latin typeface="Tahoma" pitchFamily="34" charset="0"/>
              </a:rPr>
              <a:t>80,000 African American voters registered</a:t>
            </a:r>
          </a:p>
          <a:p>
            <a:pPr>
              <a:buFontTx/>
              <a:buChar cha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9E238BD-39C5-42E8-9804-196BE41D02C9}" type="slidenum">
              <a:rPr lang="en-US" sz="1200">
                <a:solidFill>
                  <a:prstClr val="black"/>
                </a:solidFill>
              </a:rPr>
              <a:pPr/>
              <a:t>14</a:t>
            </a:fld>
            <a:endParaRPr lang="en-US" sz="120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lvl="2">
              <a:buFont typeface="Wingdings" pitchFamily="2" charset="2"/>
              <a:buChar char="Ø"/>
            </a:pPr>
            <a:endParaRPr lang="en-US" noProof="1" smtClean="0">
              <a:latin typeface="Tahoma" pitchFamily="34" charset="0"/>
            </a:endParaRPr>
          </a:p>
          <a:p>
            <a:endParaRPr lang="en-US" noProof="1" smtClean="0">
              <a:latin typeface="Tahoma" pitchFamily="34" charset="0"/>
            </a:endParaRPr>
          </a:p>
          <a:p>
            <a:r>
              <a:rPr lang="en-US" smtClean="0">
                <a:solidFill>
                  <a:srgbClr val="FF0000"/>
                </a:solidFill>
                <a:latin typeface="Tahoma" pitchFamily="34" charset="0"/>
              </a:rPr>
              <a:t>January 1965 – MLK launched registration drive in Alabama</a:t>
            </a:r>
          </a:p>
          <a:p>
            <a:pPr lvl="2">
              <a:buFont typeface="Wingdings" pitchFamily="2" charset="2"/>
              <a:buChar char="Ø"/>
            </a:pPr>
            <a:r>
              <a:rPr lang="en-US" smtClean="0">
                <a:latin typeface="Tahoma" pitchFamily="34" charset="0"/>
              </a:rPr>
              <a:t>Wanted to focus national attention on lack of rights there</a:t>
            </a:r>
          </a:p>
          <a:p>
            <a:pPr lvl="2">
              <a:buFont typeface="Wingdings" pitchFamily="2" charset="2"/>
              <a:buChar char="Ø"/>
            </a:pPr>
            <a:r>
              <a:rPr lang="en-US" smtClean="0">
                <a:solidFill>
                  <a:srgbClr val="0000FF"/>
                </a:solidFill>
                <a:latin typeface="Tahoma" pitchFamily="34" charset="0"/>
              </a:rPr>
              <a:t>Highlight – 5-day march with hundreds of protesters from Selma to capital of Montgomery</a:t>
            </a:r>
          </a:p>
          <a:p>
            <a:pPr lvl="2">
              <a:buFont typeface="Wingdings" pitchFamily="2" charset="2"/>
              <a:buChar char="Ø"/>
            </a:pPr>
            <a:r>
              <a:rPr lang="en-US" smtClean="0">
                <a:latin typeface="Tahoma" pitchFamily="34" charset="0"/>
              </a:rPr>
              <a:t>Marchers had to be protected by federal troops</a:t>
            </a:r>
          </a:p>
          <a:p>
            <a:pPr lvl="2">
              <a:buFont typeface="Wingdings" pitchFamily="2" charset="2"/>
              <a:buChar char="Ø"/>
            </a:pPr>
            <a:r>
              <a:rPr lang="en-US" smtClean="0">
                <a:latin typeface="Tahoma" pitchFamily="34" charset="0"/>
              </a:rPr>
              <a:t>Violent response by whites captured on TV – adds sympathy to the marchers</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13F25B-F21D-460D-B377-9B62BE2EB0E7}" type="slidenum">
              <a:rPr lang="en-US" sz="1200">
                <a:solidFill>
                  <a:prstClr val="black"/>
                </a:solidFill>
              </a:rPr>
              <a:pPr/>
              <a:t>15</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a:spcBef>
                <a:spcPct val="0"/>
              </a:spcBef>
              <a:spcAft>
                <a:spcPts val="700"/>
              </a:spcAft>
            </a:pPr>
            <a:r>
              <a:rPr lang="en-US" smtClean="0">
                <a:solidFill>
                  <a:srgbClr val="000000"/>
                </a:solidFill>
                <a:latin typeface="Arial" charset="0"/>
              </a:rPr>
              <a:t>The term </a:t>
            </a:r>
            <a:r>
              <a:rPr lang="en-US" i="1" smtClean="0">
                <a:solidFill>
                  <a:srgbClr val="000000"/>
                </a:solidFill>
                <a:latin typeface="Arial" charset="0"/>
              </a:rPr>
              <a:t>affirmative action</a:t>
            </a:r>
            <a:r>
              <a:rPr lang="en-US" smtClean="0">
                <a:solidFill>
                  <a:srgbClr val="000000"/>
                </a:solidFill>
                <a:latin typeface="Arial" charset="0"/>
              </a:rPr>
              <a:t> was first used by President </a:t>
            </a:r>
            <a:r>
              <a:rPr lang="en-US" smtClean="0">
                <a:solidFill>
                  <a:srgbClr val="0000FF"/>
                </a:solidFill>
                <a:latin typeface="Arial" charset="0"/>
              </a:rPr>
              <a:t>Lyndon B. Johnson</a:t>
            </a:r>
            <a:r>
              <a:rPr lang="en-US" smtClean="0">
                <a:solidFill>
                  <a:srgbClr val="000000"/>
                </a:solidFill>
                <a:latin typeface="Arial" charset="0"/>
              </a:rPr>
              <a:t> in a 1965 executive order. This order declared that federal contractors should “take affirmative action” to ensure that job applicants and employees “are treated without regard to their race, color, religion, sex, or national origin.” While the original goal of the civil rights movement had been “color-blind” laws, simply ending a long-standing policy of discrimination did not go far enough for many people. As President Johnson explained in a 1965 speech, “You do not take a person who for years has been hobbled by chains and … bring him up to the starting line of a race and then say, ‘you are free to compete with all the others’ and still justly believe that you have been completely fair.”</a:t>
            </a:r>
          </a:p>
          <a:p>
            <a:pPr>
              <a:spcBef>
                <a:spcPct val="0"/>
              </a:spcBef>
              <a:spcAft>
                <a:spcPts val="700"/>
              </a:spcAft>
            </a:pPr>
            <a:r>
              <a:rPr lang="en-US" smtClean="0">
                <a:solidFill>
                  <a:srgbClr val="000000"/>
                </a:solidFill>
                <a:latin typeface="Arial" charset="0"/>
              </a:rPr>
              <a:t>President </a:t>
            </a:r>
            <a:r>
              <a:rPr lang="en-US" smtClean="0">
                <a:solidFill>
                  <a:srgbClr val="0000FF"/>
                </a:solidFill>
                <a:latin typeface="Arial" charset="0"/>
              </a:rPr>
              <a:t>Richard Nixon</a:t>
            </a:r>
            <a:r>
              <a:rPr lang="en-US" smtClean="0">
                <a:solidFill>
                  <a:srgbClr val="000000"/>
                </a:solidFill>
                <a:latin typeface="Arial" charset="0"/>
              </a:rPr>
              <a:t> was the first to implement federal policies designed to guarantee minority hiring. Responding to continuing racial inequalities in the workforce, in 1969 the Nixon Administration developed the Philadelphia Plan, requiring that contractors on federally assisted projects set specific goals for hiring minorities. Federal courts upheld this plan in 1970 and 1971.</a:t>
            </a: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A1658A4-ACBD-4DD8-9A54-1635781CBA03}" type="slidenum">
              <a:rPr lang="en-US" sz="1200">
                <a:solidFill>
                  <a:prstClr val="black"/>
                </a:solidFill>
              </a:rPr>
              <a:pPr/>
              <a:t>16</a:t>
            </a:fld>
            <a:endParaRPr lang="en-US" sz="120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228600" y="4343400"/>
            <a:ext cx="6324600" cy="4648200"/>
          </a:xfrm>
          <a:noFill/>
        </p:spPr>
        <p:txBody>
          <a:bodyPr/>
          <a:lstStyle/>
          <a:p>
            <a:pPr>
              <a:buFont typeface="Wingdings" pitchFamily="2" charset="2"/>
              <a:buChar char="Ø"/>
            </a:pPr>
            <a:r>
              <a:rPr lang="en-US" sz="1000" dirty="0" smtClean="0">
                <a:latin typeface="Tahoma" pitchFamily="34" charset="0"/>
              </a:rPr>
              <a:t>A new leader emerged on the Civil Rights scene</a:t>
            </a:r>
          </a:p>
          <a:p>
            <a:pPr>
              <a:buFont typeface="Wingdings" pitchFamily="2" charset="2"/>
              <a:buChar char="Ø"/>
            </a:pPr>
            <a:r>
              <a:rPr lang="en-US" sz="1000" dirty="0" smtClean="0">
                <a:solidFill>
                  <a:srgbClr val="008080"/>
                </a:solidFill>
                <a:latin typeface="Tahoma" pitchFamily="34" charset="0"/>
              </a:rPr>
              <a:t>Malcolm Little (AKA Malcolm X)</a:t>
            </a:r>
          </a:p>
          <a:p>
            <a:pPr lvl="1">
              <a:buFont typeface="Wingdings" pitchFamily="2" charset="2"/>
              <a:buChar char="Ø"/>
            </a:pPr>
            <a:r>
              <a:rPr lang="en-US" sz="1000" dirty="0" smtClean="0">
                <a:latin typeface="Tahoma" pitchFamily="34" charset="0"/>
              </a:rPr>
              <a:t>Early legal trouble put him in jail where he became involved in </a:t>
            </a:r>
            <a:r>
              <a:rPr lang="en-US" sz="1000" dirty="0" smtClean="0">
                <a:solidFill>
                  <a:srgbClr val="FF0000"/>
                </a:solidFill>
                <a:latin typeface="Tahoma" pitchFamily="34" charset="0"/>
              </a:rPr>
              <a:t>the Black Muslim movement, led by Elijah Muhammad</a:t>
            </a:r>
          </a:p>
          <a:p>
            <a:pPr lvl="1">
              <a:buFont typeface="Wingdings" pitchFamily="2" charset="2"/>
              <a:buChar char="Ø"/>
            </a:pPr>
            <a:r>
              <a:rPr lang="en-US" sz="1000" dirty="0" smtClean="0">
                <a:latin typeface="Tahoma" pitchFamily="34" charset="0"/>
              </a:rPr>
              <a:t>Believed in </a:t>
            </a:r>
            <a:r>
              <a:rPr lang="en-US" sz="1000" dirty="0" smtClean="0">
                <a:solidFill>
                  <a:srgbClr val="800000"/>
                </a:solidFill>
                <a:latin typeface="Tahoma" pitchFamily="34" charset="0"/>
              </a:rPr>
              <a:t>Black Nationalism</a:t>
            </a:r>
            <a:endParaRPr lang="en-US" sz="1000" dirty="0" smtClean="0">
              <a:latin typeface="Tahoma" pitchFamily="34" charset="0"/>
            </a:endParaRPr>
          </a:p>
          <a:p>
            <a:pPr lvl="1">
              <a:buFont typeface="Wingdings" pitchFamily="2" charset="2"/>
              <a:buChar char="Ø"/>
            </a:pPr>
            <a:r>
              <a:rPr lang="en-US" sz="1000" dirty="0" smtClean="0">
                <a:solidFill>
                  <a:srgbClr val="0000FF"/>
                </a:solidFill>
                <a:latin typeface="Tahoma" pitchFamily="34" charset="0"/>
              </a:rPr>
              <a:t>Blacks should separate themselves from whites</a:t>
            </a:r>
          </a:p>
          <a:p>
            <a:pPr lvl="1">
              <a:buFont typeface="Wingdings" pitchFamily="2" charset="2"/>
              <a:buChar char="Ø"/>
            </a:pPr>
            <a:r>
              <a:rPr lang="en-US" sz="1000" dirty="0" smtClean="0">
                <a:latin typeface="Tahoma" pitchFamily="34" charset="0"/>
              </a:rPr>
              <a:t>Integration would not work – blacks always lose</a:t>
            </a:r>
          </a:p>
          <a:p>
            <a:pPr lvl="1">
              <a:buFont typeface="Wingdings" pitchFamily="2" charset="2"/>
              <a:buChar char="Ø"/>
            </a:pPr>
            <a:r>
              <a:rPr lang="en-US" sz="1000" dirty="0" smtClean="0">
                <a:solidFill>
                  <a:srgbClr val="0000FF"/>
                </a:solidFill>
                <a:latin typeface="Tahoma" pitchFamily="34" charset="0"/>
              </a:rPr>
              <a:t>Blacks should have own businesses, political leaders and parties</a:t>
            </a:r>
          </a:p>
          <a:p>
            <a:pPr lvl="1">
              <a:buFont typeface="Wingdings" pitchFamily="2" charset="2"/>
              <a:buChar char="Ø"/>
            </a:pPr>
            <a:r>
              <a:rPr lang="en-US" sz="1000" dirty="0" smtClean="0">
                <a:solidFill>
                  <a:srgbClr val="0000FF"/>
                </a:solidFill>
                <a:latin typeface="Tahoma" pitchFamily="34" charset="0"/>
              </a:rPr>
              <a:t>Black Nationalists stressed African American pride</a:t>
            </a:r>
          </a:p>
          <a:p>
            <a:pPr lvl="1">
              <a:buFont typeface="Wingdings" pitchFamily="2" charset="2"/>
              <a:buChar char="Ø"/>
            </a:pPr>
            <a:r>
              <a:rPr lang="en-US" sz="1000" dirty="0" smtClean="0">
                <a:solidFill>
                  <a:srgbClr val="0000FF"/>
                </a:solidFill>
                <a:latin typeface="Tahoma" pitchFamily="34" charset="0"/>
              </a:rPr>
              <a:t>Most important difference from MLK – blacks should fight back if necessary</a:t>
            </a:r>
          </a:p>
          <a:p>
            <a:pPr lvl="1">
              <a:buFont typeface="Wingdings" pitchFamily="2" charset="2"/>
              <a:buChar char="Ø"/>
            </a:pPr>
            <a:r>
              <a:rPr lang="en-US" sz="1000" i="1" dirty="0" smtClean="0">
                <a:latin typeface="Tahoma" pitchFamily="34" charset="0"/>
              </a:rPr>
              <a:t>“Self defense is not violence; it’s intelligence”</a:t>
            </a:r>
            <a:r>
              <a:rPr lang="en-US" sz="1000" dirty="0" smtClean="0">
                <a:latin typeface="Tahoma" pitchFamily="34" charset="0"/>
              </a:rPr>
              <a:t> </a:t>
            </a:r>
            <a:endParaRPr lang="en-US" sz="1000" i="1" dirty="0" smtClean="0">
              <a:latin typeface="Tahoma" pitchFamily="34" charset="0"/>
            </a:endParaRPr>
          </a:p>
          <a:p>
            <a:pPr lvl="1">
              <a:buFont typeface="Wingdings" pitchFamily="2" charset="2"/>
              <a:buChar char="Ø"/>
            </a:pPr>
            <a:r>
              <a:rPr lang="en-US" sz="1000" dirty="0" smtClean="0">
                <a:solidFill>
                  <a:srgbClr val="0000FF"/>
                </a:solidFill>
                <a:latin typeface="Tahoma" pitchFamily="34" charset="0"/>
              </a:rPr>
              <a:t>The movement was popular in the urban north</a:t>
            </a:r>
          </a:p>
          <a:p>
            <a:pPr lvl="1">
              <a:buFont typeface="Wingdings" pitchFamily="2" charset="2"/>
              <a:buChar char="Ø"/>
            </a:pPr>
            <a:r>
              <a:rPr lang="en-US" sz="1000" dirty="0" smtClean="0">
                <a:latin typeface="Tahoma" pitchFamily="34" charset="0"/>
              </a:rPr>
              <a:t>In time, Malcolm X reevaluated his beliefs – began to see value of black/white cooperation</a:t>
            </a:r>
          </a:p>
          <a:p>
            <a:pPr lvl="1">
              <a:buFont typeface="Wingdings" pitchFamily="2" charset="2"/>
              <a:buChar char="Ø"/>
            </a:pPr>
            <a:r>
              <a:rPr lang="en-US" sz="1000" dirty="0" smtClean="0">
                <a:latin typeface="Tahoma" pitchFamily="34" charset="0"/>
              </a:rPr>
              <a:t>Angered radical members of Black Muslims</a:t>
            </a:r>
          </a:p>
          <a:p>
            <a:pPr lvl="1">
              <a:buFont typeface="Wingdings" pitchFamily="2" charset="2"/>
              <a:buChar char="Ø"/>
            </a:pPr>
            <a:r>
              <a:rPr lang="en-US" sz="1000" dirty="0" smtClean="0">
                <a:solidFill>
                  <a:srgbClr val="FF0000"/>
                </a:solidFill>
                <a:latin typeface="Tahoma" pitchFamily="34" charset="0"/>
              </a:rPr>
              <a:t>Malcolm X assassinated in February of 1965</a:t>
            </a:r>
          </a:p>
          <a:p>
            <a:pPr lvl="1">
              <a:buFont typeface="Wingdings" pitchFamily="2" charset="2"/>
              <a:buChar char="Ø"/>
            </a:pPr>
            <a:r>
              <a:rPr lang="en-US" sz="1000" dirty="0" smtClean="0">
                <a:latin typeface="Tahoma" pitchFamily="34" charset="0"/>
              </a:rPr>
              <a:t>Most likely by radical Black Muslims</a:t>
            </a:r>
          </a:p>
          <a:p>
            <a:pPr>
              <a:buFont typeface="Wingdings" pitchFamily="2" charset="2"/>
              <a:buChar char="Ø"/>
            </a:pPr>
            <a:r>
              <a:rPr lang="en-US" sz="1000" dirty="0" smtClean="0">
                <a:solidFill>
                  <a:srgbClr val="800080"/>
                </a:solidFill>
                <a:latin typeface="Tahoma" pitchFamily="34" charset="0"/>
              </a:rPr>
              <a:t>The Black Panthers and Huey Newton</a:t>
            </a:r>
          </a:p>
          <a:p>
            <a:pPr lvl="1">
              <a:buFont typeface="Wingdings" pitchFamily="2" charset="2"/>
              <a:buChar char="Ø"/>
            </a:pPr>
            <a:r>
              <a:rPr lang="en-US" sz="1000" dirty="0" smtClean="0">
                <a:latin typeface="Tahoma" pitchFamily="34" charset="0"/>
              </a:rPr>
              <a:t>“Black Power” movement peaked in late 60’s</a:t>
            </a:r>
          </a:p>
          <a:p>
            <a:pPr lvl="1">
              <a:buFont typeface="Wingdings" pitchFamily="2" charset="2"/>
              <a:buChar char="Ø"/>
            </a:pPr>
            <a:r>
              <a:rPr lang="en-US" sz="1000" dirty="0" smtClean="0">
                <a:solidFill>
                  <a:srgbClr val="FF0000"/>
                </a:solidFill>
                <a:latin typeface="Tahoma" pitchFamily="34" charset="0"/>
              </a:rPr>
              <a:t>Black Panther Party formed in Oakland, CA</a:t>
            </a:r>
          </a:p>
          <a:p>
            <a:pPr lvl="1">
              <a:buFont typeface="Wingdings" pitchFamily="2" charset="2"/>
              <a:buChar char="Ø"/>
            </a:pPr>
            <a:r>
              <a:rPr lang="en-US" sz="1000" dirty="0" smtClean="0">
                <a:solidFill>
                  <a:srgbClr val="008080"/>
                </a:solidFill>
                <a:latin typeface="Tahoma" pitchFamily="34" charset="0"/>
              </a:rPr>
              <a:t>Believed in self-defense and political &amp; economic independence</a:t>
            </a:r>
          </a:p>
          <a:p>
            <a:pPr lvl="1">
              <a:buFont typeface="Wingdings" pitchFamily="2" charset="2"/>
              <a:buChar char="Ø"/>
            </a:pPr>
            <a:r>
              <a:rPr lang="en-US" sz="1000" dirty="0" smtClean="0">
                <a:latin typeface="Tahoma" pitchFamily="34" charset="0"/>
              </a:rPr>
              <a:t>Concentrated on educating blacks, registering voters, running candidates for office</a:t>
            </a:r>
          </a:p>
          <a:p>
            <a:pPr lvl="1">
              <a:buFont typeface="Wingdings" pitchFamily="2" charset="2"/>
              <a:buChar char="Ø"/>
            </a:pPr>
            <a:r>
              <a:rPr lang="en-US" sz="1000" dirty="0" smtClean="0">
                <a:latin typeface="Tahoma" pitchFamily="34" charset="0"/>
              </a:rPr>
              <a:t>Also patrolled neighborhoods with weapons – resisting harassment by white police</a:t>
            </a:r>
          </a:p>
          <a:p>
            <a:pPr lvl="1">
              <a:buFont typeface="Wingdings" pitchFamily="2" charset="2"/>
              <a:buChar char="Ø"/>
            </a:pPr>
            <a:r>
              <a:rPr lang="en-US" sz="1000" dirty="0" smtClean="0">
                <a:solidFill>
                  <a:srgbClr val="0000FF"/>
                </a:solidFill>
                <a:latin typeface="Tahoma" pitchFamily="34" charset="0"/>
              </a:rPr>
              <a:t>BPP brought about positive change but always had the reputation as violent radicals</a:t>
            </a: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smtClean="0"/>
          </a:p>
        </p:txBody>
      </p:sp>
      <p:sp>
        <p:nvSpPr>
          <p:cNvPr id="5427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B1D4243-F993-45CD-8608-9A185CF61F6A}" type="slidenum">
              <a:rPr lang="en-US" sz="1200">
                <a:solidFill>
                  <a:prstClr val="black"/>
                </a:solidFill>
              </a:rPr>
              <a:pPr/>
              <a:t>17</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D4F6BF0-6374-4E3C-B0BD-3443FD46D784}" type="slidenum">
              <a:rPr lang="en-US" sz="1200">
                <a:solidFill>
                  <a:prstClr val="black"/>
                </a:solidFill>
              </a:rPr>
              <a:pPr/>
              <a:t>2</a:t>
            </a:fld>
            <a:endParaRPr lang="en-US" sz="120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a:buFont typeface="Wingdings" pitchFamily="2" charset="2"/>
              <a:buChar char="Ø"/>
            </a:pPr>
            <a:r>
              <a:rPr lang="en-US" smtClean="0">
                <a:latin typeface="Tahoma" pitchFamily="34" charset="0"/>
              </a:rPr>
              <a:t>Origins of the Civil Rights Movement</a:t>
            </a:r>
          </a:p>
          <a:p>
            <a:pPr>
              <a:buFont typeface="Wingdings" pitchFamily="2" charset="2"/>
              <a:buChar char="Ø"/>
            </a:pPr>
            <a:r>
              <a:rPr lang="en-US" smtClean="0">
                <a:solidFill>
                  <a:srgbClr val="FF0000"/>
                </a:solidFill>
                <a:latin typeface="Tahoma" pitchFamily="34" charset="0"/>
              </a:rPr>
              <a:t>Earliest C.R. activists were the abolitionists</a:t>
            </a:r>
          </a:p>
          <a:p>
            <a:pPr lvl="1">
              <a:buFont typeface="Wingdings" pitchFamily="2" charset="2"/>
              <a:buChar char="Ø"/>
            </a:pPr>
            <a:r>
              <a:rPr lang="en-US" smtClean="0">
                <a:latin typeface="Tahoma" pitchFamily="34" charset="0"/>
              </a:rPr>
              <a:t>Fighting to win freedom for slaves</a:t>
            </a:r>
          </a:p>
          <a:p>
            <a:pPr>
              <a:buFont typeface="Wingdings" pitchFamily="2" charset="2"/>
              <a:buChar char="Ø"/>
            </a:pPr>
            <a:r>
              <a:rPr lang="en-US" smtClean="0">
                <a:latin typeface="Tahoma" pitchFamily="34" charset="0"/>
              </a:rPr>
              <a:t>Later, the </a:t>
            </a:r>
            <a:r>
              <a:rPr lang="en-US" smtClean="0">
                <a:solidFill>
                  <a:srgbClr val="008000"/>
                </a:solidFill>
                <a:latin typeface="Tahoma" pitchFamily="34" charset="0"/>
              </a:rPr>
              <a:t>National Association for the Advancement of Colored People</a:t>
            </a:r>
            <a:r>
              <a:rPr lang="en-US" smtClean="0">
                <a:latin typeface="Tahoma" pitchFamily="34" charset="0"/>
              </a:rPr>
              <a:t> was formed (</a:t>
            </a:r>
            <a:r>
              <a:rPr lang="en-US" smtClean="0">
                <a:solidFill>
                  <a:srgbClr val="008000"/>
                </a:solidFill>
                <a:latin typeface="Tahoma" pitchFamily="34" charset="0"/>
              </a:rPr>
              <a:t>1904</a:t>
            </a:r>
            <a:r>
              <a:rPr lang="en-US" smtClean="0">
                <a:latin typeface="Tahoma" pitchFamily="34" charset="0"/>
              </a:rPr>
              <a:t>)</a:t>
            </a:r>
          </a:p>
          <a:p>
            <a:pPr lvl="1">
              <a:buFont typeface="Wingdings" pitchFamily="2" charset="2"/>
              <a:buChar char="Ø"/>
            </a:pPr>
            <a:r>
              <a:rPr lang="en-US" smtClean="0">
                <a:latin typeface="Tahoma" pitchFamily="34" charset="0"/>
              </a:rPr>
              <a:t>One founder – </a:t>
            </a:r>
            <a:r>
              <a:rPr lang="en-US" smtClean="0">
                <a:solidFill>
                  <a:srgbClr val="008080"/>
                </a:solidFill>
                <a:latin typeface="Tahoma" pitchFamily="34" charset="0"/>
              </a:rPr>
              <a:t>W.E.B. Du Bois</a:t>
            </a:r>
            <a:endParaRPr lang="en-US" smtClean="0">
              <a:latin typeface="Tahoma" pitchFamily="34" charset="0"/>
            </a:endParaRPr>
          </a:p>
          <a:p>
            <a:pPr>
              <a:buFont typeface="Wingdings" pitchFamily="2" charset="2"/>
              <a:buChar char="Ø"/>
            </a:pPr>
            <a:r>
              <a:rPr lang="en-US" smtClean="0">
                <a:latin typeface="Tahoma" pitchFamily="34" charset="0"/>
              </a:rPr>
              <a:t>By 1930’s – </a:t>
            </a:r>
            <a:r>
              <a:rPr lang="en-US" smtClean="0">
                <a:solidFill>
                  <a:srgbClr val="0000FF"/>
                </a:solidFill>
                <a:latin typeface="Tahoma" pitchFamily="34" charset="0"/>
              </a:rPr>
              <a:t>NAACP focused on equal educational opportunities</a:t>
            </a:r>
            <a:r>
              <a:rPr lang="en-US" smtClean="0">
                <a:latin typeface="Tahoma" pitchFamily="34" charset="0"/>
              </a:rPr>
              <a:t> for African Americans</a:t>
            </a:r>
          </a:p>
          <a:p>
            <a:pPr lvl="1">
              <a:buFont typeface="Wingdings" pitchFamily="2" charset="2"/>
              <a:buChar char="Ø"/>
            </a:pPr>
            <a:r>
              <a:rPr lang="en-US" smtClean="0">
                <a:solidFill>
                  <a:srgbClr val="800080"/>
                </a:solidFill>
                <a:latin typeface="Tahoma" pitchFamily="34" charset="0"/>
              </a:rPr>
              <a:t>Sent several cases to court to challenge legality of “separate but equal” doctrine established in </a:t>
            </a:r>
            <a:r>
              <a:rPr lang="en-US" i="1" smtClean="0">
                <a:solidFill>
                  <a:srgbClr val="800080"/>
                </a:solidFill>
                <a:latin typeface="Tahoma" pitchFamily="34" charset="0"/>
              </a:rPr>
              <a:t>Plessy v. Ferguson (1896)</a:t>
            </a:r>
            <a:endParaRPr lang="en-US" smtClean="0">
              <a:solidFill>
                <a:srgbClr val="800080"/>
              </a:solidFill>
              <a:latin typeface="Tahoma" pitchFamily="34" charset="0"/>
            </a:endParaRPr>
          </a:p>
          <a:p>
            <a:pPr lvl="1">
              <a:buFont typeface="Wingdings" pitchFamily="2" charset="2"/>
              <a:buChar char="Ø"/>
            </a:pPr>
            <a:r>
              <a:rPr lang="en-US" i="1" smtClean="0">
                <a:latin typeface="Tahoma" pitchFamily="34" charset="0"/>
              </a:rPr>
              <a:t>P v. F</a:t>
            </a:r>
            <a:r>
              <a:rPr lang="en-US" smtClean="0">
                <a:latin typeface="Tahoma" pitchFamily="34" charset="0"/>
              </a:rPr>
              <a:t> stated that blacks could be segregated from whites as long as the facilities were equal</a:t>
            </a:r>
          </a:p>
          <a:p>
            <a:pPr lvl="1">
              <a:buFont typeface="Wingdings" pitchFamily="2" charset="2"/>
              <a:buChar char="Ø"/>
            </a:pPr>
            <a:r>
              <a:rPr lang="en-US" smtClean="0">
                <a:solidFill>
                  <a:srgbClr val="008000"/>
                </a:solidFill>
                <a:latin typeface="Tahoma" pitchFamily="34" charset="0"/>
              </a:rPr>
              <a:t>NAACP philosophy was to make changes through the courts</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7A8C35C-854A-4E0F-B630-1DAEE3733C30}" type="slidenum">
              <a:rPr lang="en-US" sz="1200">
                <a:solidFill>
                  <a:prstClr val="black"/>
                </a:solidFill>
              </a:rPr>
              <a:pPr/>
              <a:t>3</a:t>
            </a:fld>
            <a:endParaRPr lang="en-US" sz="120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a:buFont typeface="Wingdings" pitchFamily="2" charset="2"/>
              <a:buChar char="Ø"/>
            </a:pPr>
            <a:r>
              <a:rPr lang="en-US" smtClean="0">
                <a:solidFill>
                  <a:srgbClr val="FF0000"/>
                </a:solidFill>
                <a:latin typeface="Tahoma" pitchFamily="34" charset="0"/>
              </a:rPr>
              <a:t>1954 - Brown v. Board of Education of Topeka (Kansas)</a:t>
            </a:r>
          </a:p>
          <a:p>
            <a:pPr lvl="1">
              <a:buFont typeface="Wingdings" pitchFamily="2" charset="2"/>
              <a:buChar char="Ø"/>
            </a:pPr>
            <a:r>
              <a:rPr lang="en-US" smtClean="0">
                <a:latin typeface="Tahoma" pitchFamily="34" charset="0"/>
              </a:rPr>
              <a:t>Landmark civil rights case in Supreme Court</a:t>
            </a:r>
          </a:p>
          <a:p>
            <a:pPr lvl="1">
              <a:buFont typeface="Wingdings" pitchFamily="2" charset="2"/>
              <a:buChar char="Ø"/>
            </a:pPr>
            <a:r>
              <a:rPr lang="en-US" smtClean="0">
                <a:latin typeface="Tahoma" pitchFamily="34" charset="0"/>
              </a:rPr>
              <a:t>Lawsuit filed by parents of </a:t>
            </a:r>
            <a:r>
              <a:rPr lang="en-US" smtClean="0">
                <a:solidFill>
                  <a:srgbClr val="008080"/>
                </a:solidFill>
                <a:latin typeface="Tahoma" pitchFamily="34" charset="0"/>
              </a:rPr>
              <a:t>Linda Brown</a:t>
            </a:r>
            <a:r>
              <a:rPr lang="en-US" smtClean="0">
                <a:latin typeface="Tahoma" pitchFamily="34" charset="0"/>
              </a:rPr>
              <a:t> – 8-year-old black girl denied admission to all-white school</a:t>
            </a:r>
          </a:p>
          <a:p>
            <a:pPr lvl="1">
              <a:buFont typeface="Wingdings" pitchFamily="2" charset="2"/>
              <a:buChar char="Ø"/>
            </a:pPr>
            <a:r>
              <a:rPr lang="en-US" smtClean="0">
                <a:latin typeface="Tahoma" pitchFamily="34" charset="0"/>
              </a:rPr>
              <a:t>White school only blocks away – all-black school miles away</a:t>
            </a:r>
          </a:p>
          <a:p>
            <a:pPr lvl="1">
              <a:buFont typeface="Wingdings" pitchFamily="2" charset="2"/>
              <a:buChar char="Ø"/>
            </a:pPr>
            <a:r>
              <a:rPr lang="en-US" smtClean="0">
                <a:latin typeface="Tahoma" pitchFamily="34" charset="0"/>
              </a:rPr>
              <a:t>Parents argued that hardship of travelling so far to school made her education unequal to white children</a:t>
            </a:r>
          </a:p>
          <a:p>
            <a:pPr>
              <a:buFont typeface="Wingdings" pitchFamily="2" charset="2"/>
              <a:buChar char="Ø"/>
            </a:pPr>
            <a:r>
              <a:rPr lang="en-US" smtClean="0">
                <a:solidFill>
                  <a:srgbClr val="800000"/>
                </a:solidFill>
                <a:latin typeface="Tahoma" pitchFamily="34" charset="0"/>
              </a:rPr>
              <a:t>NAACP lawyer in the case – Thurgood Marshall</a:t>
            </a:r>
          </a:p>
          <a:p>
            <a:pPr lvl="1">
              <a:buFont typeface="Wingdings" pitchFamily="2" charset="2"/>
              <a:buChar char="Ø"/>
            </a:pPr>
            <a:r>
              <a:rPr lang="en-US" smtClean="0">
                <a:latin typeface="Tahoma" pitchFamily="34" charset="0"/>
              </a:rPr>
              <a:t>Will later become 1</a:t>
            </a:r>
            <a:r>
              <a:rPr lang="en-US" baseline="30000" smtClean="0">
                <a:latin typeface="Tahoma" pitchFamily="34" charset="0"/>
              </a:rPr>
              <a:t>st</a:t>
            </a:r>
            <a:r>
              <a:rPr lang="en-US" smtClean="0">
                <a:latin typeface="Tahoma" pitchFamily="34" charset="0"/>
              </a:rPr>
              <a:t> black Supreme Court Justice</a:t>
            </a:r>
          </a:p>
          <a:p>
            <a:pPr>
              <a:buFont typeface="Wingdings" pitchFamily="2" charset="2"/>
              <a:buChar char="Ø"/>
            </a:pPr>
            <a:r>
              <a:rPr lang="en-US" smtClean="0">
                <a:latin typeface="Tahoma" pitchFamily="34" charset="0"/>
              </a:rPr>
              <a:t>S. Court unanimously rules in favor of Brown</a:t>
            </a:r>
          </a:p>
          <a:p>
            <a:pPr lvl="1">
              <a:buFont typeface="Wingdings" pitchFamily="2" charset="2"/>
              <a:buChar char="Ø"/>
            </a:pPr>
            <a:r>
              <a:rPr lang="en-US" smtClean="0">
                <a:solidFill>
                  <a:srgbClr val="0000FF"/>
                </a:solidFill>
                <a:latin typeface="Tahoma" pitchFamily="34" charset="0"/>
              </a:rPr>
              <a:t>Chief Justice Earl Warren – “Separate educational facilities are inherently (basically) unequal.”</a:t>
            </a:r>
          </a:p>
          <a:p>
            <a:pPr lvl="1">
              <a:buFontTx/>
              <a:buChar char="•"/>
            </a:pPr>
            <a:r>
              <a:rPr lang="en-US" smtClean="0">
                <a:latin typeface="Tahoma" pitchFamily="34" charset="0"/>
              </a:rPr>
              <a:t>Decision meant that schools would have to integrate</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smtClean="0"/>
          </a:p>
        </p:txBody>
      </p:sp>
      <p:sp>
        <p:nvSpPr>
          <p:cNvPr id="3277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97A1D10-E85D-4FC2-B4B5-E15FB0855EF5}" type="slidenum">
              <a:rPr lang="en-US" sz="1200">
                <a:solidFill>
                  <a:prstClr val="black"/>
                </a:solidFill>
              </a:rPr>
              <a:pPr/>
              <a:t>4</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652D1A5-D33D-49CF-BBB7-2A3BD562D68F}" type="slidenum">
              <a:rPr lang="en-US" sz="1200">
                <a:solidFill>
                  <a:prstClr val="black"/>
                </a:solidFill>
              </a:rPr>
              <a:pPr/>
              <a:t>5</a:t>
            </a:fld>
            <a:endParaRPr lang="en-US" sz="120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a:buFont typeface="Wingdings" pitchFamily="2" charset="2"/>
              <a:buChar char="Ø"/>
            </a:pPr>
            <a:r>
              <a:rPr lang="en-US" smtClean="0">
                <a:latin typeface="Tahoma" pitchFamily="34" charset="0"/>
              </a:rPr>
              <a:t>White Southerners hostile toward the decision</a:t>
            </a:r>
          </a:p>
          <a:p>
            <a:pPr>
              <a:buFont typeface="Wingdings" pitchFamily="2" charset="2"/>
              <a:buChar char="Ø"/>
            </a:pPr>
            <a:r>
              <a:rPr lang="en-US" smtClean="0">
                <a:latin typeface="Tahoma" pitchFamily="34" charset="0"/>
              </a:rPr>
              <a:t>KKK popularity rose again </a:t>
            </a:r>
          </a:p>
          <a:p>
            <a:pPr>
              <a:buFont typeface="Wingdings" pitchFamily="2" charset="2"/>
              <a:buChar char="Ø"/>
            </a:pPr>
            <a:r>
              <a:rPr lang="en-US" smtClean="0">
                <a:latin typeface="Tahoma" pitchFamily="34" charset="0"/>
              </a:rPr>
              <a:t>Many state governments defied the ruling</a:t>
            </a:r>
          </a:p>
          <a:p>
            <a:pPr lvl="1">
              <a:buFont typeface="Wingdings" pitchFamily="2" charset="2"/>
              <a:buChar char="Ø"/>
            </a:pPr>
            <a:r>
              <a:rPr lang="en-US" smtClean="0">
                <a:solidFill>
                  <a:srgbClr val="800000"/>
                </a:solidFill>
                <a:latin typeface="Tahoma" pitchFamily="34" charset="0"/>
              </a:rPr>
              <a:t>1957</a:t>
            </a:r>
            <a:r>
              <a:rPr lang="en-US" smtClean="0">
                <a:latin typeface="Tahoma" pitchFamily="34" charset="0"/>
              </a:rPr>
              <a:t> - </a:t>
            </a:r>
            <a:r>
              <a:rPr lang="en-US" smtClean="0">
                <a:solidFill>
                  <a:srgbClr val="FF0000"/>
                </a:solidFill>
                <a:latin typeface="Tahoma" pitchFamily="34" charset="0"/>
              </a:rPr>
              <a:t>Arkansas Governor Orval Faubus</a:t>
            </a:r>
            <a:r>
              <a:rPr lang="en-US" smtClean="0">
                <a:latin typeface="Tahoma" pitchFamily="34" charset="0"/>
              </a:rPr>
              <a:t> </a:t>
            </a:r>
            <a:r>
              <a:rPr lang="en-US" smtClean="0">
                <a:solidFill>
                  <a:srgbClr val="800000"/>
                </a:solidFill>
                <a:latin typeface="Tahoma" pitchFamily="34" charset="0"/>
              </a:rPr>
              <a:t>called in AR National Guard to prevent 9 black students from entering Central High School</a:t>
            </a:r>
          </a:p>
          <a:p>
            <a:pPr lvl="1">
              <a:buFont typeface="Wingdings" pitchFamily="2" charset="2"/>
              <a:buChar char="Ø"/>
            </a:pPr>
            <a:r>
              <a:rPr lang="en-US" smtClean="0">
                <a:latin typeface="Tahoma" pitchFamily="34" charset="0"/>
              </a:rPr>
              <a:t>Fed. court ordered Natl. Guard to let them in</a:t>
            </a:r>
          </a:p>
          <a:p>
            <a:pPr lvl="1">
              <a:buFont typeface="Wingdings" pitchFamily="2" charset="2"/>
              <a:buChar char="Ø"/>
            </a:pPr>
            <a:r>
              <a:rPr lang="en-US" smtClean="0">
                <a:latin typeface="Tahoma" pitchFamily="34" charset="0"/>
              </a:rPr>
              <a:t>White mob then tried to stop the students</a:t>
            </a:r>
          </a:p>
          <a:p>
            <a:pPr lvl="1">
              <a:buFont typeface="Wingdings" pitchFamily="2" charset="2"/>
              <a:buChar char="Ø"/>
            </a:pPr>
            <a:r>
              <a:rPr lang="en-US" smtClean="0">
                <a:latin typeface="Tahoma" pitchFamily="34" charset="0"/>
              </a:rPr>
              <a:t>Known as the </a:t>
            </a:r>
            <a:r>
              <a:rPr lang="en-US" smtClean="0">
                <a:solidFill>
                  <a:srgbClr val="FF00FF"/>
                </a:solidFill>
                <a:latin typeface="Tahoma" pitchFamily="34" charset="0"/>
              </a:rPr>
              <a:t>Little Rock Crisis</a:t>
            </a:r>
            <a:endParaRPr lang="en-US" smtClean="0">
              <a:latin typeface="Tahoma" pitchFamily="34" charset="0"/>
            </a:endParaRPr>
          </a:p>
          <a:p>
            <a:pPr lvl="1">
              <a:buFont typeface="Wingdings" pitchFamily="2" charset="2"/>
              <a:buChar char="Ø"/>
            </a:pPr>
            <a:r>
              <a:rPr lang="en-US" smtClean="0">
                <a:latin typeface="Tahoma" pitchFamily="34" charset="0"/>
              </a:rPr>
              <a:t>President Eisenhower ordered 101</a:t>
            </a:r>
            <a:r>
              <a:rPr lang="en-US" baseline="30000" smtClean="0">
                <a:latin typeface="Tahoma" pitchFamily="34" charset="0"/>
              </a:rPr>
              <a:t>st</a:t>
            </a:r>
            <a:r>
              <a:rPr lang="en-US" smtClean="0">
                <a:latin typeface="Tahoma" pitchFamily="34" charset="0"/>
              </a:rPr>
              <a:t> Airborne to escort the students to the school</a:t>
            </a:r>
          </a:p>
          <a:p>
            <a:pPr lvl="1">
              <a:buFont typeface="Wingdings" pitchFamily="2" charset="2"/>
              <a:buChar char="Ø"/>
            </a:pPr>
            <a:r>
              <a:rPr lang="en-US" smtClean="0">
                <a:latin typeface="Tahoma" pitchFamily="34" charset="0"/>
              </a:rPr>
              <a:t>Eisenhower asserted fed power – said mob rule would not override SC rulings</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016420B-4F13-491B-9B11-2B5D8F3BC0F6}" type="slidenum">
              <a:rPr lang="en-US" sz="1200">
                <a:solidFill>
                  <a:prstClr val="black"/>
                </a:solidFill>
              </a:rPr>
              <a:pPr/>
              <a:t>6</a:t>
            </a:fld>
            <a:endParaRPr lang="en-US" sz="120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09600" y="4343400"/>
            <a:ext cx="5562600" cy="4419600"/>
          </a:xfrm>
          <a:noFill/>
        </p:spPr>
        <p:txBody>
          <a:bodyPr/>
          <a:lstStyle/>
          <a:p>
            <a:pPr>
              <a:buFont typeface="Wingdings" pitchFamily="2" charset="2"/>
              <a:buChar char="Ø"/>
            </a:pPr>
            <a:r>
              <a:rPr lang="en-US" smtClean="0">
                <a:latin typeface="Tahoma" pitchFamily="34" charset="0"/>
              </a:rPr>
              <a:t>Some black activists used </a:t>
            </a:r>
            <a:r>
              <a:rPr lang="en-US" smtClean="0">
                <a:solidFill>
                  <a:srgbClr val="FF0000"/>
                </a:solidFill>
                <a:latin typeface="Tahoma" pitchFamily="34" charset="0"/>
              </a:rPr>
              <a:t>direct action</a:t>
            </a:r>
            <a:r>
              <a:rPr lang="en-US" smtClean="0">
                <a:latin typeface="Tahoma" pitchFamily="34" charset="0"/>
              </a:rPr>
              <a:t> instead of using courts</a:t>
            </a:r>
          </a:p>
          <a:p>
            <a:pPr>
              <a:buFont typeface="Wingdings" pitchFamily="2" charset="2"/>
              <a:buChar char="Ø"/>
            </a:pPr>
            <a:r>
              <a:rPr lang="en-US" smtClean="0">
                <a:solidFill>
                  <a:srgbClr val="008080"/>
                </a:solidFill>
                <a:latin typeface="Tahoma" pitchFamily="34" charset="0"/>
              </a:rPr>
              <a:t>According to Montgomery, Alabama law – black passengers had to give up bus seats to whites</a:t>
            </a:r>
          </a:p>
          <a:p>
            <a:pPr lvl="1">
              <a:buFont typeface="Wingdings" pitchFamily="2" charset="2"/>
              <a:buChar char="Ø"/>
            </a:pPr>
            <a:r>
              <a:rPr lang="en-US" smtClean="0">
                <a:solidFill>
                  <a:srgbClr val="0000FF"/>
                </a:solidFill>
                <a:latin typeface="Tahoma" pitchFamily="34" charset="0"/>
              </a:rPr>
              <a:t>1955 – Rosa Parks</a:t>
            </a:r>
            <a:r>
              <a:rPr lang="en-US" smtClean="0">
                <a:latin typeface="Tahoma" pitchFamily="34" charset="0"/>
              </a:rPr>
              <a:t> refuses to do so</a:t>
            </a:r>
          </a:p>
          <a:p>
            <a:pPr lvl="1">
              <a:buFont typeface="Wingdings" pitchFamily="2" charset="2"/>
              <a:buChar char="Ø"/>
            </a:pPr>
            <a:r>
              <a:rPr lang="en-US" smtClean="0">
                <a:latin typeface="Tahoma" pitchFamily="34" charset="0"/>
              </a:rPr>
              <a:t>Arrested and fined $10</a:t>
            </a:r>
          </a:p>
          <a:p>
            <a:pPr>
              <a:buFont typeface="Wingdings" pitchFamily="2" charset="2"/>
              <a:buChar char="Ø"/>
            </a:pPr>
            <a:r>
              <a:rPr lang="en-US" smtClean="0">
                <a:latin typeface="Tahoma" pitchFamily="34" charset="0"/>
              </a:rPr>
              <a:t>Black community responded with </a:t>
            </a:r>
            <a:r>
              <a:rPr lang="en-US" smtClean="0">
                <a:solidFill>
                  <a:srgbClr val="008000"/>
                </a:solidFill>
                <a:latin typeface="Tahoma" pitchFamily="34" charset="0"/>
              </a:rPr>
              <a:t>Montgomery Bus Boycott</a:t>
            </a:r>
            <a:endParaRPr lang="en-US" smtClean="0">
              <a:latin typeface="Tahoma" pitchFamily="34" charset="0"/>
            </a:endParaRPr>
          </a:p>
          <a:p>
            <a:pPr lvl="1">
              <a:buFont typeface="Wingdings" pitchFamily="2" charset="2"/>
              <a:buChar char="Ø"/>
            </a:pPr>
            <a:r>
              <a:rPr lang="en-US" smtClean="0">
                <a:latin typeface="Tahoma" pitchFamily="34" charset="0"/>
              </a:rPr>
              <a:t>Blacks made up 75% of bus riders</a:t>
            </a:r>
          </a:p>
          <a:p>
            <a:pPr lvl="1">
              <a:buFont typeface="Wingdings" pitchFamily="2" charset="2"/>
              <a:buChar char="Ø"/>
            </a:pPr>
            <a:r>
              <a:rPr lang="en-US" smtClean="0">
                <a:solidFill>
                  <a:srgbClr val="800080"/>
                </a:solidFill>
                <a:latin typeface="Tahoma" pitchFamily="34" charset="0"/>
              </a:rPr>
              <a:t>Refused to ride until changes made in segregation policies – would drive bus co. out of biz</a:t>
            </a:r>
          </a:p>
          <a:p>
            <a:pPr lvl="1">
              <a:buFont typeface="Wingdings" pitchFamily="2" charset="2"/>
              <a:buChar char="Ø"/>
            </a:pPr>
            <a:r>
              <a:rPr lang="en-US" smtClean="0">
                <a:solidFill>
                  <a:srgbClr val="FF0000"/>
                </a:solidFill>
                <a:latin typeface="Tahoma" pitchFamily="34" charset="0"/>
              </a:rPr>
              <a:t>Boycott led by 26-year-old Martin Luther King Jr.</a:t>
            </a:r>
          </a:p>
          <a:p>
            <a:pPr lvl="1">
              <a:buFont typeface="Wingdings" pitchFamily="2" charset="2"/>
              <a:buChar char="Ø"/>
            </a:pPr>
            <a:r>
              <a:rPr lang="en-US" smtClean="0">
                <a:latin typeface="Tahoma" pitchFamily="34" charset="0"/>
              </a:rPr>
              <a:t>Believed in </a:t>
            </a:r>
            <a:r>
              <a:rPr lang="en-US" smtClean="0">
                <a:solidFill>
                  <a:srgbClr val="FF00FF"/>
                </a:solidFill>
                <a:latin typeface="Tahoma" pitchFamily="34" charset="0"/>
              </a:rPr>
              <a:t>non-violent protests</a:t>
            </a:r>
            <a:endParaRPr lang="en-US" smtClean="0">
              <a:latin typeface="Tahoma" pitchFamily="34" charset="0"/>
            </a:endParaRPr>
          </a:p>
          <a:p>
            <a:pPr>
              <a:buFont typeface="Wingdings" pitchFamily="2" charset="2"/>
              <a:buChar char="Ø"/>
            </a:pPr>
            <a:r>
              <a:rPr lang="en-US" smtClean="0">
                <a:latin typeface="Tahoma" pitchFamily="34" charset="0"/>
              </a:rPr>
              <a:t>Boycott lasted more than a year</a:t>
            </a:r>
          </a:p>
          <a:p>
            <a:pPr lvl="1">
              <a:buFont typeface="Wingdings" pitchFamily="2" charset="2"/>
              <a:buChar char="Ø"/>
            </a:pPr>
            <a:r>
              <a:rPr lang="en-US" smtClean="0">
                <a:latin typeface="Tahoma" pitchFamily="34" charset="0"/>
              </a:rPr>
              <a:t>Blacks rode bikes, walked, car pooled, etc.</a:t>
            </a:r>
          </a:p>
          <a:p>
            <a:pPr>
              <a:buFont typeface="Wingdings" pitchFamily="2" charset="2"/>
              <a:buChar char="Ø"/>
            </a:pPr>
            <a:r>
              <a:rPr lang="en-US" smtClean="0">
                <a:solidFill>
                  <a:srgbClr val="0000FF"/>
                </a:solidFill>
                <a:latin typeface="Tahoma" pitchFamily="34" charset="0"/>
              </a:rPr>
              <a:t>S.C. ruled that segregation in public transportation, as in public education, violated 14</a:t>
            </a:r>
            <a:r>
              <a:rPr lang="en-US" baseline="30000" smtClean="0">
                <a:solidFill>
                  <a:srgbClr val="0000FF"/>
                </a:solidFill>
                <a:latin typeface="Tahoma" pitchFamily="34" charset="0"/>
              </a:rPr>
              <a:t>th</a:t>
            </a:r>
            <a:r>
              <a:rPr lang="en-US" smtClean="0">
                <a:solidFill>
                  <a:srgbClr val="0000FF"/>
                </a:solidFill>
                <a:latin typeface="Tahoma" pitchFamily="34" charset="0"/>
              </a:rPr>
              <a:t> Amendment </a:t>
            </a:r>
          </a:p>
          <a:p>
            <a:pPr lvl="1">
              <a:buFont typeface="Wingdings" pitchFamily="2" charset="2"/>
              <a:buChar char="Ø"/>
            </a:pPr>
            <a:r>
              <a:rPr lang="en-US" smtClean="0">
                <a:latin typeface="Tahoma" pitchFamily="34" charset="0"/>
              </a:rPr>
              <a:t>All citizens supposed to have “equal protection under the law”</a:t>
            </a:r>
          </a:p>
          <a:p>
            <a:pPr lvl="1">
              <a:buFont typeface="Wingdings" pitchFamily="2" charset="2"/>
              <a:buChar char="Ø"/>
            </a:pPr>
            <a:r>
              <a:rPr lang="en-US" smtClean="0">
                <a:solidFill>
                  <a:srgbClr val="FF0000"/>
                </a:solidFill>
                <a:latin typeface="Tahoma" pitchFamily="34" charset="0"/>
              </a:rPr>
              <a:t>Montgomery Bus Boycott led to an end to segregation on buses within states</a:t>
            </a:r>
          </a:p>
          <a:p>
            <a:pPr lvl="1">
              <a:buFont typeface="Wingdings" pitchFamily="2" charset="2"/>
              <a:buChar char="Ø"/>
            </a:pPr>
            <a:r>
              <a:rPr lang="en-US" smtClean="0">
                <a:latin typeface="Tahoma" pitchFamily="34" charset="0"/>
              </a:rPr>
              <a:t>Also the beginning of King’s career as a civil rights activist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90EDB6-738C-415D-B025-6EA97E00D717}" type="slidenum">
              <a:rPr lang="en-US" sz="1200">
                <a:solidFill>
                  <a:prstClr val="black"/>
                </a:solidFill>
              </a:rPr>
              <a:pPr/>
              <a:t>7</a:t>
            </a:fld>
            <a:endParaRPr lang="en-US" sz="120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a:buFont typeface="Wingdings" pitchFamily="2" charset="2"/>
              <a:buChar char="Ø"/>
            </a:pPr>
            <a:r>
              <a:rPr lang="en-US" smtClean="0">
                <a:latin typeface="Tahoma" pitchFamily="34" charset="0"/>
              </a:rPr>
              <a:t>Up until 1955, the CRM was fought mainly in the courts</a:t>
            </a:r>
          </a:p>
          <a:p>
            <a:pPr lvl="1">
              <a:buFont typeface="Wingdings" pitchFamily="2" charset="2"/>
              <a:buChar char="Ø"/>
            </a:pPr>
            <a:r>
              <a:rPr lang="en-US" smtClean="0">
                <a:latin typeface="Tahoma" pitchFamily="34" charset="0"/>
              </a:rPr>
              <a:t>Court actions not bringing change fast enough</a:t>
            </a:r>
          </a:p>
          <a:p>
            <a:pPr lvl="1">
              <a:buFont typeface="Wingdings" pitchFamily="2" charset="2"/>
              <a:buChar char="Ø"/>
            </a:pPr>
            <a:r>
              <a:rPr lang="en-US" smtClean="0">
                <a:latin typeface="Tahoma" pitchFamily="34" charset="0"/>
              </a:rPr>
              <a:t>Shifted to </a:t>
            </a:r>
            <a:r>
              <a:rPr lang="en-US" smtClean="0">
                <a:solidFill>
                  <a:srgbClr val="FF0000"/>
                </a:solidFill>
                <a:latin typeface="Tahoma" pitchFamily="34" charset="0"/>
              </a:rPr>
              <a:t>direct nonviolent action</a:t>
            </a:r>
            <a:endParaRPr lang="en-US" smtClean="0">
              <a:latin typeface="Tahoma" pitchFamily="34" charset="0"/>
            </a:endParaRPr>
          </a:p>
          <a:p>
            <a:pPr lvl="1">
              <a:buFont typeface="Wingdings" pitchFamily="2" charset="2"/>
              <a:buChar char="Ø"/>
            </a:pPr>
            <a:r>
              <a:rPr lang="en-US" smtClean="0">
                <a:solidFill>
                  <a:srgbClr val="0000FF"/>
                </a:solidFill>
                <a:latin typeface="Tahoma" pitchFamily="34" charset="0"/>
              </a:rPr>
              <a:t>Violent white response to black nonviolent protest drove many more people to become sympathetic to the CRM </a:t>
            </a:r>
          </a:p>
          <a:p>
            <a:pPr>
              <a:buFont typeface="Wingdings" pitchFamily="2" charset="2"/>
              <a:buChar char="Ø"/>
            </a:pPr>
            <a:r>
              <a:rPr lang="en-US" smtClean="0">
                <a:solidFill>
                  <a:srgbClr val="008000"/>
                </a:solidFill>
                <a:latin typeface="Tahoma" pitchFamily="34" charset="0"/>
              </a:rPr>
              <a:t>Sit-ins</a:t>
            </a:r>
          </a:p>
          <a:p>
            <a:pPr lvl="1">
              <a:buFont typeface="Wingdings" pitchFamily="2" charset="2"/>
              <a:buChar char="Ø"/>
            </a:pPr>
            <a:r>
              <a:rPr lang="en-US" smtClean="0">
                <a:latin typeface="Tahoma" pitchFamily="34" charset="0"/>
              </a:rPr>
              <a:t>Started in Feb. 1960</a:t>
            </a:r>
          </a:p>
          <a:p>
            <a:pPr lvl="1">
              <a:buFont typeface="Wingdings" pitchFamily="2" charset="2"/>
              <a:buChar char="Ø"/>
            </a:pPr>
            <a:r>
              <a:rPr lang="en-US" smtClean="0">
                <a:solidFill>
                  <a:srgbClr val="800080"/>
                </a:solidFill>
                <a:latin typeface="Tahoma" pitchFamily="34" charset="0"/>
              </a:rPr>
              <a:t>Blacks protesting segregated lunch counters</a:t>
            </a:r>
          </a:p>
          <a:p>
            <a:pPr lvl="1">
              <a:buFont typeface="Wingdings" pitchFamily="2" charset="2"/>
              <a:buChar char="Ø"/>
            </a:pPr>
            <a:r>
              <a:rPr lang="en-US" smtClean="0">
                <a:latin typeface="Tahoma" pitchFamily="34" charset="0"/>
              </a:rPr>
              <a:t>Protesters sat at the lunch counters until served</a:t>
            </a:r>
          </a:p>
          <a:p>
            <a:pPr lvl="1">
              <a:buFont typeface="Wingdings" pitchFamily="2" charset="2"/>
              <a:buChar char="Ø"/>
            </a:pPr>
            <a:r>
              <a:rPr lang="en-US" smtClean="0">
                <a:latin typeface="Tahoma" pitchFamily="34" charset="0"/>
              </a:rPr>
              <a:t>No violence, no loud speeches, just sitting</a:t>
            </a:r>
          </a:p>
          <a:p>
            <a:pPr lvl="1">
              <a:buFont typeface="Wingdings" pitchFamily="2" charset="2"/>
              <a:buChar char="Ø"/>
            </a:pPr>
            <a:r>
              <a:rPr lang="en-US" smtClean="0">
                <a:latin typeface="Tahoma" pitchFamily="34" charset="0"/>
              </a:rPr>
              <a:t>Branched out to other segregated facilities</a:t>
            </a:r>
          </a:p>
          <a:p>
            <a:pPr lvl="2">
              <a:buFont typeface="Wingdings" pitchFamily="2" charset="2"/>
              <a:buChar char="Ø"/>
            </a:pPr>
            <a:r>
              <a:rPr lang="en-US" smtClean="0">
                <a:latin typeface="Tahoma" pitchFamily="34" charset="0"/>
              </a:rPr>
              <a:t>Hotels, parks, beaches, libraries, etc</a:t>
            </a:r>
          </a:p>
          <a:p>
            <a:pPr lvl="1">
              <a:buFont typeface="Wingdings" pitchFamily="2" charset="2"/>
              <a:buChar char="Ø"/>
            </a:pPr>
            <a:r>
              <a:rPr lang="en-US" smtClean="0">
                <a:latin typeface="Tahoma" pitchFamily="34" charset="0"/>
              </a:rPr>
              <a:t>Led to formation of SNCC by Stokely Carmicheal.  SNCC coordinated further sit-ins throughout the south.</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A97650A-49EA-427E-9F60-309B626ECA35}" type="slidenum">
              <a:rPr lang="en-US" sz="1200">
                <a:solidFill>
                  <a:prstClr val="black"/>
                </a:solidFill>
              </a:rPr>
              <a:pPr/>
              <a:t>8</a:t>
            </a:fld>
            <a:endParaRPr lang="en-US" sz="120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a:buFont typeface="Wingdings" pitchFamily="2" charset="2"/>
              <a:buChar char="Ø"/>
            </a:pPr>
            <a:r>
              <a:rPr lang="en-US" smtClean="0">
                <a:solidFill>
                  <a:srgbClr val="008000"/>
                </a:solidFill>
                <a:latin typeface="Tahoma" pitchFamily="34" charset="0"/>
              </a:rPr>
              <a:t>Freedom Rides - 1961</a:t>
            </a:r>
          </a:p>
          <a:p>
            <a:pPr lvl="1">
              <a:buFont typeface="Wingdings" pitchFamily="2" charset="2"/>
              <a:buChar char="Ø"/>
            </a:pPr>
            <a:r>
              <a:rPr lang="en-US" smtClean="0">
                <a:solidFill>
                  <a:srgbClr val="0000FF"/>
                </a:solidFill>
                <a:latin typeface="Tahoma" pitchFamily="34" charset="0"/>
              </a:rPr>
              <a:t>Sponsored by Congress of Racial Equality (CORE)</a:t>
            </a:r>
            <a:endParaRPr lang="en-US" noProof="1" smtClean="0">
              <a:latin typeface="Tahoma" pitchFamily="34" charset="0"/>
            </a:endParaRPr>
          </a:p>
          <a:p>
            <a:pPr lvl="1">
              <a:buFont typeface="Wingdings" pitchFamily="2" charset="2"/>
              <a:buChar char="Ø"/>
            </a:pPr>
            <a:r>
              <a:rPr lang="en-US" smtClean="0">
                <a:latin typeface="Tahoma" pitchFamily="34" charset="0"/>
              </a:rPr>
              <a:t>Blacks &amp; sympathetic whites rode buses, testing 1960 Sup. Ct. decision (Boynton v. Virginia) outlawing segregation in interstate travel</a:t>
            </a:r>
          </a:p>
          <a:p>
            <a:pPr lvl="1">
              <a:buFont typeface="Wingdings" pitchFamily="2" charset="2"/>
              <a:buChar char="Ø"/>
            </a:pPr>
            <a:r>
              <a:rPr lang="en-US" smtClean="0">
                <a:solidFill>
                  <a:srgbClr val="FF0000"/>
                </a:solidFill>
                <a:latin typeface="Tahoma" pitchFamily="34" charset="0"/>
              </a:rPr>
              <a:t>Freedom riders attacked in Alabama</a:t>
            </a:r>
          </a:p>
          <a:p>
            <a:pPr lvl="2">
              <a:buFont typeface="Wingdings" pitchFamily="2" charset="2"/>
              <a:buChar char="Ø"/>
            </a:pPr>
            <a:r>
              <a:rPr lang="en-US" smtClean="0">
                <a:latin typeface="Tahoma" pitchFamily="34" charset="0"/>
              </a:rPr>
              <a:t>Local police did nothing</a:t>
            </a:r>
          </a:p>
          <a:p>
            <a:pPr lvl="1">
              <a:buFont typeface="Wingdings" pitchFamily="2" charset="2"/>
              <a:buChar char="Ø"/>
            </a:pPr>
            <a:r>
              <a:rPr lang="en-US" smtClean="0">
                <a:latin typeface="Tahoma" pitchFamily="34" charset="0"/>
              </a:rPr>
              <a:t>Violence increased - </a:t>
            </a:r>
            <a:r>
              <a:rPr lang="en-US" smtClean="0">
                <a:solidFill>
                  <a:srgbClr val="800080"/>
                </a:solidFill>
                <a:latin typeface="Tahoma" pitchFamily="34" charset="0"/>
              </a:rPr>
              <a:t>Attorney General Robert Kennedy sent federal marshals to protect riders</a:t>
            </a:r>
            <a:endParaRPr lang="en-US" smtClean="0">
              <a:latin typeface="Tahoma" pitchFamily="34" charset="0"/>
            </a:endParaRPr>
          </a:p>
          <a:p>
            <a:pPr lvl="1">
              <a:buFont typeface="Wingdings" pitchFamily="2" charset="2"/>
              <a:buChar char="Ø"/>
            </a:pPr>
            <a:r>
              <a:rPr lang="en-US" smtClean="0">
                <a:latin typeface="Tahoma" pitchFamily="34" charset="0"/>
              </a:rPr>
              <a:t>Called on Interstate Commerce Commission to order </a:t>
            </a:r>
            <a:r>
              <a:rPr lang="en-US" smtClean="0">
                <a:solidFill>
                  <a:srgbClr val="0000FF"/>
                </a:solidFill>
                <a:latin typeface="Tahoma" pitchFamily="34" charset="0"/>
              </a:rPr>
              <a:t>integration of all transportation and related facilities</a:t>
            </a:r>
            <a:endParaRPr lang="en-US" smtClean="0">
              <a:latin typeface="Tahoma" pitchFamily="34" charset="0"/>
            </a:endParaRPr>
          </a:p>
          <a:p>
            <a:pPr lvl="2">
              <a:buFont typeface="Wingdings" pitchFamily="2" charset="2"/>
              <a:buChar char="Ø"/>
            </a:pPr>
            <a:r>
              <a:rPr lang="en-US" smtClean="0">
                <a:latin typeface="Tahoma" pitchFamily="34" charset="0"/>
              </a:rPr>
              <a:t>No more white/black only in transportation</a:t>
            </a:r>
          </a:p>
          <a:p>
            <a:pPr>
              <a:buFont typeface="Wingdings" pitchFamily="2" charset="2"/>
              <a:buChar char="Ø"/>
            </a:pPr>
            <a:endParaRPr lang="en-US" smtClean="0">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990E4C5-88FB-4A42-99A3-EE29606FF00D}" type="slidenum">
              <a:rPr lang="en-US" sz="1200">
                <a:solidFill>
                  <a:prstClr val="black"/>
                </a:solidFill>
              </a:rPr>
              <a:pPr/>
              <a:t>9</a:t>
            </a:fld>
            <a:endParaRPr lang="en-US" sz="120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solidFill>
                <a:srgbClr val="FFFFFF"/>
              </a:solidFill>
            </a:endParaRPr>
          </a:p>
        </p:txBody>
      </p:sp>
      <p:sp>
        <p:nvSpPr>
          <p:cNvPr id="17" name="Footer Placeholder 16"/>
          <p:cNvSpPr>
            <a:spLocks noGrp="1"/>
          </p:cNvSpPr>
          <p:nvPr>
            <p:ph type="ftr" sz="quarter" idx="11"/>
          </p:nvPr>
        </p:nvSpPr>
        <p:spPr/>
        <p:txBody>
          <a:bodyPr/>
          <a:lstStyle/>
          <a:p>
            <a:pPr>
              <a:defRPr/>
            </a:pPr>
            <a:endParaRPr lang="en-US">
              <a:solidFill>
                <a:srgbClr val="FFFFFF"/>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757207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58855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3255806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C683AE-90C9-4B7C-952A-4FA6738C09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825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2130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solidFill>
                <a:srgbClr val="FFFFFF"/>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pPr>
              <a:defRPr/>
            </a:pPr>
            <a:endParaRPr lang="en-US"/>
          </a:p>
        </p:txBody>
      </p:sp>
    </p:spTree>
    <p:extLst>
      <p:ext uri="{BB962C8B-B14F-4D97-AF65-F5344CB8AC3E}">
        <p14:creationId xmlns:p14="http://schemas.microsoft.com/office/powerpoint/2010/main" val="12618828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4539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0663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193727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09367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7126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146304" y="6208776"/>
            <a:ext cx="457200" cy="457200"/>
          </a:xfrm>
        </p:spPr>
        <p:txBody>
          <a:bodyPr/>
          <a:lstStyle/>
          <a:p>
            <a:pPr>
              <a:defRPr/>
            </a:pPr>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68346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4E9CD4B-4B55-4833-B2DB-9C013A3C3A14}" type="datetimeFigureOut">
              <a:rPr lang="en-US" smtClean="0">
                <a:solidFill>
                  <a:srgbClr val="696464"/>
                </a:solidFill>
              </a:rPr>
              <a:pPr/>
              <a:t>4/15/2014</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1F9EE14-A3C5-43CE-8011-48B0CDE8D5A7}" type="slidenum">
              <a:rPr lang="en-US" smtClean="0"/>
              <a:pPr/>
              <a:t>‹#›</a:t>
            </a:fld>
            <a:endParaRPr lang="en-US"/>
          </a:p>
        </p:txBody>
      </p:sp>
    </p:spTree>
    <p:extLst>
      <p:ext uri="{BB962C8B-B14F-4D97-AF65-F5344CB8AC3E}">
        <p14:creationId xmlns:p14="http://schemas.microsoft.com/office/powerpoint/2010/main" val="632252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audio" Target="file:///C:\My%20Documents\APUSH\APUSH%20Student%20Notes\Kennedy%20to%20Nixon\dream.wav" TargetMode="External"/><Relationship Id="rId6" Type="http://schemas.openxmlformats.org/officeDocument/2006/relationships/hyperlink" Target="dream.wav" TargetMode="External"/><Relationship Id="rId5" Type="http://schemas.openxmlformats.org/officeDocument/2006/relationships/image" Target="../media/image2.jpe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1M2MmlAzsKW5wM&amp;tbnid=vI2ElOD2E7TKWM:&amp;ved=0CAUQjRw&amp;url=http://thehispanicblog.com/2012/06/23/immigration-debate-takes-center-stage/lbj-signing-civil-rights-act-of-1964/&amp;ei=P9d2Uf_4GuWi2QXs-oGoBg&amp;bvm=bv.45512109,bs.1,d.aWM&amp;psig=AFQjCNHqeQrIrXuOzewrqv2Bk0sKSrMITg&amp;ust=136682922547949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bweyXRgbExGWM&amp;tbnid=ZkbxIi6u0Spp4M:&amp;ved=0CAUQjRw&amp;url=http://thebelltowers.com/2013/03/26/shelby-county-v-holder-the-future-of-section-5-of-the-voting-rights-act-of-1965/&amp;ei=Jth2UdDtNYSo2gXh2IHYAQ&amp;bvm=bv.45512109,bs.1,d.aWM&amp;psig=AFQjCNGXdxGQ7UVvK21cDqjSMIMxSqPLtA&amp;ust=136682943085635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2q91sOAtbVgjaM&amp;tbnid=NUGMt1oW-e8bDM:&amp;ved=0CAUQjRw&amp;url=http://www.ahoffman.com/la/watts_riots.htm&amp;ei=mdp2Ue3cNuOq2gWt2oG4CQ&amp;bvm=bv.45512109,bs.1,d.aWM&amp;psig=AFQjCNH1ndKfsGMC9wUeV5pgLNQvoKRu-g&amp;ust=136683008525198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www.google.com/url?sa=i&amp;rct=j&amp;q=&amp;esrc=s&amp;frm=1&amp;source=images&amp;cd=&amp;cad=rja&amp;docid=O4wafJ4aE9ytNM&amp;tbnid=sBjyEmcD8ArUAM:&amp;ved=0CAUQjRw&amp;url=http://www.negroartist.com/WATTS%20RIOTS/&amp;ei=vtp2UZ25DsWF2gW37oHQBQ&amp;bvm=bv.45512109,bs.1,d.aWM&amp;psig=AFQjCNH1ndKfsGMC9wUeV5pgLNQvoKRu-g&amp;ust=1366830085251984" TargetMode="Externa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ulturequest.us/ecomm/annstillman/Brown%20Vs%20Board.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m/url?sa=i&amp;rct=j&amp;q=&amp;esrc=s&amp;frm=1&amp;source=images&amp;cd=&amp;cad=rja&amp;docid=-ixfdL9FxXLebM&amp;tbnid=EcsznCmgMG86mM:&amp;ved=0CAUQjRw&amp;url=http://segregation-opportunity-race.tumblr.com/&amp;ei=YMp2Ud-XMMWf2QXu5oGYDA&amp;bvm=bv.45512109,d.aWM&amp;psig=AFQjCNFD7duZPM5NCTGz9X96UmZkdsq3bg&amp;ust=136682577538878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kHQfYFdAYTP5M&amp;tbnid=HGjRIrnFDz56sM:&amp;ved=0CAUQjRw&amp;url=http://chnm.gmu.edu/acpstah/units_acps.php?menu=lessons&amp;acpstahid=5&amp;lesson_num=5&amp;ei=5Ml2UcgizvLaBbKJgKgJ&amp;bvm=bv.45512109,d.aWM&amp;psig=AFQjCNFD7duZPM5NCTGz9X96UmZkdsq3bg&amp;ust=136682577538878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m/url?sa=i&amp;rct=j&amp;q=&amp;esrc=s&amp;frm=1&amp;source=images&amp;cd=&amp;cad=rja&amp;docid=AYaYClB-8887PM&amp;tbnid=QFS6dJH1ZI4OWM:&amp;ved=0CAUQjRw&amp;url=http://en.wikipedia.org/wiki/Stand_in_the_Schoolhouse_Door&amp;ei=p9R2UYbLOcex2QWqooCwBw&amp;bvm=bv.45512109,bs.1,d.aWM&amp;psig=AFQjCNGQ_Ch9xdIkoFqEzcF2wBe6s88uWQ&amp;ust=1366828557824660"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676400"/>
            <a:ext cx="7772400" cy="1143000"/>
          </a:xfrm>
        </p:spPr>
        <p:txBody>
          <a:bodyPr>
            <a:normAutofit/>
          </a:bodyPr>
          <a:lstStyle/>
          <a:p>
            <a:r>
              <a:rPr lang="en-US" dirty="0" smtClean="0">
                <a:solidFill>
                  <a:schemeClr val="bg1"/>
                </a:solidFill>
              </a:rPr>
              <a:t>The Civil Rights Movement</a:t>
            </a:r>
          </a:p>
        </p:txBody>
      </p:sp>
      <p:sp>
        <p:nvSpPr>
          <p:cNvPr id="2" name="TextBox 1"/>
          <p:cNvSpPr txBox="1"/>
          <p:nvPr/>
        </p:nvSpPr>
        <p:spPr>
          <a:xfrm>
            <a:off x="2590800" y="3100060"/>
            <a:ext cx="4114800" cy="523220"/>
          </a:xfrm>
          <a:prstGeom prst="rect">
            <a:avLst/>
          </a:prstGeom>
          <a:noFill/>
        </p:spPr>
        <p:txBody>
          <a:bodyPr wrap="square" rtlCol="0">
            <a:spAutoFit/>
          </a:bodyPr>
          <a:lstStyle/>
          <a:p>
            <a:pPr algn="ctr"/>
            <a:r>
              <a:rPr lang="en-US" sz="2800" dirty="0">
                <a:solidFill>
                  <a:prstClr val="black"/>
                </a:solidFill>
              </a:rPr>
              <a:t>“Eyes on the Prize”</a:t>
            </a:r>
          </a:p>
        </p:txBody>
      </p:sp>
    </p:spTree>
    <p:extLst>
      <p:ext uri="{BB962C8B-B14F-4D97-AF65-F5344CB8AC3E}">
        <p14:creationId xmlns:p14="http://schemas.microsoft.com/office/powerpoint/2010/main" val="1390479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8100"/>
            <a:ext cx="7772400" cy="1143000"/>
          </a:xfrm>
        </p:spPr>
        <p:txBody>
          <a:bodyPr/>
          <a:lstStyle/>
          <a:p>
            <a:r>
              <a:rPr lang="en-US" dirty="0" smtClean="0"/>
              <a:t>1963 March on Washington</a:t>
            </a:r>
          </a:p>
        </p:txBody>
      </p:sp>
      <p:sp>
        <p:nvSpPr>
          <p:cNvPr id="25603" name="Rectangle 3"/>
          <p:cNvSpPr>
            <a:spLocks noGrp="1" noChangeArrowheads="1"/>
          </p:cNvSpPr>
          <p:nvPr>
            <p:ph type="body" sz="half" idx="1"/>
          </p:nvPr>
        </p:nvSpPr>
        <p:spPr>
          <a:xfrm>
            <a:off x="114300" y="1828799"/>
            <a:ext cx="3810000" cy="4435475"/>
          </a:xfrm>
        </p:spPr>
        <p:txBody>
          <a:bodyPr>
            <a:normAutofit/>
          </a:bodyPr>
          <a:lstStyle/>
          <a:p>
            <a:r>
              <a:rPr lang="en-US" sz="3600" dirty="0" smtClean="0"/>
              <a:t>Over 250K blacks and whites </a:t>
            </a:r>
          </a:p>
          <a:p>
            <a:r>
              <a:rPr lang="en-US" sz="3600" dirty="0" smtClean="0"/>
              <a:t>In support of JFK Civil Rights Bill</a:t>
            </a:r>
          </a:p>
          <a:p>
            <a:r>
              <a:rPr lang="en-US" sz="3600" dirty="0" smtClean="0"/>
              <a:t>MLK speech before Lincoln Memorial</a:t>
            </a:r>
          </a:p>
        </p:txBody>
      </p:sp>
      <p:pic>
        <p:nvPicPr>
          <p:cNvPr id="15364" name="Picture 5" descr="King at DC"/>
          <p:cNvPicPr>
            <a:picLocks noGrp="1" noChangeAspect="1" noChangeArrowheads="1"/>
          </p:cNvPicPr>
          <p:nvPr>
            <p:ph type="clipArt" sz="half" idx="2"/>
          </p:nvPr>
        </p:nvPicPr>
        <p:blipFill>
          <a:blip r:embed="rId5">
            <a:extLst>
              <a:ext uri="{28A0092B-C50C-407E-A947-70E740481C1C}">
                <a14:useLocalDpi xmlns:a14="http://schemas.microsoft.com/office/drawing/2010/main" val="0"/>
              </a:ext>
            </a:extLst>
          </a:blip>
          <a:srcRect/>
          <a:stretch>
            <a:fillRect/>
          </a:stretch>
        </p:blipFill>
        <p:spPr>
          <a:xfrm>
            <a:off x="3810000" y="1439028"/>
            <a:ext cx="5105400" cy="3875922"/>
          </a:xfrm>
          <a:noFill/>
          <a:extLst>
            <a:ext uri="{909E8E84-426E-40DD-AFC4-6F175D3DCCD1}">
              <a14:hiddenFill xmlns:a14="http://schemas.microsoft.com/office/drawing/2010/main">
                <a:solidFill>
                  <a:srgbClr val="FFFFFF"/>
                </a:solidFill>
              </a14:hiddenFill>
            </a:ext>
          </a:extLst>
        </p:spPr>
      </p:pic>
      <p:sp>
        <p:nvSpPr>
          <p:cNvPr id="25606" name="Text Box 6"/>
          <p:cNvSpPr txBox="1">
            <a:spLocks noChangeArrowheads="1"/>
          </p:cNvSpPr>
          <p:nvPr/>
        </p:nvSpPr>
        <p:spPr bwMode="auto">
          <a:xfrm>
            <a:off x="4648200" y="5419635"/>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600" dirty="0">
                <a:solidFill>
                  <a:srgbClr val="FFFFFF"/>
                </a:solidFill>
                <a:latin typeface="Arial" charset="0"/>
              </a:rPr>
              <a:t>“</a:t>
            </a:r>
            <a:r>
              <a:rPr lang="en-US" sz="3600" dirty="0">
                <a:solidFill>
                  <a:srgbClr val="FFFFFF"/>
                </a:solidFill>
                <a:latin typeface="Arial" charset="0"/>
                <a:hlinkClick r:id="rId6" action="ppaction://hlinkfile"/>
              </a:rPr>
              <a:t>I have a </a:t>
            </a:r>
            <a:r>
              <a:rPr lang="en-US" sz="3600" dirty="0" smtClean="0">
                <a:solidFill>
                  <a:srgbClr val="FFFFFF"/>
                </a:solidFill>
                <a:latin typeface="Arial" charset="0"/>
                <a:hlinkClick r:id="rId6" action="ppaction://hlinkfile"/>
              </a:rPr>
              <a:t>dream</a:t>
            </a:r>
            <a:endParaRPr lang="en-US" sz="3600" dirty="0">
              <a:solidFill>
                <a:srgbClr val="FFFFFF"/>
              </a:solidFill>
              <a:latin typeface="Arial" charset="0"/>
            </a:endParaRPr>
          </a:p>
        </p:txBody>
      </p:sp>
      <p:pic>
        <p:nvPicPr>
          <p:cNvPr id="25607" name="dream.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648200" y="5181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769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3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560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3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2560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3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2560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6">
                                            <p:txEl>
                                              <p:pRg st="0" end="0"/>
                                            </p:txEl>
                                          </p:spTgt>
                                        </p:tgtEl>
                                        <p:attrNameLst>
                                          <p:attrName>style.visibility</p:attrName>
                                        </p:attrNameLst>
                                      </p:cBhvr>
                                      <p:to>
                                        <p:strVal val="visible"/>
                                      </p:to>
                                    </p:set>
                                    <p:anim calcmode="lin" valueType="num">
                                      <p:cBhvr additive="base">
                                        <p:cTn id="25" dur="500" fill="hold"/>
                                        <p:tgtEl>
                                          <p:spTgt spid="2560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dream.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5607"/>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 fill="hold"/>
                                        <p:tgtEl>
                                          <p:spTgt spid="25607"/>
                                        </p:tgtEl>
                                      </p:cBhvr>
                                    </p:cmd>
                                  </p:childTnLst>
                                </p:cTn>
                              </p:par>
                            </p:childTnLst>
                          </p:cTn>
                        </p:par>
                      </p:childTnLst>
                    </p:cTn>
                  </p:par>
                </p:childTnLst>
              </p:cTn>
              <p:nextCondLst>
                <p:cond evt="onClick" delay="0">
                  <p:tgtEl>
                    <p:spTgt spid="25607"/>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25607"/>
                </p:tgtEl>
              </p:cMediaNode>
            </p:audio>
          </p:childTnLst>
        </p:cTn>
      </p:par>
    </p:tnLst>
    <p:bldLst>
      <p:bldP spid="25603" grpId="0" build="p" autoUpdateAnimBg="0"/>
      <p:bldP spid="2560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457200"/>
            <a:ext cx="7772400" cy="1143000"/>
          </a:xfrm>
        </p:spPr>
        <p:txBody>
          <a:bodyPr/>
          <a:lstStyle/>
          <a:p>
            <a:r>
              <a:rPr lang="en-US" dirty="0" smtClean="0"/>
              <a:t>Birmingham</a:t>
            </a:r>
          </a:p>
        </p:txBody>
      </p:sp>
      <p:sp>
        <p:nvSpPr>
          <p:cNvPr id="27651" name="Rectangle 3"/>
          <p:cNvSpPr>
            <a:spLocks noGrp="1" noChangeArrowheads="1"/>
          </p:cNvSpPr>
          <p:nvPr>
            <p:ph sz="quarter" idx="1"/>
          </p:nvPr>
        </p:nvSpPr>
        <p:spPr>
          <a:xfrm>
            <a:off x="-76200" y="762000"/>
            <a:ext cx="3962400" cy="6019800"/>
          </a:xfrm>
        </p:spPr>
        <p:txBody>
          <a:bodyPr>
            <a:noAutofit/>
          </a:bodyPr>
          <a:lstStyle/>
          <a:p>
            <a:r>
              <a:rPr lang="en-US" sz="2800" dirty="0" smtClean="0">
                <a:solidFill>
                  <a:srgbClr val="0070C0"/>
                </a:solidFill>
              </a:rPr>
              <a:t>Scene of violent reaction to nonviolent protests led by SCLC</a:t>
            </a:r>
          </a:p>
          <a:p>
            <a:pPr lvl="1"/>
            <a:r>
              <a:rPr lang="en-US" dirty="0" smtClean="0"/>
              <a:t>Police Chief Eugene “Bull” Conner reacted with dogs and fire hoses</a:t>
            </a:r>
          </a:p>
          <a:p>
            <a:pPr lvl="2"/>
            <a:r>
              <a:rPr lang="en-US" sz="2400" dirty="0" smtClean="0"/>
              <a:t>International press covers events</a:t>
            </a:r>
          </a:p>
          <a:p>
            <a:r>
              <a:rPr lang="en-US" sz="2800" dirty="0" smtClean="0">
                <a:solidFill>
                  <a:srgbClr val="0070C0"/>
                </a:solidFill>
              </a:rPr>
              <a:t>King arrested</a:t>
            </a:r>
          </a:p>
          <a:p>
            <a:pPr lvl="1"/>
            <a:r>
              <a:rPr lang="en-US" dirty="0" smtClean="0">
                <a:solidFill>
                  <a:srgbClr val="0070C0"/>
                </a:solidFill>
              </a:rPr>
              <a:t>Letter from Birmingham City Jail</a:t>
            </a:r>
          </a:p>
          <a:p>
            <a:pPr lvl="2"/>
            <a:r>
              <a:rPr lang="en-US" sz="2400" dirty="0" smtClean="0">
                <a:solidFill>
                  <a:srgbClr val="0070C0"/>
                </a:solidFill>
              </a:rPr>
              <a:t>Call for more urgent action against violence and segregation against African Americans</a:t>
            </a:r>
          </a:p>
        </p:txBody>
      </p:sp>
      <p:pic>
        <p:nvPicPr>
          <p:cNvPr id="4" name="Picture 5" descr="Bull Co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000" y="3124200"/>
            <a:ext cx="2768600" cy="263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Birm Dog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7920" y="152400"/>
            <a:ext cx="456223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thinkfinity.org/servlet/JiveServlet/showImage/38-7479-4930/0001676b10dr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232122"/>
            <a:ext cx="3334821" cy="250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960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out)">
                                      <p:cBhvr>
                                        <p:cTn id="7" dur="500"/>
                                        <p:tgtEl>
                                          <p:spTgt spid="276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4" presetClass="entr" presetSubtype="32"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box(out)">
                                      <p:cBhvr>
                                        <p:cTn id="10" dur="500"/>
                                        <p:tgtEl>
                                          <p:spTgt spid="2765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WAV"/>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box(out)">
                                      <p:cBhvr>
                                        <p:cTn id="13" dur="500"/>
                                        <p:tgtEl>
                                          <p:spTgt spid="27651">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7651">
                                            <p:txEl>
                                              <p:pRg st="3" end="3"/>
                                            </p:txEl>
                                          </p:spTgt>
                                        </p:tgtEl>
                                        <p:attrNameLst>
                                          <p:attrName>style.visibility</p:attrName>
                                        </p:attrNameLst>
                                      </p:cBhvr>
                                      <p:to>
                                        <p:strVal val="visible"/>
                                      </p:to>
                                    </p:set>
                                    <p:animEffect transition="in" filter="box(out)">
                                      <p:cBhvr>
                                        <p:cTn id="18" dur="500"/>
                                        <p:tgtEl>
                                          <p:spTgt spid="27651">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27651">
                                            <p:txEl>
                                              <p:pRg st="4" end="4"/>
                                            </p:txEl>
                                          </p:spTgt>
                                        </p:tgtEl>
                                        <p:attrNameLst>
                                          <p:attrName>style.visibility</p:attrName>
                                        </p:attrNameLst>
                                      </p:cBhvr>
                                      <p:to>
                                        <p:strVal val="visible"/>
                                      </p:to>
                                    </p:set>
                                    <p:animEffect transition="in" filter="box(out)">
                                      <p:cBhvr>
                                        <p:cTn id="21" dur="500"/>
                                        <p:tgtEl>
                                          <p:spTgt spid="27651">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box(out)">
                                      <p:cBhvr>
                                        <p:cTn id="24" dur="500"/>
                                        <p:tgtEl>
                                          <p:spTgt spid="27651">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762000"/>
          </a:xfrm>
        </p:spPr>
        <p:txBody>
          <a:bodyPr/>
          <a:lstStyle/>
          <a:p>
            <a:r>
              <a:rPr lang="en-US" dirty="0" smtClean="0"/>
              <a:t>Kennedy on Civil Rights</a:t>
            </a:r>
          </a:p>
        </p:txBody>
      </p:sp>
      <p:sp>
        <p:nvSpPr>
          <p:cNvPr id="29699" name="Rectangle 3"/>
          <p:cNvSpPr>
            <a:spLocks noGrp="1" noChangeArrowheads="1"/>
          </p:cNvSpPr>
          <p:nvPr>
            <p:ph sz="quarter" idx="1"/>
          </p:nvPr>
        </p:nvSpPr>
        <p:spPr>
          <a:xfrm>
            <a:off x="0" y="1295400"/>
            <a:ext cx="4343400" cy="5562600"/>
          </a:xfrm>
        </p:spPr>
        <p:txBody>
          <a:bodyPr>
            <a:normAutofit fontScale="92500" lnSpcReduction="10000"/>
          </a:bodyPr>
          <a:lstStyle/>
          <a:p>
            <a:r>
              <a:rPr lang="en-US" sz="3600" dirty="0" smtClean="0"/>
              <a:t>Contributions were generally modest</a:t>
            </a:r>
          </a:p>
          <a:p>
            <a:pPr lvl="1"/>
            <a:r>
              <a:rPr lang="en-US" sz="3400" dirty="0" smtClean="0"/>
              <a:t>Worried about political fallout in South</a:t>
            </a:r>
          </a:p>
          <a:p>
            <a:pPr lvl="2"/>
            <a:r>
              <a:rPr lang="en-US" sz="3000" dirty="0" smtClean="0"/>
              <a:t>Actively enforced existing laws</a:t>
            </a:r>
          </a:p>
          <a:p>
            <a:r>
              <a:rPr lang="en-US" sz="3600" dirty="0" smtClean="0">
                <a:solidFill>
                  <a:srgbClr val="0070C0"/>
                </a:solidFill>
              </a:rPr>
              <a:t>Asked Congress to pass a civil rights bill</a:t>
            </a:r>
          </a:p>
          <a:p>
            <a:pPr lvl="1"/>
            <a:r>
              <a:rPr lang="en-US" sz="3200" dirty="0" smtClean="0">
                <a:solidFill>
                  <a:srgbClr val="0070C0"/>
                </a:solidFill>
              </a:rPr>
              <a:t>Passes (post mortem at urging of President Johnson) in 1964 as Civil Rights Bill of 1964</a:t>
            </a:r>
          </a:p>
        </p:txBody>
      </p:sp>
      <p:pic>
        <p:nvPicPr>
          <p:cNvPr id="7170" name="Picture 2" descr="http://influentialaccess.files.wordpress.com/2012/06/lbj-signing-civil-rights-act-of-196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371600"/>
            <a:ext cx="4800600" cy="3714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14800" y="5080697"/>
            <a:ext cx="4800600" cy="1815882"/>
          </a:xfrm>
          <a:prstGeom prst="rect">
            <a:avLst/>
          </a:prstGeom>
          <a:noFill/>
        </p:spPr>
        <p:txBody>
          <a:bodyPr wrap="square" rtlCol="0">
            <a:spAutoFit/>
          </a:bodyPr>
          <a:lstStyle/>
          <a:p>
            <a:pPr marL="822960" lvl="2" indent="-228600">
              <a:spcBef>
                <a:spcPts val="370"/>
              </a:spcBef>
              <a:buClr>
                <a:srgbClr val="D34817">
                  <a:tint val="60000"/>
                </a:srgbClr>
              </a:buClr>
              <a:buSzPct val="85000"/>
              <a:buFont typeface="Wingdings 2"/>
              <a:buChar char=""/>
            </a:pPr>
            <a:r>
              <a:rPr lang="en-US" sz="2800" b="1" dirty="0">
                <a:solidFill>
                  <a:srgbClr val="0070C0"/>
                </a:solidFill>
              </a:rPr>
              <a:t>Turns out to be the most significant civil rights legislation of the movement</a:t>
            </a:r>
          </a:p>
        </p:txBody>
      </p:sp>
    </p:spTree>
    <p:extLst>
      <p:ext uri="{BB962C8B-B14F-4D97-AF65-F5344CB8AC3E}">
        <p14:creationId xmlns:p14="http://schemas.microsoft.com/office/powerpoint/2010/main" val="2305691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9699">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9699">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9699">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grpId="0" nodeType="with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9699">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9699">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9699">
                                            <p:txEl>
                                              <p:pRg st="1" end="1"/>
                                            </p:txEl>
                                          </p:spTgt>
                                        </p:tgtEl>
                                        <p:attrNameLst>
                                          <p:attrName>ppt_h</p:attrName>
                                        </p:attrNameLst>
                                      </p:cBhvr>
                                      <p:tavLst>
                                        <p:tav tm="0">
                                          <p:val>
                                            <p:fltVal val="0"/>
                                          </p:val>
                                        </p:tav>
                                        <p:tav tm="100000">
                                          <p:val>
                                            <p:strVal val="#ppt_h"/>
                                          </p:val>
                                        </p:tav>
                                      </p:tavLst>
                                    </p:anim>
                                  </p:childTnLst>
                                </p:cTn>
                              </p:par>
                              <p:par>
                                <p:cTn id="17" presetID="17" presetClass="entr" presetSubtype="4" fill="hold" grpId="0" nodeType="with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29699">
                                            <p:txEl>
                                              <p:pRg st="2" end="2"/>
                                            </p:txEl>
                                          </p:spTgt>
                                        </p:tgtEl>
                                        <p:attrNameLst>
                                          <p:attrName>ppt_y</p:attrName>
                                        </p:attrNameLst>
                                      </p:cBhvr>
                                      <p:tavLst>
                                        <p:tav tm="0">
                                          <p:val>
                                            <p:strVal val="#ppt_y+#ppt_h/2"/>
                                          </p:val>
                                        </p:tav>
                                        <p:tav tm="100000">
                                          <p:val>
                                            <p:strVal val="#ppt_y"/>
                                          </p:val>
                                        </p:tav>
                                      </p:tavLst>
                                    </p:anim>
                                    <p:anim calcmode="lin" valueType="num">
                                      <p:cBhvr>
                                        <p:cTn id="21" dur="500" fill="hold"/>
                                        <p:tgtEl>
                                          <p:spTgt spid="29699">
                                            <p:txEl>
                                              <p:pRg st="2" end="2"/>
                                            </p:txEl>
                                          </p:spTgt>
                                        </p:tgtEl>
                                        <p:attrNameLst>
                                          <p:attrName>ppt_w</p:attrName>
                                        </p:attrNameLst>
                                      </p:cBhvr>
                                      <p:tavLst>
                                        <p:tav tm="0">
                                          <p:val>
                                            <p:strVal val="#ppt_w"/>
                                          </p:val>
                                        </p:tav>
                                        <p:tav tm="100000">
                                          <p:val>
                                            <p:strVal val="#ppt_w"/>
                                          </p:val>
                                        </p:tav>
                                      </p:tavLst>
                                    </p:anim>
                                    <p:anim calcmode="lin" valueType="num">
                                      <p:cBhvr>
                                        <p:cTn id="22" dur="500" fill="hold"/>
                                        <p:tgtEl>
                                          <p:spTgt spid="296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4"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 calcmode="lin" valueType="num">
                                      <p:cBhvr>
                                        <p:cTn id="27"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9699">
                                            <p:txEl>
                                              <p:pRg st="3" end="3"/>
                                            </p:txEl>
                                          </p:spTgt>
                                        </p:tgtEl>
                                        <p:attrNameLst>
                                          <p:attrName>ppt_y</p:attrName>
                                        </p:attrNameLst>
                                      </p:cBhvr>
                                      <p:tavLst>
                                        <p:tav tm="0">
                                          <p:val>
                                            <p:strVal val="#ppt_y+#ppt_h/2"/>
                                          </p:val>
                                        </p:tav>
                                        <p:tav tm="100000">
                                          <p:val>
                                            <p:strVal val="#ppt_y"/>
                                          </p:val>
                                        </p:tav>
                                      </p:tavLst>
                                    </p:anim>
                                    <p:anim calcmode="lin" valueType="num">
                                      <p:cBhvr>
                                        <p:cTn id="29" dur="500" fill="hold"/>
                                        <p:tgtEl>
                                          <p:spTgt spid="29699">
                                            <p:txEl>
                                              <p:pRg st="3" end="3"/>
                                            </p:txEl>
                                          </p:spTgt>
                                        </p:tgtEl>
                                        <p:attrNameLst>
                                          <p:attrName>ppt_w</p:attrName>
                                        </p:attrNameLst>
                                      </p:cBhvr>
                                      <p:tavLst>
                                        <p:tav tm="0">
                                          <p:val>
                                            <p:strVal val="#ppt_w"/>
                                          </p:val>
                                        </p:tav>
                                        <p:tav tm="100000">
                                          <p:val>
                                            <p:strVal val="#ppt_w"/>
                                          </p:val>
                                        </p:tav>
                                      </p:tavLst>
                                    </p:anim>
                                    <p:anim calcmode="lin" valueType="num">
                                      <p:cBhvr>
                                        <p:cTn id="30" dur="500" fill="hold"/>
                                        <p:tgtEl>
                                          <p:spTgt spid="29699">
                                            <p:txEl>
                                              <p:pRg st="3" end="3"/>
                                            </p:txEl>
                                          </p:spTgt>
                                        </p:tgtEl>
                                        <p:attrNameLst>
                                          <p:attrName>ppt_h</p:attrName>
                                        </p:attrNameLst>
                                      </p:cBhvr>
                                      <p:tavLst>
                                        <p:tav tm="0">
                                          <p:val>
                                            <p:fltVal val="0"/>
                                          </p:val>
                                        </p:tav>
                                        <p:tav tm="100000">
                                          <p:val>
                                            <p:strVal val="#ppt_h"/>
                                          </p:val>
                                        </p:tav>
                                      </p:tavLst>
                                    </p:anim>
                                  </p:childTnLst>
                                </p:cTn>
                              </p:par>
                              <p:par>
                                <p:cTn id="31" presetID="17" presetClass="entr" presetSubtype="4" fill="hold" grpId="0" nodeType="withEffect">
                                  <p:stCondLst>
                                    <p:cond delay="0"/>
                                  </p:stCondLst>
                                  <p:childTnLst>
                                    <p:set>
                                      <p:cBhvr>
                                        <p:cTn id="32" dur="1" fill="hold">
                                          <p:stCondLst>
                                            <p:cond delay="0"/>
                                          </p:stCondLst>
                                        </p:cTn>
                                        <p:tgtEl>
                                          <p:spTgt spid="29699">
                                            <p:txEl>
                                              <p:pRg st="4" end="4"/>
                                            </p:txEl>
                                          </p:spTgt>
                                        </p:tgtEl>
                                        <p:attrNameLst>
                                          <p:attrName>style.visibility</p:attrName>
                                        </p:attrNameLst>
                                      </p:cBhvr>
                                      <p:to>
                                        <p:strVal val="visible"/>
                                      </p:to>
                                    </p:set>
                                    <p:anim calcmode="lin" valueType="num">
                                      <p:cBhvr>
                                        <p:cTn id="33"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29699">
                                            <p:txEl>
                                              <p:pRg st="4" end="4"/>
                                            </p:txEl>
                                          </p:spTgt>
                                        </p:tgtEl>
                                        <p:attrNameLst>
                                          <p:attrName>ppt_y</p:attrName>
                                        </p:attrNameLst>
                                      </p:cBhvr>
                                      <p:tavLst>
                                        <p:tav tm="0">
                                          <p:val>
                                            <p:strVal val="#ppt_y+#ppt_h/2"/>
                                          </p:val>
                                        </p:tav>
                                        <p:tav tm="100000">
                                          <p:val>
                                            <p:strVal val="#ppt_y"/>
                                          </p:val>
                                        </p:tav>
                                      </p:tavLst>
                                    </p:anim>
                                    <p:anim calcmode="lin" valueType="num">
                                      <p:cBhvr>
                                        <p:cTn id="35" dur="500" fill="hold"/>
                                        <p:tgtEl>
                                          <p:spTgt spid="29699">
                                            <p:txEl>
                                              <p:pRg st="4" end="4"/>
                                            </p:txEl>
                                          </p:spTgt>
                                        </p:tgtEl>
                                        <p:attrNameLst>
                                          <p:attrName>ppt_w</p:attrName>
                                        </p:attrNameLst>
                                      </p:cBhvr>
                                      <p:tavLst>
                                        <p:tav tm="0">
                                          <p:val>
                                            <p:strVal val="#ppt_w"/>
                                          </p:val>
                                        </p:tav>
                                        <p:tav tm="100000">
                                          <p:val>
                                            <p:strVal val="#ppt_w"/>
                                          </p:val>
                                        </p:tav>
                                      </p:tavLst>
                                    </p:anim>
                                    <p:anim calcmode="lin" valueType="num">
                                      <p:cBhvr>
                                        <p:cTn id="36" dur="500" fill="hold"/>
                                        <p:tgtEl>
                                          <p:spTgt spid="2969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28600"/>
            <a:ext cx="7772400" cy="1143000"/>
          </a:xfrm>
        </p:spPr>
        <p:txBody>
          <a:bodyPr/>
          <a:lstStyle/>
          <a:p>
            <a:r>
              <a:rPr lang="en-US" dirty="0" smtClean="0">
                <a:solidFill>
                  <a:srgbClr val="0070C0"/>
                </a:solidFill>
              </a:rPr>
              <a:t>Freedom Summer </a:t>
            </a:r>
            <a:r>
              <a:rPr lang="en-US" dirty="0" smtClean="0"/>
              <a:t>- 1964</a:t>
            </a:r>
          </a:p>
        </p:txBody>
      </p:sp>
      <p:sp>
        <p:nvSpPr>
          <p:cNvPr id="32771" name="Rectangle 3"/>
          <p:cNvSpPr>
            <a:spLocks noGrp="1" noChangeArrowheads="1"/>
          </p:cNvSpPr>
          <p:nvPr>
            <p:ph sz="quarter" idx="1"/>
          </p:nvPr>
        </p:nvSpPr>
        <p:spPr>
          <a:xfrm>
            <a:off x="0" y="1600200"/>
            <a:ext cx="3767138" cy="5257800"/>
          </a:xfrm>
        </p:spPr>
        <p:txBody>
          <a:bodyPr>
            <a:normAutofit fontScale="85000" lnSpcReduction="20000"/>
          </a:bodyPr>
          <a:lstStyle/>
          <a:p>
            <a:r>
              <a:rPr lang="en-US" sz="4000" dirty="0" smtClean="0">
                <a:solidFill>
                  <a:srgbClr val="0070C0"/>
                </a:solidFill>
              </a:rPr>
              <a:t>Major voter registration drive in South</a:t>
            </a:r>
          </a:p>
          <a:p>
            <a:pPr lvl="1"/>
            <a:r>
              <a:rPr lang="en-US" sz="3800" dirty="0" smtClean="0"/>
              <a:t>Volunteers (white and black) subjected to threats &amp; violence by southern whites</a:t>
            </a:r>
          </a:p>
          <a:p>
            <a:pPr lvl="2"/>
            <a:r>
              <a:rPr lang="en-US" sz="3400" dirty="0" smtClean="0"/>
              <a:t>3 dead, 80 wounded by end of summer</a:t>
            </a:r>
          </a:p>
          <a:p>
            <a:pPr lvl="3"/>
            <a:r>
              <a:rPr lang="en-US" sz="3400" dirty="0" smtClean="0"/>
              <a:t>80K black voters registered to vote</a:t>
            </a:r>
          </a:p>
        </p:txBody>
      </p:sp>
      <p:pic>
        <p:nvPicPr>
          <p:cNvPr id="4" name="Picture 2" descr="Missing vols"/>
          <p:cNvPicPr>
            <a:picLocks noChangeAspect="1" noChangeArrowheads="1"/>
          </p:cNvPicPr>
          <p:nvPr/>
        </p:nvPicPr>
        <p:blipFill>
          <a:blip r:embed="rId4">
            <a:extLst>
              <a:ext uri="{28A0092B-C50C-407E-A947-70E740481C1C}">
                <a14:useLocalDpi xmlns:a14="http://schemas.microsoft.com/office/drawing/2010/main" val="0"/>
              </a:ext>
            </a:extLst>
          </a:blip>
          <a:srcRect r="414" b="3947"/>
          <a:stretch>
            <a:fillRect/>
          </a:stretch>
        </p:blipFill>
        <p:spPr bwMode="auto">
          <a:xfrm>
            <a:off x="3786188" y="1066800"/>
            <a:ext cx="535781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559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ox(out)">
                                      <p:cBhvr>
                                        <p:cTn id="7" dur="500"/>
                                        <p:tgtEl>
                                          <p:spTgt spid="327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4" presetClass="entr" presetSubtype="32"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box(out)">
                                      <p:cBhvr>
                                        <p:cTn id="10" dur="500"/>
                                        <p:tgtEl>
                                          <p:spTgt spid="3277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WAV"/>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box(out)">
                                      <p:cBhvr>
                                        <p:cTn id="13" dur="500"/>
                                        <p:tgtEl>
                                          <p:spTgt spid="32771">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32771">
                                            <p:txEl>
                                              <p:pRg st="3" end="3"/>
                                            </p:txEl>
                                          </p:spTgt>
                                        </p:tgtEl>
                                        <p:attrNameLst>
                                          <p:attrName>style.visibility</p:attrName>
                                        </p:attrNameLst>
                                      </p:cBhvr>
                                      <p:to>
                                        <p:strVal val="visible"/>
                                      </p:to>
                                    </p:set>
                                    <p:animEffect transition="in" filter="box(out)">
                                      <p:cBhvr>
                                        <p:cTn id="16" dur="500"/>
                                        <p:tgtEl>
                                          <p:spTgt spid="32771">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304800"/>
            <a:ext cx="3657600" cy="1143000"/>
          </a:xfrm>
        </p:spPr>
        <p:txBody>
          <a:bodyPr>
            <a:normAutofit fontScale="90000"/>
          </a:bodyPr>
          <a:lstStyle/>
          <a:p>
            <a:r>
              <a:rPr lang="en-US" dirty="0" smtClean="0"/>
              <a:t>Selma, AL - 1965</a:t>
            </a:r>
          </a:p>
        </p:txBody>
      </p:sp>
      <p:sp>
        <p:nvSpPr>
          <p:cNvPr id="34819" name="Rectangle 3"/>
          <p:cNvSpPr>
            <a:spLocks noGrp="1" noChangeArrowheads="1"/>
          </p:cNvSpPr>
          <p:nvPr>
            <p:ph sz="quarter" idx="1"/>
          </p:nvPr>
        </p:nvSpPr>
        <p:spPr>
          <a:xfrm>
            <a:off x="-152400" y="1066800"/>
            <a:ext cx="3810000" cy="4572000"/>
          </a:xfrm>
        </p:spPr>
        <p:txBody>
          <a:bodyPr>
            <a:normAutofit fontScale="70000" lnSpcReduction="20000"/>
          </a:bodyPr>
          <a:lstStyle/>
          <a:p>
            <a:pPr>
              <a:buFont typeface="Wingdings" pitchFamily="2" charset="2"/>
              <a:buChar char="Ø"/>
            </a:pPr>
            <a:r>
              <a:rPr lang="en-US" sz="3600" dirty="0" smtClean="0">
                <a:latin typeface="Tahoma" pitchFamily="34" charset="0"/>
              </a:rPr>
              <a:t>January 1965 – MLK launched voter reg. drive in Alabama</a:t>
            </a:r>
          </a:p>
          <a:p>
            <a:pPr lvl="1">
              <a:buFont typeface="Wingdings" pitchFamily="2" charset="2"/>
              <a:buChar char="Ø"/>
            </a:pPr>
            <a:r>
              <a:rPr lang="en-US" sz="3600" dirty="0" smtClean="0">
                <a:latin typeface="Tahoma" pitchFamily="34" charset="0"/>
              </a:rPr>
              <a:t>To focus natl. attention on violations of Civ. Rights Act of 1964</a:t>
            </a:r>
          </a:p>
        </p:txBody>
      </p:sp>
      <p:sp>
        <p:nvSpPr>
          <p:cNvPr id="2" name="Content Placeholder 1"/>
          <p:cNvSpPr>
            <a:spLocks noGrp="1"/>
          </p:cNvSpPr>
          <p:nvPr>
            <p:ph sz="quarter" idx="2"/>
          </p:nvPr>
        </p:nvSpPr>
        <p:spPr>
          <a:xfrm>
            <a:off x="5230813" y="3187700"/>
            <a:ext cx="3749040" cy="3587750"/>
          </a:xfrm>
        </p:spPr>
        <p:txBody>
          <a:bodyPr>
            <a:normAutofit fontScale="70000" lnSpcReduction="20000"/>
          </a:bodyPr>
          <a:lstStyle/>
          <a:p>
            <a:pPr>
              <a:buFont typeface="Wingdings" pitchFamily="2" charset="2"/>
              <a:buChar char="Ø"/>
            </a:pPr>
            <a:r>
              <a:rPr lang="en-US" sz="3600" dirty="0">
                <a:latin typeface="Tahoma" pitchFamily="34" charset="0"/>
              </a:rPr>
              <a:t>5-day march w/ 100s of  protesters from Selma to capital of Montgomery</a:t>
            </a:r>
          </a:p>
          <a:p>
            <a:pPr lvl="1">
              <a:buFont typeface="Wingdings" pitchFamily="2" charset="2"/>
              <a:buChar char="Ø"/>
            </a:pPr>
            <a:r>
              <a:rPr lang="en-US" sz="3600" dirty="0">
                <a:latin typeface="Tahoma" pitchFamily="34" charset="0"/>
              </a:rPr>
              <a:t>Marchers assaulted by white police</a:t>
            </a:r>
          </a:p>
          <a:p>
            <a:pPr lvl="1">
              <a:buFont typeface="Wingdings" pitchFamily="2" charset="2"/>
              <a:buChar char="Ø"/>
            </a:pPr>
            <a:r>
              <a:rPr lang="en-US" sz="3600" dirty="0">
                <a:latin typeface="Tahoma" pitchFamily="34" charset="0"/>
              </a:rPr>
              <a:t>Violent response by whites captured on TV – adds sympathy to marchers</a:t>
            </a:r>
          </a:p>
          <a:p>
            <a:endParaRPr lang="en-US" dirty="0"/>
          </a:p>
        </p:txBody>
      </p:sp>
      <p:pic>
        <p:nvPicPr>
          <p:cNvPr id="4" name="Picture 2" descr="Selma Ma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29000"/>
            <a:ext cx="4906963"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Selma March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152400"/>
            <a:ext cx="54864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285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anim calcmode="lin" valueType="num">
                                      <p:cBhvr additive="base">
                                        <p:cTn id="11"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8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228600"/>
            <a:ext cx="8610600" cy="609600"/>
          </a:xfrm>
        </p:spPr>
        <p:txBody>
          <a:bodyPr>
            <a:normAutofit fontScale="90000"/>
          </a:bodyPr>
          <a:lstStyle/>
          <a:p>
            <a:r>
              <a:rPr lang="en-US" dirty="0" smtClean="0"/>
              <a:t>Voting Rights &amp; Affirmative Action</a:t>
            </a:r>
          </a:p>
        </p:txBody>
      </p:sp>
      <p:sp>
        <p:nvSpPr>
          <p:cNvPr id="37891" name="Rectangle 3"/>
          <p:cNvSpPr>
            <a:spLocks noGrp="1" noChangeArrowheads="1"/>
          </p:cNvSpPr>
          <p:nvPr>
            <p:ph sz="quarter" idx="1"/>
          </p:nvPr>
        </p:nvSpPr>
        <p:spPr>
          <a:xfrm>
            <a:off x="0" y="1219200"/>
            <a:ext cx="3886200" cy="5410200"/>
          </a:xfrm>
        </p:spPr>
        <p:txBody>
          <a:bodyPr>
            <a:normAutofit fontScale="85000" lnSpcReduction="20000"/>
          </a:bodyPr>
          <a:lstStyle/>
          <a:p>
            <a:pPr>
              <a:buFont typeface="Wingdings" pitchFamily="2" charset="2"/>
              <a:buChar char="Ø"/>
            </a:pPr>
            <a:r>
              <a:rPr lang="en-US" sz="3600" dirty="0" smtClean="0"/>
              <a:t>August 1965 – Voting Rights Act</a:t>
            </a:r>
          </a:p>
          <a:p>
            <a:pPr lvl="1">
              <a:buFont typeface="Wingdings" pitchFamily="2" charset="2"/>
              <a:buChar char="Ø"/>
            </a:pPr>
            <a:r>
              <a:rPr lang="en-US" sz="3600" dirty="0" smtClean="0"/>
              <a:t>Eliminated literacy test and other voter qualifications in states and counties</a:t>
            </a:r>
          </a:p>
          <a:p>
            <a:pPr lvl="1">
              <a:buFont typeface="Wingdings" pitchFamily="2" charset="2"/>
              <a:buChar char="Ø"/>
            </a:pPr>
            <a:r>
              <a:rPr lang="en-US" sz="3600" dirty="0" smtClean="0"/>
              <a:t>Gave federal govt. power to register black voters in the states</a:t>
            </a:r>
          </a:p>
          <a:p>
            <a:pPr lvl="1">
              <a:buFont typeface="Wingdings" pitchFamily="2" charset="2"/>
              <a:buChar char="Ø"/>
            </a:pPr>
            <a:r>
              <a:rPr lang="en-US" sz="3600" dirty="0" smtClean="0"/>
              <a:t>Gave federal govt. power to investigate voting discrimination</a:t>
            </a:r>
            <a:endParaRPr lang="en-US" sz="3600" dirty="0" smtClean="0">
              <a:solidFill>
                <a:schemeClr val="tx1"/>
              </a:solidFill>
            </a:endParaRPr>
          </a:p>
        </p:txBody>
      </p:sp>
      <p:pic>
        <p:nvPicPr>
          <p:cNvPr id="8194" name="Picture 2" descr="http://thebelltowers.com/wp-content/uploads/2013/03/Marching-for-the-Right-to-Vot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1450" y="838200"/>
            <a:ext cx="5162550" cy="38169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2400" y="4724400"/>
            <a:ext cx="5010150" cy="1877437"/>
          </a:xfrm>
          <a:prstGeom prst="rect">
            <a:avLst/>
          </a:prstGeom>
          <a:noFill/>
        </p:spPr>
        <p:txBody>
          <a:bodyPr wrap="square" rtlCol="0">
            <a:spAutoFit/>
          </a:bodyPr>
          <a:lstStyle/>
          <a:p>
            <a:pPr marL="571500" indent="-571500">
              <a:buFont typeface="Arial" pitchFamily="34" charset="0"/>
              <a:buChar char="•"/>
            </a:pPr>
            <a:r>
              <a:rPr lang="en-US" sz="3200" dirty="0">
                <a:solidFill>
                  <a:srgbClr val="0070C0"/>
                </a:solidFill>
              </a:rPr>
              <a:t>Affirmative Action - 1965</a:t>
            </a:r>
          </a:p>
          <a:p>
            <a:pPr marL="914400" lvl="1" indent="-457200">
              <a:buFont typeface="Arial" pitchFamily="34" charset="0"/>
              <a:buChar char="•"/>
            </a:pPr>
            <a:r>
              <a:rPr lang="en-US" sz="2800" dirty="0">
                <a:solidFill>
                  <a:srgbClr val="0070C0"/>
                </a:solidFill>
              </a:rPr>
              <a:t>Exec. Order calling for guarantee of minority representation in employment</a:t>
            </a:r>
          </a:p>
        </p:txBody>
      </p:sp>
    </p:spTree>
    <p:extLst>
      <p:ext uri="{BB962C8B-B14F-4D97-AF65-F5344CB8AC3E}">
        <p14:creationId xmlns:p14="http://schemas.microsoft.com/office/powerpoint/2010/main" val="1786679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3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789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type="wd">
                                    <p:tmPct val="100000"/>
                                  </p:iterate>
                                  <p:childTnLst>
                                    <p:set>
                                      <p:cBhvr>
                                        <p:cTn id="10" dur="1" fill="hold">
                                          <p:stCondLst>
                                            <p:cond delay="0"/>
                                          </p:stCondLst>
                                        </p:cTn>
                                        <p:tgtEl>
                                          <p:spTgt spid="37891">
                                            <p:txEl>
                                              <p:pRg st="1" end="1"/>
                                            </p:txEl>
                                          </p:spTgt>
                                        </p:tgtEl>
                                        <p:attrNameLst>
                                          <p:attrName>style.visibility</p:attrName>
                                        </p:attrNameLst>
                                      </p:cBhvr>
                                      <p:to>
                                        <p:strVal val="visible"/>
                                      </p:to>
                                    </p:set>
                                    <p:anim calcmode="lin" valueType="num">
                                      <p:cBhvr additive="base">
                                        <p:cTn id="11" dur="3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2" dur="300" fill="hold"/>
                                        <p:tgtEl>
                                          <p:spTgt spid="37891">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iterate type="wd">
                                    <p:tmPct val="100000"/>
                                  </p:iterate>
                                  <p:childTnLst>
                                    <p:set>
                                      <p:cBhvr>
                                        <p:cTn id="14" dur="1" fill="hold">
                                          <p:stCondLst>
                                            <p:cond delay="0"/>
                                          </p:stCondLst>
                                        </p:cTn>
                                        <p:tgtEl>
                                          <p:spTgt spid="37891">
                                            <p:txEl>
                                              <p:pRg st="2" end="2"/>
                                            </p:txEl>
                                          </p:spTgt>
                                        </p:tgtEl>
                                        <p:attrNameLst>
                                          <p:attrName>style.visibility</p:attrName>
                                        </p:attrNameLst>
                                      </p:cBhvr>
                                      <p:to>
                                        <p:strVal val="visible"/>
                                      </p:to>
                                    </p:set>
                                    <p:anim calcmode="lin" valueType="num">
                                      <p:cBhvr additive="base">
                                        <p:cTn id="15" dur="3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6" dur="300" fill="hold"/>
                                        <p:tgtEl>
                                          <p:spTgt spid="37891">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iterate type="wd">
                                    <p:tmPct val="100000"/>
                                  </p:iterate>
                                  <p:childTnLst>
                                    <p:set>
                                      <p:cBhvr>
                                        <p:cTn id="18" dur="1" fill="hold">
                                          <p:stCondLst>
                                            <p:cond delay="0"/>
                                          </p:stCondLst>
                                        </p:cTn>
                                        <p:tgtEl>
                                          <p:spTgt spid="37891">
                                            <p:txEl>
                                              <p:pRg st="3" end="3"/>
                                            </p:txEl>
                                          </p:spTgt>
                                        </p:tgtEl>
                                        <p:attrNameLst>
                                          <p:attrName>style.visibility</p:attrName>
                                        </p:attrNameLst>
                                      </p:cBhvr>
                                      <p:to>
                                        <p:strVal val="visible"/>
                                      </p:to>
                                    </p:set>
                                    <p:anim calcmode="lin" valueType="num">
                                      <p:cBhvr additive="base">
                                        <p:cTn id="19" dur="3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3789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398" y="-228600"/>
            <a:ext cx="6629402" cy="990600"/>
          </a:xfrm>
        </p:spPr>
        <p:txBody>
          <a:bodyPr>
            <a:normAutofit/>
          </a:bodyPr>
          <a:lstStyle/>
          <a:p>
            <a:r>
              <a:rPr lang="en-US" sz="3400" dirty="0" smtClean="0"/>
              <a:t>The Movement Becomes Militant</a:t>
            </a:r>
          </a:p>
        </p:txBody>
      </p:sp>
      <p:sp>
        <p:nvSpPr>
          <p:cNvPr id="38915" name="Rectangle 3"/>
          <p:cNvSpPr>
            <a:spLocks noGrp="1" noChangeArrowheads="1"/>
          </p:cNvSpPr>
          <p:nvPr>
            <p:ph sz="quarter" idx="1"/>
          </p:nvPr>
        </p:nvSpPr>
        <p:spPr>
          <a:xfrm>
            <a:off x="0" y="762000"/>
            <a:ext cx="4953000" cy="6096000"/>
          </a:xfrm>
        </p:spPr>
        <p:txBody>
          <a:bodyPr>
            <a:normAutofit fontScale="92500" lnSpcReduction="20000"/>
          </a:bodyPr>
          <a:lstStyle/>
          <a:p>
            <a:r>
              <a:rPr lang="en-US" sz="3600" dirty="0" smtClean="0"/>
              <a:t>Malcolm X &amp; the Black Muslim Movement</a:t>
            </a:r>
          </a:p>
          <a:p>
            <a:pPr lvl="1"/>
            <a:r>
              <a:rPr lang="en-US" sz="3200" dirty="0" smtClean="0"/>
              <a:t>Black nationalist who favored separation</a:t>
            </a:r>
          </a:p>
          <a:p>
            <a:pPr lvl="1"/>
            <a:r>
              <a:rPr lang="en-US" sz="3200" dirty="0" smtClean="0"/>
              <a:t>approach differed from MLK - violence okay</a:t>
            </a:r>
          </a:p>
          <a:p>
            <a:pPr lvl="1"/>
            <a:r>
              <a:rPr lang="en-US" sz="3200" dirty="0" smtClean="0"/>
              <a:t>Malcolm X began moderating his views</a:t>
            </a:r>
          </a:p>
          <a:p>
            <a:pPr lvl="1"/>
            <a:r>
              <a:rPr lang="en-US" sz="3200" dirty="0" smtClean="0"/>
              <a:t>Assassinated in 1965</a:t>
            </a:r>
          </a:p>
          <a:p>
            <a:r>
              <a:rPr lang="en-US" sz="3600" dirty="0" smtClean="0"/>
              <a:t>Huey Newton &amp; the Black Panthers</a:t>
            </a:r>
          </a:p>
          <a:p>
            <a:pPr lvl="1"/>
            <a:r>
              <a:rPr lang="en-US" sz="3200" dirty="0" smtClean="0"/>
              <a:t>stressed “Black Pride”</a:t>
            </a:r>
          </a:p>
          <a:p>
            <a:r>
              <a:rPr lang="en-US" sz="3600" dirty="0" smtClean="0"/>
              <a:t>Less whites in the militant movement</a:t>
            </a:r>
          </a:p>
        </p:txBody>
      </p:sp>
      <p:pic>
        <p:nvPicPr>
          <p:cNvPr id="4" name="Picture 2" descr="malcolm X"/>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5846482" y="641387"/>
            <a:ext cx="2404033" cy="35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lack Panthers with Bran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159213"/>
            <a:ext cx="4190999" cy="26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24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ox(out)">
                                      <p:cBhvr>
                                        <p:cTn id="7" dur="500"/>
                                        <p:tgtEl>
                                          <p:spTgt spid="389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4" presetClass="entr" presetSubtype="32"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box(out)">
                                      <p:cBhvr>
                                        <p:cTn id="10" dur="500"/>
                                        <p:tgtEl>
                                          <p:spTgt spid="38915">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WAV"/>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box(out)">
                                      <p:cBhvr>
                                        <p:cTn id="13" dur="500"/>
                                        <p:tgtEl>
                                          <p:spTgt spid="38915">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38915">
                                            <p:txEl>
                                              <p:pRg st="3" end="3"/>
                                            </p:txEl>
                                          </p:spTgt>
                                        </p:tgtEl>
                                        <p:attrNameLst>
                                          <p:attrName>style.visibility</p:attrName>
                                        </p:attrNameLst>
                                      </p:cBhvr>
                                      <p:to>
                                        <p:strVal val="visible"/>
                                      </p:to>
                                    </p:set>
                                    <p:animEffect transition="in" filter="box(out)">
                                      <p:cBhvr>
                                        <p:cTn id="16" dur="500"/>
                                        <p:tgtEl>
                                          <p:spTgt spid="38915">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Effect transition="in" filter="box(out)">
                                      <p:cBhvr>
                                        <p:cTn id="19" dur="500"/>
                                        <p:tgtEl>
                                          <p:spTgt spid="38915">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38915">
                                            <p:txEl>
                                              <p:pRg st="5" end="5"/>
                                            </p:txEl>
                                          </p:spTgt>
                                        </p:tgtEl>
                                        <p:attrNameLst>
                                          <p:attrName>style.visibility</p:attrName>
                                        </p:attrNameLst>
                                      </p:cBhvr>
                                      <p:to>
                                        <p:strVal val="visible"/>
                                      </p:to>
                                    </p:set>
                                    <p:animEffect transition="in" filter="box(out)">
                                      <p:cBhvr>
                                        <p:cTn id="24" dur="500"/>
                                        <p:tgtEl>
                                          <p:spTgt spid="38915">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par>
                                <p:cTn id="25" presetID="4" presetClass="entr" presetSubtype="32" fill="hold" grpId="0" nodeType="withEffect">
                                  <p:stCondLst>
                                    <p:cond delay="0"/>
                                  </p:stCondLst>
                                  <p:childTnLst>
                                    <p:set>
                                      <p:cBhvr>
                                        <p:cTn id="26" dur="1" fill="hold">
                                          <p:stCondLst>
                                            <p:cond delay="0"/>
                                          </p:stCondLst>
                                        </p:cTn>
                                        <p:tgtEl>
                                          <p:spTgt spid="38915">
                                            <p:txEl>
                                              <p:pRg st="6" end="6"/>
                                            </p:txEl>
                                          </p:spTgt>
                                        </p:tgtEl>
                                        <p:attrNameLst>
                                          <p:attrName>style.visibility</p:attrName>
                                        </p:attrNameLst>
                                      </p:cBhvr>
                                      <p:to>
                                        <p:strVal val="visible"/>
                                      </p:to>
                                    </p:set>
                                    <p:animEffect transition="in" filter="box(out)">
                                      <p:cBhvr>
                                        <p:cTn id="27" dur="500"/>
                                        <p:tgtEl>
                                          <p:spTgt spid="38915">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8915">
                                            <p:txEl>
                                              <p:pRg st="7" end="7"/>
                                            </p:txEl>
                                          </p:spTgt>
                                        </p:tgtEl>
                                        <p:attrNameLst>
                                          <p:attrName>style.visibility</p:attrName>
                                        </p:attrNameLst>
                                      </p:cBhvr>
                                      <p:to>
                                        <p:strVal val="visible"/>
                                      </p:to>
                                    </p:set>
                                    <p:animEffect transition="in" filter="box(out)">
                                      <p:cBhvr>
                                        <p:cTn id="32" dur="500"/>
                                        <p:tgtEl>
                                          <p:spTgt spid="38915">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050" y="228600"/>
            <a:ext cx="7772400" cy="762000"/>
          </a:xfrm>
        </p:spPr>
        <p:txBody>
          <a:bodyPr/>
          <a:lstStyle/>
          <a:p>
            <a:r>
              <a:rPr lang="en-US" dirty="0" smtClean="0"/>
              <a:t>Urban Race Riots</a:t>
            </a:r>
          </a:p>
        </p:txBody>
      </p:sp>
      <p:sp>
        <p:nvSpPr>
          <p:cNvPr id="44035" name="Rectangle 3"/>
          <p:cNvSpPr>
            <a:spLocks noGrp="1" noChangeArrowheads="1"/>
          </p:cNvSpPr>
          <p:nvPr>
            <p:ph sz="quarter" idx="1"/>
          </p:nvPr>
        </p:nvSpPr>
        <p:spPr>
          <a:xfrm>
            <a:off x="0" y="1066800"/>
            <a:ext cx="4167826" cy="6172200"/>
          </a:xfrm>
        </p:spPr>
        <p:txBody>
          <a:bodyPr>
            <a:normAutofit fontScale="77500" lnSpcReduction="20000"/>
          </a:bodyPr>
          <a:lstStyle/>
          <a:p>
            <a:pPr>
              <a:buFont typeface="Wingdings" pitchFamily="2" charset="2"/>
              <a:buChar char="Ø"/>
            </a:pPr>
            <a:r>
              <a:rPr lang="en-US" sz="3600" dirty="0" smtClean="0"/>
              <a:t>Race riots erupted in U.S.</a:t>
            </a:r>
          </a:p>
          <a:p>
            <a:pPr>
              <a:buFont typeface="Wingdings" pitchFamily="2" charset="2"/>
              <a:buChar char="Ø"/>
            </a:pPr>
            <a:r>
              <a:rPr lang="en-US" sz="3600" dirty="0" smtClean="0"/>
              <a:t>Bad conditions in cities = frustration &amp; violence</a:t>
            </a:r>
          </a:p>
          <a:p>
            <a:pPr lvl="1">
              <a:buFont typeface="Wingdings" pitchFamily="2" charset="2"/>
              <a:buChar char="Ø"/>
            </a:pPr>
            <a:r>
              <a:rPr lang="en-US" sz="3600" dirty="0" smtClean="0"/>
              <a:t>August 1965 – Watts riot (Los Angeles) – 6 days of rioting, looting, violence</a:t>
            </a:r>
          </a:p>
          <a:p>
            <a:pPr lvl="1">
              <a:buFont typeface="Wingdings" pitchFamily="2" charset="2"/>
              <a:buChar char="Ø"/>
            </a:pPr>
            <a:r>
              <a:rPr lang="en-US" sz="3600" dirty="0" smtClean="0"/>
              <a:t>35 dead - $200 million in damage</a:t>
            </a:r>
          </a:p>
          <a:p>
            <a:pPr lvl="2">
              <a:buFont typeface="Wingdings" pitchFamily="2" charset="2"/>
              <a:buChar char="Ø"/>
            </a:pPr>
            <a:r>
              <a:rPr lang="en-US" sz="3600" dirty="0" smtClean="0"/>
              <a:t>Similar instances in other cities</a:t>
            </a:r>
          </a:p>
          <a:p>
            <a:pPr>
              <a:buFont typeface="Wingdings" pitchFamily="2" charset="2"/>
              <a:buChar char="Ø"/>
            </a:pPr>
            <a:r>
              <a:rPr lang="en-US" sz="3600" dirty="0" smtClean="0"/>
              <a:t>1967–68 -  75 race riots in U.S.</a:t>
            </a:r>
          </a:p>
          <a:p>
            <a:pPr>
              <a:buFont typeface="Wingdings" pitchFamily="2" charset="2"/>
              <a:buChar char="Ø"/>
            </a:pPr>
            <a:r>
              <a:rPr lang="en-US" sz="3600" dirty="0" smtClean="0"/>
              <a:t>Assassination of MLK led to 40 riots</a:t>
            </a:r>
            <a:r>
              <a:rPr lang="en-US" dirty="0" smtClean="0">
                <a:solidFill>
                  <a:srgbClr val="FF0000"/>
                </a:solidFill>
                <a:latin typeface="Tahoma" pitchFamily="34" charset="0"/>
              </a:rPr>
              <a:t> </a:t>
            </a:r>
          </a:p>
        </p:txBody>
      </p:sp>
      <p:pic>
        <p:nvPicPr>
          <p:cNvPr id="9218" name="Picture 2" descr="http://www.ahoffman.com/la/images/rubbl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826" y="19050"/>
            <a:ext cx="4976174" cy="3352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negroartist.com/WATTS%20RIOTS/slides/A%20montage%20of%20pictures%20of%20the%20Watts%20riots%20in%20Los%20Angeles,%20August%2011%2015,%201965.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7826" y="3166564"/>
            <a:ext cx="4976174" cy="3801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095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75" fill="hold"/>
                                        <p:tgtEl>
                                          <p:spTgt spid="44035">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4403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75" fill="hold"/>
                                        <p:tgtEl>
                                          <p:spTgt spid="44035">
                                            <p:txEl>
                                              <p:pRg st="1" end="1"/>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44035">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iterate type="lt">
                                    <p:tmPct val="100000"/>
                                  </p:iterate>
                                  <p:childTnLst>
                                    <p:set>
                                      <p:cBhvr>
                                        <p:cTn id="16" dur="1" fill="hold">
                                          <p:stCondLst>
                                            <p:cond delay="0"/>
                                          </p:stCondLst>
                                        </p:cTn>
                                        <p:tgtEl>
                                          <p:spTgt spid="44035">
                                            <p:txEl>
                                              <p:pRg st="2" end="2"/>
                                            </p:txEl>
                                          </p:spTgt>
                                        </p:tgtEl>
                                        <p:attrNameLst>
                                          <p:attrName>style.visibility</p:attrName>
                                        </p:attrNameLst>
                                      </p:cBhvr>
                                      <p:to>
                                        <p:strVal val="visible"/>
                                      </p:to>
                                    </p:set>
                                    <p:anim calcmode="lin" valueType="num">
                                      <p:cBhvr additive="base">
                                        <p:cTn id="17" dur="75" fill="hold"/>
                                        <p:tgtEl>
                                          <p:spTgt spid="44035">
                                            <p:txEl>
                                              <p:pRg st="2" end="2"/>
                                            </p:txEl>
                                          </p:spTgt>
                                        </p:tgtEl>
                                        <p:attrNameLst>
                                          <p:attrName>ppt_x</p:attrName>
                                        </p:attrNameLst>
                                      </p:cBhvr>
                                      <p:tavLst>
                                        <p:tav tm="0">
                                          <p:val>
                                            <p:strVal val="1+#ppt_w/2"/>
                                          </p:val>
                                        </p:tav>
                                        <p:tav tm="100000">
                                          <p:val>
                                            <p:strVal val="#ppt_x"/>
                                          </p:val>
                                        </p:tav>
                                      </p:tavLst>
                                    </p:anim>
                                    <p:anim calcmode="lin" valueType="num">
                                      <p:cBhvr additive="base">
                                        <p:cTn id="18" dur="75" fill="hold"/>
                                        <p:tgtEl>
                                          <p:spTgt spid="44035">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iterate type="lt">
                                    <p:tmPct val="100000"/>
                                  </p:iterate>
                                  <p:childTnLst>
                                    <p:set>
                                      <p:cBhvr>
                                        <p:cTn id="20" dur="1" fill="hold">
                                          <p:stCondLst>
                                            <p:cond delay="0"/>
                                          </p:stCondLst>
                                        </p:cTn>
                                        <p:tgtEl>
                                          <p:spTgt spid="44035">
                                            <p:txEl>
                                              <p:pRg st="3" end="3"/>
                                            </p:txEl>
                                          </p:spTgt>
                                        </p:tgtEl>
                                        <p:attrNameLst>
                                          <p:attrName>style.visibility</p:attrName>
                                        </p:attrNameLst>
                                      </p:cBhvr>
                                      <p:to>
                                        <p:strVal val="visible"/>
                                      </p:to>
                                    </p:set>
                                    <p:anim calcmode="lin" valueType="num">
                                      <p:cBhvr additive="base">
                                        <p:cTn id="21" dur="75" fill="hold"/>
                                        <p:tgtEl>
                                          <p:spTgt spid="44035">
                                            <p:txEl>
                                              <p:pRg st="3" end="3"/>
                                            </p:txEl>
                                          </p:spTgt>
                                        </p:tgtEl>
                                        <p:attrNameLst>
                                          <p:attrName>ppt_x</p:attrName>
                                        </p:attrNameLst>
                                      </p:cBhvr>
                                      <p:tavLst>
                                        <p:tav tm="0">
                                          <p:val>
                                            <p:strVal val="1+#ppt_w/2"/>
                                          </p:val>
                                        </p:tav>
                                        <p:tav tm="100000">
                                          <p:val>
                                            <p:strVal val="#ppt_x"/>
                                          </p:val>
                                        </p:tav>
                                      </p:tavLst>
                                    </p:anim>
                                    <p:anim calcmode="lin" valueType="num">
                                      <p:cBhvr additive="base">
                                        <p:cTn id="22" dur="75" fill="hold"/>
                                        <p:tgtEl>
                                          <p:spTgt spid="44035">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iterate type="lt">
                                    <p:tmPct val="100000"/>
                                  </p:iterate>
                                  <p:childTnLst>
                                    <p:set>
                                      <p:cBhvr>
                                        <p:cTn id="24" dur="1" fill="hold">
                                          <p:stCondLst>
                                            <p:cond delay="0"/>
                                          </p:stCondLst>
                                        </p:cTn>
                                        <p:tgtEl>
                                          <p:spTgt spid="44035">
                                            <p:txEl>
                                              <p:pRg st="4" end="4"/>
                                            </p:txEl>
                                          </p:spTgt>
                                        </p:tgtEl>
                                        <p:attrNameLst>
                                          <p:attrName>style.visibility</p:attrName>
                                        </p:attrNameLst>
                                      </p:cBhvr>
                                      <p:to>
                                        <p:strVal val="visible"/>
                                      </p:to>
                                    </p:set>
                                    <p:anim calcmode="lin" valueType="num">
                                      <p:cBhvr additive="base">
                                        <p:cTn id="25" dur="75" fill="hold"/>
                                        <p:tgtEl>
                                          <p:spTgt spid="44035">
                                            <p:txEl>
                                              <p:pRg st="4" end="4"/>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4403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iterate type="lt">
                                    <p:tmPct val="100000"/>
                                  </p:iterate>
                                  <p:childTnLst>
                                    <p:set>
                                      <p:cBhvr>
                                        <p:cTn id="30" dur="1" fill="hold">
                                          <p:stCondLst>
                                            <p:cond delay="0"/>
                                          </p:stCondLst>
                                        </p:cTn>
                                        <p:tgtEl>
                                          <p:spTgt spid="44035">
                                            <p:txEl>
                                              <p:pRg st="5" end="5"/>
                                            </p:txEl>
                                          </p:spTgt>
                                        </p:tgtEl>
                                        <p:attrNameLst>
                                          <p:attrName>style.visibility</p:attrName>
                                        </p:attrNameLst>
                                      </p:cBhvr>
                                      <p:to>
                                        <p:strVal val="visible"/>
                                      </p:to>
                                    </p:set>
                                    <p:anim calcmode="lin" valueType="num">
                                      <p:cBhvr additive="base">
                                        <p:cTn id="31" dur="75" fill="hold"/>
                                        <p:tgtEl>
                                          <p:spTgt spid="44035">
                                            <p:txEl>
                                              <p:pRg st="5" end="5"/>
                                            </p:txEl>
                                          </p:spTgt>
                                        </p:tgtEl>
                                        <p:attrNameLst>
                                          <p:attrName>ppt_x</p:attrName>
                                        </p:attrNameLst>
                                      </p:cBhvr>
                                      <p:tavLst>
                                        <p:tav tm="0">
                                          <p:val>
                                            <p:strVal val="1+#ppt_w/2"/>
                                          </p:val>
                                        </p:tav>
                                        <p:tav tm="100000">
                                          <p:val>
                                            <p:strVal val="#ppt_x"/>
                                          </p:val>
                                        </p:tav>
                                      </p:tavLst>
                                    </p:anim>
                                    <p:anim calcmode="lin" valueType="num">
                                      <p:cBhvr additive="base">
                                        <p:cTn id="32" dur="75" fill="hold"/>
                                        <p:tgtEl>
                                          <p:spTgt spid="4403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3" fill="hold" grpId="0" nodeType="clickEffect">
                                  <p:stCondLst>
                                    <p:cond delay="0"/>
                                  </p:stCondLst>
                                  <p:iterate type="lt">
                                    <p:tmPct val="100000"/>
                                  </p:iterate>
                                  <p:childTnLst>
                                    <p:set>
                                      <p:cBhvr>
                                        <p:cTn id="36" dur="1" fill="hold">
                                          <p:stCondLst>
                                            <p:cond delay="0"/>
                                          </p:stCondLst>
                                        </p:cTn>
                                        <p:tgtEl>
                                          <p:spTgt spid="44035">
                                            <p:txEl>
                                              <p:pRg st="6" end="6"/>
                                            </p:txEl>
                                          </p:spTgt>
                                        </p:tgtEl>
                                        <p:attrNameLst>
                                          <p:attrName>style.visibility</p:attrName>
                                        </p:attrNameLst>
                                      </p:cBhvr>
                                      <p:to>
                                        <p:strVal val="visible"/>
                                      </p:to>
                                    </p:set>
                                    <p:anim calcmode="lin" valueType="num">
                                      <p:cBhvr additive="base">
                                        <p:cTn id="37" dur="75" fill="hold"/>
                                        <p:tgtEl>
                                          <p:spTgt spid="44035">
                                            <p:txEl>
                                              <p:pRg st="6" end="6"/>
                                            </p:txEl>
                                          </p:spTgt>
                                        </p:tgtEl>
                                        <p:attrNameLst>
                                          <p:attrName>ppt_x</p:attrName>
                                        </p:attrNameLst>
                                      </p:cBhvr>
                                      <p:tavLst>
                                        <p:tav tm="0">
                                          <p:val>
                                            <p:strVal val="1+#ppt_w/2"/>
                                          </p:val>
                                        </p:tav>
                                        <p:tav tm="100000">
                                          <p:val>
                                            <p:strVal val="#ppt_x"/>
                                          </p:val>
                                        </p:tav>
                                      </p:tavLst>
                                    </p:anim>
                                    <p:anim calcmode="lin" valueType="num">
                                      <p:cBhvr additive="base">
                                        <p:cTn id="38" dur="75" fill="hold"/>
                                        <p:tgtEl>
                                          <p:spTgt spid="4403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Roots of the Movement</a:t>
            </a:r>
          </a:p>
        </p:txBody>
      </p:sp>
      <p:sp>
        <p:nvSpPr>
          <p:cNvPr id="16387" name="Rectangle 3"/>
          <p:cNvSpPr>
            <a:spLocks noGrp="1" noChangeArrowheads="1"/>
          </p:cNvSpPr>
          <p:nvPr>
            <p:ph sz="quarter" idx="1"/>
          </p:nvPr>
        </p:nvSpPr>
        <p:spPr>
          <a:xfrm>
            <a:off x="304800" y="1600200"/>
            <a:ext cx="8534400" cy="4876800"/>
          </a:xfrm>
        </p:spPr>
        <p:txBody>
          <a:bodyPr>
            <a:normAutofit lnSpcReduction="10000"/>
          </a:bodyPr>
          <a:lstStyle/>
          <a:p>
            <a:r>
              <a:rPr lang="en-US" sz="3600" dirty="0" smtClean="0"/>
              <a:t>Earliest C.R. activists were the abolitionists</a:t>
            </a:r>
          </a:p>
          <a:p>
            <a:r>
              <a:rPr lang="en-US" sz="3600" dirty="0" smtClean="0"/>
              <a:t>National Association for the Advancement of Colored People (1904)</a:t>
            </a:r>
          </a:p>
          <a:p>
            <a:pPr lvl="1"/>
            <a:r>
              <a:rPr lang="en-US" sz="3600" dirty="0" smtClean="0"/>
              <a:t>W.E.B. Du Bois</a:t>
            </a:r>
          </a:p>
          <a:p>
            <a:endParaRPr lang="en-US" sz="3600" dirty="0" smtClean="0"/>
          </a:p>
          <a:p>
            <a:r>
              <a:rPr lang="en-US" sz="3600" dirty="0" smtClean="0"/>
              <a:t>By 1930’s – NAACP focused on equal educational opportunities </a:t>
            </a:r>
          </a:p>
          <a:p>
            <a:pPr lvl="1"/>
            <a:r>
              <a:rPr lang="en-US" sz="3600" dirty="0" smtClean="0"/>
              <a:t>Challenged legality of “separate but equal” doctrine established in </a:t>
            </a:r>
            <a:r>
              <a:rPr lang="en-US" sz="3600" i="1" dirty="0" err="1" smtClean="0"/>
              <a:t>Plessy</a:t>
            </a:r>
            <a:r>
              <a:rPr lang="en-US" sz="3600" i="1" dirty="0" smtClean="0"/>
              <a:t> v. Ferguson (1896)</a:t>
            </a:r>
          </a:p>
        </p:txBody>
      </p:sp>
    </p:spTree>
    <p:extLst>
      <p:ext uri="{BB962C8B-B14F-4D97-AF65-F5344CB8AC3E}">
        <p14:creationId xmlns:p14="http://schemas.microsoft.com/office/powerpoint/2010/main" val="1701445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additive="base">
                                        <p:cTn id="1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 calcmode="lin" valueType="num">
                                      <p:cBhvr additive="base">
                                        <p:cTn id="2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 calcmode="lin" valueType="num">
                                      <p:cBhvr additive="base">
                                        <p:cTn id="2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0"/>
            <a:ext cx="9144000" cy="1143000"/>
          </a:xfrm>
        </p:spPr>
        <p:txBody>
          <a:bodyPr>
            <a:normAutofit fontScale="90000"/>
          </a:bodyPr>
          <a:lstStyle/>
          <a:p>
            <a:r>
              <a:rPr lang="en-US" dirty="0" smtClean="0">
                <a:solidFill>
                  <a:srgbClr val="0070C0"/>
                </a:solidFill>
              </a:rPr>
              <a:t>Brown v. Board of Education </a:t>
            </a:r>
            <a:r>
              <a:rPr lang="en-US" dirty="0" smtClean="0">
                <a:solidFill>
                  <a:schemeClr val="bg1">
                    <a:lumMod val="50000"/>
                  </a:schemeClr>
                </a:solidFill>
              </a:rPr>
              <a:t>Topeka</a:t>
            </a:r>
            <a:r>
              <a:rPr lang="en-US" dirty="0" smtClean="0"/>
              <a:t>, KS - </a:t>
            </a:r>
            <a:r>
              <a:rPr lang="en-US" sz="2700" dirty="0" smtClean="0"/>
              <a:t>1954</a:t>
            </a:r>
          </a:p>
        </p:txBody>
      </p:sp>
      <p:sp>
        <p:nvSpPr>
          <p:cNvPr id="4099" name="Rectangle 3"/>
          <p:cNvSpPr>
            <a:spLocks noGrp="1" noChangeArrowheads="1"/>
          </p:cNvSpPr>
          <p:nvPr>
            <p:ph sz="quarter" idx="1"/>
          </p:nvPr>
        </p:nvSpPr>
        <p:spPr>
          <a:xfrm>
            <a:off x="0" y="1447800"/>
            <a:ext cx="2986669" cy="4876800"/>
          </a:xfrm>
        </p:spPr>
        <p:txBody>
          <a:bodyPr>
            <a:noAutofit/>
          </a:bodyPr>
          <a:lstStyle/>
          <a:p>
            <a:pPr>
              <a:lnSpc>
                <a:spcPct val="90000"/>
              </a:lnSpc>
              <a:buFont typeface="Wingdings" pitchFamily="2" charset="2"/>
              <a:buChar char="Ø"/>
            </a:pPr>
            <a:r>
              <a:rPr lang="en-US" sz="2800" dirty="0" smtClean="0"/>
              <a:t>Landmark civil rights case in Supreme Court</a:t>
            </a:r>
          </a:p>
          <a:p>
            <a:pPr lvl="1">
              <a:lnSpc>
                <a:spcPct val="90000"/>
              </a:lnSpc>
              <a:buFont typeface="Wingdings" pitchFamily="2" charset="2"/>
              <a:buChar char="Ø"/>
            </a:pPr>
            <a:r>
              <a:rPr lang="en-US" dirty="0" smtClean="0"/>
              <a:t>Linda Brown – 8-year-old black girl denied admission to all-white school</a:t>
            </a:r>
          </a:p>
          <a:p>
            <a:pPr lvl="2">
              <a:lnSpc>
                <a:spcPct val="90000"/>
              </a:lnSpc>
              <a:buFont typeface="Wingdings" pitchFamily="2" charset="2"/>
              <a:buChar char="Ø"/>
            </a:pPr>
            <a:r>
              <a:rPr lang="en-US" sz="2400" dirty="0" smtClean="0"/>
              <a:t>NAACP lawyer in case – Thurgood Marshall</a:t>
            </a:r>
          </a:p>
          <a:p>
            <a:pPr lvl="3">
              <a:lnSpc>
                <a:spcPct val="90000"/>
              </a:lnSpc>
              <a:buFont typeface="Wingdings" pitchFamily="2" charset="2"/>
              <a:buChar char="Ø"/>
            </a:pPr>
            <a:r>
              <a:rPr lang="en-US" sz="2400" dirty="0" smtClean="0"/>
              <a:t>Will later become 1</a:t>
            </a:r>
            <a:r>
              <a:rPr lang="en-US" sz="2400" baseline="30000" dirty="0" smtClean="0"/>
              <a:t>st</a:t>
            </a:r>
            <a:r>
              <a:rPr lang="en-US" sz="2400" dirty="0" smtClean="0"/>
              <a:t> black S.C. Justice</a:t>
            </a:r>
          </a:p>
        </p:txBody>
      </p:sp>
      <p:sp>
        <p:nvSpPr>
          <p:cNvPr id="2" name="Content Placeholder 1"/>
          <p:cNvSpPr>
            <a:spLocks noGrp="1"/>
          </p:cNvSpPr>
          <p:nvPr>
            <p:ph sz="quarter" idx="2"/>
          </p:nvPr>
        </p:nvSpPr>
        <p:spPr>
          <a:xfrm>
            <a:off x="3581400" y="1295400"/>
            <a:ext cx="5334000" cy="2514600"/>
          </a:xfrm>
        </p:spPr>
        <p:txBody>
          <a:bodyPr>
            <a:normAutofit fontScale="92500" lnSpcReduction="10000"/>
          </a:bodyPr>
          <a:lstStyle/>
          <a:p>
            <a:pPr>
              <a:lnSpc>
                <a:spcPct val="90000"/>
              </a:lnSpc>
              <a:buFont typeface="Wingdings" pitchFamily="2" charset="2"/>
              <a:buChar char="Ø"/>
            </a:pPr>
            <a:r>
              <a:rPr lang="en-US" sz="3600" dirty="0">
                <a:solidFill>
                  <a:srgbClr val="0070C0"/>
                </a:solidFill>
              </a:rPr>
              <a:t>Court overturns </a:t>
            </a:r>
            <a:r>
              <a:rPr lang="en-US" sz="3600" dirty="0" err="1">
                <a:solidFill>
                  <a:srgbClr val="0070C0"/>
                </a:solidFill>
              </a:rPr>
              <a:t>Plessy</a:t>
            </a:r>
            <a:r>
              <a:rPr lang="en-US" sz="3600" dirty="0">
                <a:solidFill>
                  <a:srgbClr val="0070C0"/>
                </a:solidFill>
              </a:rPr>
              <a:t> decision (9-0)</a:t>
            </a:r>
          </a:p>
          <a:p>
            <a:pPr>
              <a:lnSpc>
                <a:spcPct val="90000"/>
              </a:lnSpc>
              <a:buFont typeface="Wingdings" pitchFamily="2" charset="2"/>
              <a:buChar char="Ø"/>
            </a:pPr>
            <a:r>
              <a:rPr lang="en-US" sz="3600" dirty="0">
                <a:solidFill>
                  <a:srgbClr val="0070C0"/>
                </a:solidFill>
              </a:rPr>
              <a:t>Declares segregation unconstitutional</a:t>
            </a:r>
          </a:p>
          <a:p>
            <a:pPr lvl="1">
              <a:lnSpc>
                <a:spcPct val="90000"/>
              </a:lnSpc>
              <a:buFont typeface="Wingdings" pitchFamily="2" charset="2"/>
              <a:buChar char="Ø"/>
            </a:pPr>
            <a:r>
              <a:rPr lang="en-US" dirty="0">
                <a:solidFill>
                  <a:srgbClr val="0070C0"/>
                </a:solidFill>
              </a:rPr>
              <a:t>C.J. Earl Warren – “Separate educational facilities are inherently (basically) unequal</a:t>
            </a:r>
            <a:endParaRPr lang="en-US" dirty="0"/>
          </a:p>
        </p:txBody>
      </p:sp>
      <p:pic>
        <p:nvPicPr>
          <p:cNvPr id="5122" name="Picture 2" descr="http://www.culturequest.us/ecomm/annstillman/Lind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669" y="3657600"/>
            <a:ext cx="5928731" cy="303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411252"/>
      </p:ext>
    </p:extLst>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lum bright="36000" contrast="-42000"/>
            <a:grayscl/>
            <a:extLst>
              <a:ext uri="{28A0092B-C50C-407E-A947-70E740481C1C}">
                <a14:useLocalDpi xmlns:a14="http://schemas.microsoft.com/office/drawing/2010/main" val="0"/>
              </a:ext>
            </a:extLst>
          </a:blip>
          <a:srcRect l="13461" r="17308" b="9596"/>
          <a:stretch>
            <a:fillRect/>
          </a:stretch>
        </p:blipFill>
        <p:spPr bwMode="auto">
          <a:xfrm>
            <a:off x="4648200" y="1952625"/>
            <a:ext cx="418011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Earl War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862"/>
            <a:ext cx="3834742"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4495800" y="533400"/>
            <a:ext cx="4114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buFont typeface="Wingdings" pitchFamily="2" charset="2"/>
              <a:buChar char="ß"/>
            </a:pPr>
            <a:r>
              <a:rPr lang="en-US" sz="3600" dirty="0">
                <a:solidFill>
                  <a:prstClr val="black"/>
                </a:solidFill>
              </a:rPr>
              <a:t>Chief Justice Earl Warren</a:t>
            </a:r>
          </a:p>
        </p:txBody>
      </p:sp>
      <p:sp>
        <p:nvSpPr>
          <p:cNvPr id="5125" name="Text Box 5"/>
          <p:cNvSpPr txBox="1">
            <a:spLocks noChangeArrowheads="1"/>
          </p:cNvSpPr>
          <p:nvPr/>
        </p:nvSpPr>
        <p:spPr bwMode="auto">
          <a:xfrm>
            <a:off x="990600" y="5600699"/>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3600" dirty="0">
                <a:solidFill>
                  <a:prstClr val="black"/>
                </a:solidFill>
              </a:rPr>
              <a:t>Thurgood   </a:t>
            </a:r>
            <a:r>
              <a:rPr lang="en-US" sz="3600" dirty="0">
                <a:solidFill>
                  <a:prstClr val="black"/>
                </a:solidFill>
                <a:sym typeface="Wingdings 3" pitchFamily="18" charset="2"/>
              </a:rPr>
              <a:t> </a:t>
            </a:r>
            <a:r>
              <a:rPr lang="en-US" sz="3600" dirty="0">
                <a:solidFill>
                  <a:prstClr val="black"/>
                </a:solidFill>
              </a:rPr>
              <a:t>Marshall</a:t>
            </a:r>
            <a:endParaRPr lang="en-US" sz="4000" dirty="0">
              <a:solidFill>
                <a:prstClr val="black"/>
              </a:solidFill>
            </a:endParaRPr>
          </a:p>
        </p:txBody>
      </p:sp>
    </p:spTree>
    <p:extLst>
      <p:ext uri="{BB962C8B-B14F-4D97-AF65-F5344CB8AC3E}">
        <p14:creationId xmlns:p14="http://schemas.microsoft.com/office/powerpoint/2010/main" val="322012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28600"/>
            <a:ext cx="6096000" cy="1143000"/>
          </a:xfrm>
        </p:spPr>
        <p:txBody>
          <a:bodyPr>
            <a:normAutofit fontScale="90000"/>
          </a:bodyPr>
          <a:lstStyle/>
          <a:p>
            <a:r>
              <a:rPr lang="en-US" dirty="0" smtClean="0"/>
              <a:t>Little Rock (AR) Crisis at Central High School -1957</a:t>
            </a:r>
          </a:p>
        </p:txBody>
      </p:sp>
      <p:sp>
        <p:nvSpPr>
          <p:cNvPr id="6147" name="Rectangle 3"/>
          <p:cNvSpPr>
            <a:spLocks noGrp="1" noChangeArrowheads="1"/>
          </p:cNvSpPr>
          <p:nvPr>
            <p:ph sz="quarter" idx="1"/>
          </p:nvPr>
        </p:nvSpPr>
        <p:spPr>
          <a:xfrm>
            <a:off x="304800" y="1524000"/>
            <a:ext cx="8534400" cy="5029200"/>
          </a:xfrm>
        </p:spPr>
        <p:txBody>
          <a:bodyPr/>
          <a:lstStyle/>
          <a:p>
            <a:r>
              <a:rPr lang="en-US" sz="3600" dirty="0" err="1" smtClean="0"/>
              <a:t>S.Court</a:t>
            </a:r>
            <a:r>
              <a:rPr lang="en-US" sz="3600" dirty="0" smtClean="0"/>
              <a:t> ordered integration “with all deliberate speed.”</a:t>
            </a:r>
          </a:p>
          <a:p>
            <a:r>
              <a:rPr lang="en-US" sz="3600" dirty="0" smtClean="0"/>
              <a:t>Whites hostile to Brown Decision</a:t>
            </a:r>
          </a:p>
          <a:p>
            <a:r>
              <a:rPr lang="en-US" sz="3600" dirty="0" smtClean="0"/>
              <a:t>Gov. </a:t>
            </a:r>
            <a:r>
              <a:rPr lang="en-US" sz="3600" dirty="0" err="1" smtClean="0"/>
              <a:t>Orval</a:t>
            </a:r>
            <a:r>
              <a:rPr lang="en-US" sz="3600" dirty="0" smtClean="0"/>
              <a:t> </a:t>
            </a:r>
            <a:r>
              <a:rPr lang="en-US" sz="3600" dirty="0" err="1" smtClean="0"/>
              <a:t>Faubus</a:t>
            </a:r>
            <a:r>
              <a:rPr lang="en-US" sz="3600" dirty="0" smtClean="0"/>
              <a:t> called out Natl. Guard to prevent integration.</a:t>
            </a:r>
          </a:p>
          <a:p>
            <a:r>
              <a:rPr lang="en-US" sz="3600" dirty="0" smtClean="0"/>
              <a:t>Ike sends 101st Airborne to enforce ruling</a:t>
            </a:r>
          </a:p>
          <a:p>
            <a:r>
              <a:rPr lang="en-US" sz="3600" dirty="0" smtClean="0"/>
              <a:t>Central High School is integrated.</a:t>
            </a:r>
          </a:p>
        </p:txBody>
      </p:sp>
      <p:pic>
        <p:nvPicPr>
          <p:cNvPr id="4" name="Picture 2" descr="LittleRock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
            <a:ext cx="2286000" cy="304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239993"/>
      </p:ext>
    </p:extLst>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381000"/>
            <a:ext cx="5181600" cy="1143000"/>
          </a:xfrm>
        </p:spPr>
        <p:txBody>
          <a:bodyPr>
            <a:normAutofit fontScale="90000"/>
          </a:bodyPr>
          <a:lstStyle/>
          <a:p>
            <a:r>
              <a:rPr lang="en-US" dirty="0" smtClean="0">
                <a:solidFill>
                  <a:srgbClr val="0070C0"/>
                </a:solidFill>
              </a:rPr>
              <a:t>1955 Rosa Parks triggers Montgomery Bus Boycott</a:t>
            </a:r>
          </a:p>
        </p:txBody>
      </p:sp>
      <p:sp>
        <p:nvSpPr>
          <p:cNvPr id="8195" name="Rectangle 3"/>
          <p:cNvSpPr>
            <a:spLocks noGrp="1" noChangeArrowheads="1"/>
          </p:cNvSpPr>
          <p:nvPr>
            <p:ph sz="quarter" idx="1"/>
          </p:nvPr>
        </p:nvSpPr>
        <p:spPr>
          <a:xfrm>
            <a:off x="0" y="1600200"/>
            <a:ext cx="5611812" cy="5029200"/>
          </a:xfrm>
        </p:spPr>
        <p:txBody>
          <a:bodyPr>
            <a:normAutofit fontScale="92500" lnSpcReduction="10000"/>
          </a:bodyPr>
          <a:lstStyle/>
          <a:p>
            <a:r>
              <a:rPr lang="en-US" sz="3600" dirty="0" smtClean="0">
                <a:solidFill>
                  <a:srgbClr val="0070C0"/>
                </a:solidFill>
              </a:rPr>
              <a:t>Parks refuses to give up seat to white man</a:t>
            </a:r>
          </a:p>
          <a:p>
            <a:r>
              <a:rPr lang="en-US" sz="3600" dirty="0" smtClean="0">
                <a:solidFill>
                  <a:srgbClr val="0070C0"/>
                </a:solidFill>
              </a:rPr>
              <a:t>Rev. Martin Luther King, JR. emerges as a Civil Rights leader</a:t>
            </a:r>
          </a:p>
          <a:p>
            <a:pPr lvl="1"/>
            <a:r>
              <a:rPr lang="en-US" sz="3400" dirty="0" smtClean="0"/>
              <a:t>Heads the “Southern Christian Leadership Conference</a:t>
            </a:r>
          </a:p>
          <a:p>
            <a:r>
              <a:rPr lang="en-US" sz="3600" dirty="0" smtClean="0"/>
              <a:t>Montgomery blacks boycott bus system</a:t>
            </a:r>
          </a:p>
          <a:p>
            <a:pPr lvl="1"/>
            <a:r>
              <a:rPr lang="en-US" sz="3400" dirty="0" smtClean="0"/>
              <a:t>Buses are desegregated after a S.C. ruling</a:t>
            </a:r>
          </a:p>
        </p:txBody>
      </p:sp>
      <p:pic>
        <p:nvPicPr>
          <p:cNvPr id="4" name="Picture 2" descr="RosaPa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124200"/>
            <a:ext cx="2631678" cy="369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24.media.tumblr.com/ec71aaa02f3a9a5b29720fa3825cdf75/tumblr_mfj3zyTEsD1s1nynyo1_4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286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407411"/>
      </p:ext>
    </p:extLst>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 y="-152400"/>
            <a:ext cx="9144000" cy="1143000"/>
          </a:xfrm>
        </p:spPr>
        <p:txBody>
          <a:bodyPr>
            <a:normAutofit fontScale="90000"/>
          </a:bodyPr>
          <a:lstStyle/>
          <a:p>
            <a:r>
              <a:rPr lang="en-US" dirty="0" smtClean="0"/>
              <a:t>1960 </a:t>
            </a:r>
            <a:r>
              <a:rPr lang="en-US" dirty="0" smtClean="0">
                <a:solidFill>
                  <a:srgbClr val="0070C0"/>
                </a:solidFill>
              </a:rPr>
              <a:t>Sit-in Demonstrations Greensboro, N.C. </a:t>
            </a:r>
          </a:p>
        </p:txBody>
      </p:sp>
      <p:sp>
        <p:nvSpPr>
          <p:cNvPr id="10243" name="Rectangle 3"/>
          <p:cNvSpPr>
            <a:spLocks noGrp="1" noChangeArrowheads="1"/>
          </p:cNvSpPr>
          <p:nvPr>
            <p:ph sz="quarter" idx="1"/>
          </p:nvPr>
        </p:nvSpPr>
        <p:spPr>
          <a:xfrm>
            <a:off x="5524500" y="1143000"/>
            <a:ext cx="3600450" cy="5943600"/>
          </a:xfrm>
        </p:spPr>
        <p:txBody>
          <a:bodyPr>
            <a:normAutofit fontScale="92500" lnSpcReduction="20000"/>
          </a:bodyPr>
          <a:lstStyle/>
          <a:p>
            <a:pPr lvl="1"/>
            <a:r>
              <a:rPr lang="en-US" sz="3800" dirty="0" smtClean="0"/>
              <a:t>Student Nonviolent Coordinating Committee (SNCC) formed by </a:t>
            </a:r>
            <a:r>
              <a:rPr lang="en-US" sz="3800" dirty="0" err="1" smtClean="0"/>
              <a:t>Stokely</a:t>
            </a:r>
            <a:r>
              <a:rPr lang="en-US" sz="3800" dirty="0" smtClean="0"/>
              <a:t> Carmichael to create other sit-ins</a:t>
            </a:r>
          </a:p>
          <a:p>
            <a:pPr lvl="2"/>
            <a:r>
              <a:rPr lang="en-US" sz="3400" dirty="0" smtClean="0"/>
              <a:t>Applied Gandhi’s &amp; Thoreau’s non-violent civil disobedience</a:t>
            </a:r>
          </a:p>
        </p:txBody>
      </p:sp>
      <p:pic>
        <p:nvPicPr>
          <p:cNvPr id="3074" name="Picture 2" descr="http://www.loc.gov/exhibits/odyssey/archive/09/0909001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60" t="19921" b="5179"/>
          <a:stretch/>
        </p:blipFill>
        <p:spPr bwMode="auto">
          <a:xfrm>
            <a:off x="228600" y="1143000"/>
            <a:ext cx="563245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842808"/>
            <a:ext cx="5403850" cy="1938992"/>
          </a:xfrm>
          <a:prstGeom prst="rect">
            <a:avLst/>
          </a:prstGeom>
          <a:noFill/>
        </p:spPr>
        <p:txBody>
          <a:bodyPr wrap="square" rtlCol="0">
            <a:spAutoFit/>
          </a:bodyPr>
          <a:lstStyle/>
          <a:p>
            <a:pPr marL="274320" indent="-274320">
              <a:spcBef>
                <a:spcPts val="580"/>
              </a:spcBef>
              <a:buClr>
                <a:srgbClr val="D34817"/>
              </a:buClr>
              <a:buSzPct val="85000"/>
              <a:buFont typeface="Wingdings 2"/>
              <a:buChar char=""/>
            </a:pPr>
            <a:r>
              <a:rPr lang="en-US" sz="4000" dirty="0">
                <a:solidFill>
                  <a:srgbClr val="0070C0"/>
                </a:solidFill>
              </a:rPr>
              <a:t>4 black students sit at “whites only” counter in protest of segregation</a:t>
            </a:r>
          </a:p>
        </p:txBody>
      </p:sp>
    </p:spTree>
    <p:extLst>
      <p:ext uri="{BB962C8B-B14F-4D97-AF65-F5344CB8AC3E}">
        <p14:creationId xmlns:p14="http://schemas.microsoft.com/office/powerpoint/2010/main" val="1532850087"/>
      </p:ext>
    </p:extLst>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533400"/>
            <a:ext cx="4267200" cy="838200"/>
          </a:xfrm>
        </p:spPr>
        <p:txBody>
          <a:bodyPr>
            <a:normAutofit fontScale="90000"/>
          </a:bodyPr>
          <a:lstStyle/>
          <a:p>
            <a:r>
              <a:rPr lang="en-US" dirty="0" smtClean="0"/>
              <a:t>The </a:t>
            </a:r>
            <a:r>
              <a:rPr lang="en-US" dirty="0" smtClean="0">
                <a:solidFill>
                  <a:srgbClr val="0070C0"/>
                </a:solidFill>
              </a:rPr>
              <a:t>Freedom Rides </a:t>
            </a:r>
            <a:r>
              <a:rPr lang="en-US" dirty="0" smtClean="0"/>
              <a:t>- 1961</a:t>
            </a:r>
          </a:p>
        </p:txBody>
      </p:sp>
      <p:sp>
        <p:nvSpPr>
          <p:cNvPr id="19459" name="Rectangle 3"/>
          <p:cNvSpPr>
            <a:spLocks noGrp="1" noChangeArrowheads="1"/>
          </p:cNvSpPr>
          <p:nvPr>
            <p:ph sz="quarter" idx="1"/>
          </p:nvPr>
        </p:nvSpPr>
        <p:spPr>
          <a:xfrm>
            <a:off x="0" y="1524000"/>
            <a:ext cx="4419600" cy="5562600"/>
          </a:xfrm>
        </p:spPr>
        <p:txBody>
          <a:bodyPr>
            <a:normAutofit fontScale="77500" lnSpcReduction="20000"/>
          </a:bodyPr>
          <a:lstStyle/>
          <a:p>
            <a:r>
              <a:rPr lang="en-US" sz="3600" dirty="0" smtClean="0"/>
              <a:t>Sponsored by Congress of Racial Equality (CORE)</a:t>
            </a:r>
          </a:p>
          <a:p>
            <a:r>
              <a:rPr lang="en-US" sz="3600" dirty="0" smtClean="0">
                <a:solidFill>
                  <a:srgbClr val="0070C0"/>
                </a:solidFill>
              </a:rPr>
              <a:t>Testing 1960 Sup. Ct. ruling on segregation in interstate travel</a:t>
            </a:r>
          </a:p>
          <a:p>
            <a:r>
              <a:rPr lang="en-US" sz="3600" dirty="0" smtClean="0"/>
              <a:t>Freedom riders attacked in Alabama</a:t>
            </a:r>
          </a:p>
          <a:p>
            <a:r>
              <a:rPr lang="en-US" sz="3600" dirty="0" smtClean="0"/>
              <a:t>Attn. Gen. Robert Kennedy sent federal marshals to protect riders</a:t>
            </a:r>
          </a:p>
          <a:p>
            <a:r>
              <a:rPr lang="en-US" sz="3600" dirty="0" smtClean="0">
                <a:solidFill>
                  <a:srgbClr val="0070C0"/>
                </a:solidFill>
              </a:rPr>
              <a:t>Called on I.C.C. to order integration of all transportation and related facilities</a:t>
            </a:r>
            <a:endParaRPr lang="en-US" sz="3600" dirty="0" smtClean="0">
              <a:solidFill>
                <a:srgbClr val="0070C0"/>
              </a:solidFill>
              <a:latin typeface="Tahoma" pitchFamily="34" charset="0"/>
            </a:endParaRPr>
          </a:p>
        </p:txBody>
      </p:sp>
      <p:pic>
        <p:nvPicPr>
          <p:cNvPr id="4" name="Picture 2" descr="Freedom Ri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08362"/>
            <a:ext cx="47244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reedom Rider Ro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5" y="52387"/>
            <a:ext cx="44354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901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381000"/>
            <a:ext cx="7772400" cy="1143000"/>
          </a:xfrm>
        </p:spPr>
        <p:txBody>
          <a:bodyPr/>
          <a:lstStyle/>
          <a:p>
            <a:r>
              <a:rPr lang="en-US" dirty="0" smtClean="0"/>
              <a:t>University Desegregation</a:t>
            </a:r>
          </a:p>
        </p:txBody>
      </p:sp>
      <p:sp>
        <p:nvSpPr>
          <p:cNvPr id="23555" name="Rectangle 3"/>
          <p:cNvSpPr>
            <a:spLocks noGrp="1" noChangeArrowheads="1"/>
          </p:cNvSpPr>
          <p:nvPr>
            <p:ph sz="quarter" idx="1"/>
          </p:nvPr>
        </p:nvSpPr>
        <p:spPr>
          <a:xfrm>
            <a:off x="0" y="1219200"/>
            <a:ext cx="4204525" cy="6096000"/>
          </a:xfrm>
        </p:spPr>
        <p:txBody>
          <a:bodyPr>
            <a:normAutofit fontScale="85000" lnSpcReduction="20000"/>
          </a:bodyPr>
          <a:lstStyle/>
          <a:p>
            <a:r>
              <a:rPr lang="en-US" sz="3600" dirty="0" smtClean="0"/>
              <a:t>James Meredith enrolls in U. of Miss. </a:t>
            </a:r>
          </a:p>
          <a:p>
            <a:r>
              <a:rPr lang="en-US" sz="3600" dirty="0" smtClean="0"/>
              <a:t>Due to Oct. 62, fed. court order</a:t>
            </a:r>
          </a:p>
          <a:p>
            <a:r>
              <a:rPr lang="en-US" sz="3600" dirty="0" smtClean="0"/>
              <a:t>Miss. Gov. Ross Barnett refused to enforce order</a:t>
            </a:r>
          </a:p>
          <a:p>
            <a:pPr lvl="1"/>
            <a:r>
              <a:rPr lang="en-US" sz="3200" dirty="0" smtClean="0"/>
              <a:t>JFK sent troops to ensure compliance</a:t>
            </a:r>
          </a:p>
          <a:p>
            <a:r>
              <a:rPr lang="en-US" sz="3600" dirty="0" smtClean="0"/>
              <a:t>Gov. George Wallace stood in doorway of U. of Alabama to bar black students</a:t>
            </a:r>
          </a:p>
          <a:p>
            <a:pPr lvl="1"/>
            <a:r>
              <a:rPr lang="en-US" sz="3200" dirty="0" smtClean="0"/>
              <a:t>Federal marshals convince him otherwise!</a:t>
            </a:r>
          </a:p>
        </p:txBody>
      </p:sp>
      <p:pic>
        <p:nvPicPr>
          <p:cNvPr id="4" name="Picture 2" descr="James Meredi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3657600"/>
            <a:ext cx="49394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upload.wikimedia.org/wikipedia/commons/thumb/c/cf/Wallace_at_University_of_Alabama_edit2.jpg/300px-Wallace_at_University_of_Alabama_edit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894079"/>
            <a:ext cx="3962400" cy="283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31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23555">
                                            <p:txEl>
                                              <p:pRg st="3" end="3"/>
                                            </p:txEl>
                                          </p:spTgt>
                                        </p:tgtEl>
                                        <p:attrNameLst>
                                          <p:attrName>style.visibility</p:attrName>
                                        </p:attrNameLst>
                                      </p:cBhvr>
                                      <p:to>
                                        <p:strVal val="visible"/>
                                      </p:to>
                                    </p:set>
                                    <p:anim calcmode="lin" valueType="num">
                                      <p:cBhvr additive="base">
                                        <p:cTn id="23"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35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3555">
                                            <p:txEl>
                                              <p:pRg st="4" end="4"/>
                                            </p:txEl>
                                          </p:spTgt>
                                        </p:tgtEl>
                                        <p:attrNameLst>
                                          <p:attrName>style.visibility</p:attrName>
                                        </p:attrNameLst>
                                      </p:cBhvr>
                                      <p:to>
                                        <p:strVal val="visible"/>
                                      </p:to>
                                    </p:set>
                                    <p:anim calcmode="lin" valueType="num">
                                      <p:cBhvr additive="base">
                                        <p:cTn id="29"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35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par>
                                <p:cTn id="31" presetID="2" presetClass="entr" presetSubtype="8" fill="hold" grpId="0" nodeType="withEffect">
                                  <p:stCondLst>
                                    <p:cond delay="0"/>
                                  </p:stCondLst>
                                  <p:childTnLst>
                                    <p:set>
                                      <p:cBhvr>
                                        <p:cTn id="32" dur="1" fill="hold">
                                          <p:stCondLst>
                                            <p:cond delay="0"/>
                                          </p:stCondLst>
                                        </p:cTn>
                                        <p:tgtEl>
                                          <p:spTgt spid="23555">
                                            <p:txEl>
                                              <p:pRg st="5" end="5"/>
                                            </p:txEl>
                                          </p:spTgt>
                                        </p:tgtEl>
                                        <p:attrNameLst>
                                          <p:attrName>style.visibility</p:attrName>
                                        </p:attrNameLst>
                                      </p:cBhvr>
                                      <p:to>
                                        <p:strVal val="visible"/>
                                      </p:to>
                                    </p:set>
                                    <p:anim calcmode="lin" valueType="num">
                                      <p:cBhvr additive="base">
                                        <p:cTn id="33" dur="500" fill="hold"/>
                                        <p:tgtEl>
                                          <p:spTgt spid="2355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355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2306</Words>
  <Application>Microsoft Office PowerPoint</Application>
  <PresentationFormat>On-screen Show (4:3)</PresentationFormat>
  <Paragraphs>250</Paragraphs>
  <Slides>17</Slides>
  <Notes>17</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Equity</vt:lpstr>
      <vt:lpstr>The Civil Rights Movement</vt:lpstr>
      <vt:lpstr>Roots of the Movement</vt:lpstr>
      <vt:lpstr>Brown v. Board of Education Topeka, KS - 1954</vt:lpstr>
      <vt:lpstr>PowerPoint Presentation</vt:lpstr>
      <vt:lpstr>Little Rock (AR) Crisis at Central High School -1957</vt:lpstr>
      <vt:lpstr>1955 Rosa Parks triggers Montgomery Bus Boycott</vt:lpstr>
      <vt:lpstr>1960 Sit-in Demonstrations Greensboro, N.C. </vt:lpstr>
      <vt:lpstr>The Freedom Rides - 1961</vt:lpstr>
      <vt:lpstr>University Desegregation</vt:lpstr>
      <vt:lpstr>1963 March on Washington</vt:lpstr>
      <vt:lpstr>Birmingham</vt:lpstr>
      <vt:lpstr>Kennedy on Civil Rights</vt:lpstr>
      <vt:lpstr>Freedom Summer - 1964</vt:lpstr>
      <vt:lpstr>Selma, AL - 1965</vt:lpstr>
      <vt:lpstr>Voting Rights &amp; Affirmative Action</vt:lpstr>
      <vt:lpstr>The Movement Becomes Militant</vt:lpstr>
      <vt:lpstr>Urban Race Riots</vt:lpstr>
    </vt:vector>
  </TitlesOfParts>
  <Company>Bentonville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Rights Movement</dc:title>
  <dc:creator>Sullivan, Kimberly</dc:creator>
  <cp:lastModifiedBy>Sullivan, Kimberly</cp:lastModifiedBy>
  <cp:revision>1</cp:revision>
  <dcterms:created xsi:type="dcterms:W3CDTF">2014-04-19T14:26:32Z</dcterms:created>
  <dcterms:modified xsi:type="dcterms:W3CDTF">2014-04-19T14:28:23Z</dcterms:modified>
</cp:coreProperties>
</file>