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97" r:id="rId4"/>
    <p:sldId id="269" r:id="rId5"/>
    <p:sldId id="265" r:id="rId6"/>
    <p:sldId id="266" r:id="rId7"/>
    <p:sldId id="293" r:id="rId8"/>
    <p:sldId id="294" r:id="rId9"/>
    <p:sldId id="295" r:id="rId10"/>
    <p:sldId id="271" r:id="rId11"/>
    <p:sldId id="272" r:id="rId12"/>
    <p:sldId id="273" r:id="rId13"/>
    <p:sldId id="283" r:id="rId14"/>
    <p:sldId id="285" r:id="rId15"/>
    <p:sldId id="286" r:id="rId16"/>
    <p:sldId id="289" r:id="rId17"/>
    <p:sldId id="257" r:id="rId18"/>
    <p:sldId id="296" r:id="rId19"/>
    <p:sldId id="259" r:id="rId20"/>
    <p:sldId id="290" r:id="rId21"/>
    <p:sldId id="288" r:id="rId22"/>
    <p:sldId id="287" r:id="rId23"/>
    <p:sldId id="267" r:id="rId24"/>
    <p:sldId id="268" r:id="rId25"/>
    <p:sldId id="260" r:id="rId26"/>
    <p:sldId id="270" r:id="rId27"/>
    <p:sldId id="261" r:id="rId28"/>
    <p:sldId id="274" r:id="rId29"/>
    <p:sldId id="276" r:id="rId30"/>
    <p:sldId id="264" r:id="rId31"/>
    <p:sldId id="263" r:id="rId32"/>
    <p:sldId id="275" r:id="rId33"/>
    <p:sldId id="279" r:id="rId34"/>
    <p:sldId id="280" r:id="rId35"/>
    <p:sldId id="281" r:id="rId36"/>
    <p:sldId id="277" r:id="rId37"/>
    <p:sldId id="278" r:id="rId38"/>
    <p:sldId id="282" r:id="rId39"/>
    <p:sldId id="291" r:id="rId40"/>
    <p:sldId id="298" r:id="rId41"/>
  </p:sldIdLst>
  <p:sldSz cx="12192000" cy="6858000"/>
  <p:notesSz cx="6858000" cy="9144000"/>
  <p:embeddedFontLst>
    <p:embeddedFont>
      <p:font typeface="Franklin Gothic Heavy" panose="020B0903020102020204" pitchFamily="34" charset="0"/>
      <p:regular r:id="rId43"/>
      <p:italic r:id="rId44"/>
    </p:embeddedFont>
    <p:embeddedFont>
      <p:font typeface="Cheltenham bt" panose="02040603050505020403" pitchFamily="18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DBC"/>
    <a:srgbClr val="ACC892"/>
    <a:srgbClr val="9DBF7F"/>
    <a:srgbClr val="000000"/>
    <a:srgbClr val="4F1C1B"/>
    <a:srgbClr val="EFEAE4"/>
    <a:srgbClr val="D5E0EF"/>
    <a:srgbClr val="EDEDED"/>
    <a:srgbClr val="739B4D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5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60DC3-D7DF-4C30-9079-D468C5701800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D65AB-438F-4AB8-A97A-61D3E15E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-francis.livejournal.com/53211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/>
              <a:t>For Further Reading:</a:t>
            </a:r>
            <a:r>
              <a:rPr lang="en-US" sz="1400" b="1" baseline="0" dirty="0" smtClean="0"/>
              <a:t>  </a:t>
            </a:r>
            <a:r>
              <a:rPr lang="en-US" dirty="0" smtClean="0">
                <a:hlinkClick r:id="rId3"/>
              </a:rPr>
              <a:t>http://m-francis.livejournal.com/53211.html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8919-2AB5-43C5-892E-8916B5FB0F3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3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2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8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93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9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62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30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27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5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2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5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49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09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7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1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3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0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4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3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2B1D-B9DF-455B-95AB-C4C42E5E9D57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80B77-31D2-4F5F-9360-96AAA80E6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1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12/14/2014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1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emimus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upload.wikimedia.org/wikipedia/commons/9/90/Fillmore2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hyperlink" Target="http://commons.wikimedia.org/wiki/User:Tilden76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hyperlink" Target="http://commons.wikimedia.org/wiki/User:Tilden76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hyperlink" Target="http://www.cbsnews.com/news/baltimore-orioles-slugger-obama-does-not-represent-america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hyperlink" Target="http://sports.yahoo.com/mlb/blog/big_league_stew/post/Answer-Man-Luke-Scott-talks-Nugent-hunting-and?urn=mlb-29297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hemeOverride" Target="../theme/themeOverride22.xml"/><Relationship Id="rId6" Type="http://schemas.openxmlformats.org/officeDocument/2006/relationships/hyperlink" Target="https://www.flickr.com/photos/badgreeb_records/" TargetMode="Externa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especk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hyperlink" Target="http://www.tomrichey.ne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hyperlink" Target="http://religions.pewforum.org/reports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1483302@N02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://nineteensixty-four.blogspot.com/2010/11/pies-damned-pies-and-statistics-i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7"/>
          <a:stretch/>
        </p:blipFill>
        <p:spPr>
          <a:xfrm>
            <a:off x="0" y="0"/>
            <a:ext cx="12192000" cy="6898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958" y="3080086"/>
            <a:ext cx="10234863" cy="2294020"/>
          </a:xfrm>
        </p:spPr>
        <p:txBody>
          <a:bodyPr>
            <a:noAutofit/>
          </a:bodyPr>
          <a:lstStyle/>
          <a:p>
            <a:r>
              <a:rPr lang="en-US" sz="167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NATIVISM</a:t>
            </a:r>
            <a:endParaRPr lang="en-US" sz="167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37" y="6464968"/>
            <a:ext cx="709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Screenshot from </a:t>
            </a:r>
            <a:r>
              <a:rPr lang="en-US" sz="1400" i="1" dirty="0" smtClean="0">
                <a:solidFill>
                  <a:schemeClr val="bg1"/>
                </a:solidFill>
              </a:rPr>
              <a:t>Gangs of New York </a:t>
            </a:r>
            <a:r>
              <a:rPr lang="en-US" sz="1400" dirty="0" smtClean="0">
                <a:solidFill>
                  <a:schemeClr val="bg1"/>
                </a:solidFill>
              </a:rPr>
              <a:t>© Miramax Home Entertainment (2003)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4042" y="4924928"/>
            <a:ext cx="8213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Antebellum America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281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314"/>
            <a:ext cx="7204364" cy="2763086"/>
          </a:xfrm>
        </p:spPr>
        <p:txBody>
          <a:bodyPr>
            <a:noAutofit/>
          </a:bodyPr>
          <a:lstStyle/>
          <a:p>
            <a:pPr algn="ctr"/>
            <a:r>
              <a:rPr lang="en-US" sz="24000" dirty="0" smtClean="0">
                <a:solidFill>
                  <a:schemeClr val="bg1"/>
                </a:solidFill>
              </a:rPr>
              <a:t>1/2</a:t>
            </a:r>
            <a:endParaRPr lang="en-US" sz="2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65094"/>
            <a:ext cx="7134225" cy="3048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9DBF7F"/>
                </a:solidFill>
              </a:rPr>
              <a:t>of immigrants during the</a:t>
            </a:r>
            <a:endParaRPr lang="en-US" sz="200" dirty="0" smtClean="0">
              <a:solidFill>
                <a:srgbClr val="9DBF7F"/>
              </a:solidFill>
            </a:endParaRPr>
          </a:p>
          <a:p>
            <a:pPr marL="0" indent="0" algn="ctr">
              <a:buNone/>
            </a:pPr>
            <a:r>
              <a:rPr lang="en-US" sz="13900" dirty="0" smtClean="0">
                <a:solidFill>
                  <a:schemeClr val="bg1"/>
                </a:solidFill>
                <a:latin typeface="+mj-lt"/>
              </a:rPr>
              <a:t>1840s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46" name="Picture 2" descr="http://upload.wikimedia.org/wikipedia/commons/a/a7/Emigrants_Leave_Ireland_by_Henry_Doyle_18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0"/>
            <a:ext cx="5057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35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6188" y="3435429"/>
            <a:ext cx="5662863" cy="21817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 smtClean="0"/>
              <a:t>Over a million people left Ireland during the Irish Potato Famine </a:t>
            </a:r>
            <a:r>
              <a:rPr lang="en-US" sz="3500" dirty="0" smtClean="0"/>
              <a:t>(1845-1852)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pic>
        <p:nvPicPr>
          <p:cNvPr id="7170" name="Picture 2" descr="http://upload.wikimedia.org/wikipedia/commons/3/37/Irish_potato_famine_Bridget_O%27Donnel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ACC89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2" y="481262"/>
            <a:ext cx="4273654" cy="6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5726" y="1295564"/>
            <a:ext cx="8486274" cy="1325563"/>
          </a:xfrm>
        </p:spPr>
        <p:txBody>
          <a:bodyPr>
            <a:noAutofit/>
          </a:bodyPr>
          <a:lstStyle/>
          <a:p>
            <a:pPr algn="ctr"/>
            <a:r>
              <a:rPr lang="en-US" sz="15000" dirty="0" smtClean="0"/>
              <a:t>FAMINE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6575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6206351" cy="2587625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</a:rPr>
              <a:t>GERMAN </a:t>
            </a:r>
            <a:r>
              <a:rPr lang="en-US" sz="6600" dirty="0" smtClean="0">
                <a:solidFill>
                  <a:schemeClr val="bg1"/>
                </a:solidFill>
              </a:rPr>
              <a:t/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AMERICANS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700" y="3455193"/>
            <a:ext cx="4552950" cy="26527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“German” is the most common nation of origin identified by Americans today.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6" name="Picture 2" descr="http://upload.wikimedia.org/wikipedia/commons/thumb/4/44/Census-2000-Data-Top-US-Ancestries.jpg/640px-Census-2000-Data-Top-US-Ancest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51" y="220412"/>
            <a:ext cx="5664211" cy="63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32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4" y="196687"/>
            <a:ext cx="5965719" cy="46881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solidFill>
                  <a:srgbClr val="AA0E0E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am bt"/>
                <a:ea typeface="+mn-ea"/>
                <a:cs typeface="+mn-cs"/>
              </a:rPr>
              <a:t>German-American</a:t>
            </a:r>
            <a:r>
              <a:rPr lang="en-US" sz="4000" b="1" dirty="0" smtClean="0">
                <a:solidFill>
                  <a:srgbClr val="AA0E0E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am bt"/>
                <a:ea typeface="+mn-ea"/>
                <a:cs typeface="+mn-cs"/>
              </a:rPr>
              <a:t> </a:t>
            </a:r>
            <a:r>
              <a:rPr lang="en-US" sz="7700" dirty="0" smtClean="0">
                <a:solidFill>
                  <a:schemeClr val="bg1"/>
                </a:solidFill>
              </a:rPr>
              <a:t>POPULATION</a:t>
            </a:r>
            <a:r>
              <a:rPr lang="en-US" sz="6600" dirty="0" smtClean="0">
                <a:solidFill>
                  <a:schemeClr val="bg1"/>
                </a:solidFill>
              </a:rPr>
              <a:t/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10700" dirty="0" smtClean="0">
                <a:solidFill>
                  <a:schemeClr val="bg1"/>
                </a:solidFill>
              </a:rPr>
              <a:t>DENSITY</a:t>
            </a:r>
            <a:br>
              <a:rPr lang="en-US" sz="107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(1872)</a:t>
            </a:r>
            <a:endParaRPr lang="en-US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266" name="Picture 2" descr="http://upload.wikimedia.org/wikipedia/commons/thumb/4/44/Census-2000-Data-Top-US-Ancestries.jpg/640px-Census-2000-Data-Top-US-Ancest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51" y="220412"/>
            <a:ext cx="5664211" cy="63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9/96/German_population_18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0"/>
          <a:stretch/>
        </p:blipFill>
        <p:spPr bwMode="auto">
          <a:xfrm>
            <a:off x="6206351" y="-72189"/>
            <a:ext cx="5664211" cy="694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40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4" y="196687"/>
            <a:ext cx="5965719" cy="46881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solidFill>
                  <a:srgbClr val="9DB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tenham bt"/>
                <a:ea typeface="+mn-ea"/>
                <a:cs typeface="+mn-cs"/>
              </a:rPr>
              <a:t>Irish-American </a:t>
            </a:r>
            <a:r>
              <a:rPr lang="en-US" sz="7700" dirty="0" smtClean="0">
                <a:solidFill>
                  <a:schemeClr val="bg1"/>
                </a:solidFill>
              </a:rPr>
              <a:t>POPULATION</a:t>
            </a:r>
            <a:r>
              <a:rPr lang="en-US" sz="6600" dirty="0" smtClean="0">
                <a:solidFill>
                  <a:schemeClr val="bg1"/>
                </a:solidFill>
              </a:rPr>
              <a:t/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10700" dirty="0" smtClean="0">
                <a:solidFill>
                  <a:schemeClr val="bg1"/>
                </a:solidFill>
              </a:rPr>
              <a:t>DENSITY</a:t>
            </a:r>
            <a:br>
              <a:rPr lang="en-US" sz="10700" dirty="0" smtClean="0">
                <a:solidFill>
                  <a:schemeClr val="bg1"/>
                </a:solidFill>
              </a:rPr>
            </a:br>
            <a:r>
              <a:rPr lang="en-US" sz="6700" dirty="0">
                <a:solidFill>
                  <a:srgbClr val="9DBF7F"/>
                </a:solidFill>
                <a:latin typeface="Cheltenham bt"/>
                <a:ea typeface="+mn-ea"/>
                <a:cs typeface="+mn-cs"/>
              </a:rPr>
              <a:t>(1872)</a:t>
            </a:r>
          </a:p>
        </p:txBody>
      </p:sp>
      <p:pic>
        <p:nvPicPr>
          <p:cNvPr id="11266" name="Picture 2" descr="http://upload.wikimedia.org/wikipedia/commons/thumb/4/44/Census-2000-Data-Top-US-Ancestries.jpg/640px-Census-2000-Data-Top-US-Ancest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51" y="220412"/>
            <a:ext cx="5664211" cy="63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upload.wikimedia.org/wikipedia/en/2/29/Irish_Population_18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51" y="157215"/>
            <a:ext cx="5664210" cy="650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39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0000"/>
              </a:schemeClr>
            </a:gs>
            <a:gs pos="100000">
              <a:schemeClr val="accent6">
                <a:lumMod val="4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7936"/>
            <a:ext cx="12192000" cy="2919663"/>
          </a:xfrm>
        </p:spPr>
        <p:txBody>
          <a:bodyPr>
            <a:noAutofit/>
          </a:bodyPr>
          <a:lstStyle/>
          <a:p>
            <a:pPr algn="ctr"/>
            <a:r>
              <a:rPr lang="en-US" sz="19000" dirty="0" smtClean="0">
                <a:solidFill>
                  <a:schemeClr val="bg1"/>
                </a:solidFill>
              </a:rPr>
              <a:t>NATIVISM</a:t>
            </a:r>
            <a:endParaRPr lang="en-US" sz="19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69895"/>
            <a:ext cx="10515600" cy="21824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Established Citizens 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Recent Immigrants</a:t>
            </a:r>
            <a:endParaRPr lang="en-US" sz="66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8016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en/thumb/6/64/Know-nothing-flag.jpg/640px-Know-nothing-fla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061"/>
          <a:stretch/>
        </p:blipFill>
        <p:spPr bwMode="auto">
          <a:xfrm>
            <a:off x="752610" y="352927"/>
            <a:ext cx="10476863" cy="62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79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31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7"/>
          <a:stretch/>
        </p:blipFill>
        <p:spPr>
          <a:xfrm>
            <a:off x="0" y="0"/>
            <a:ext cx="12192000" cy="6898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740" y="3080086"/>
            <a:ext cx="11074081" cy="1844842"/>
          </a:xfrm>
        </p:spPr>
        <p:txBody>
          <a:bodyPr>
            <a:noAutofit/>
          </a:bodyPr>
          <a:lstStyle/>
          <a:p>
            <a:pPr algn="r"/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GANGS OF NEW YORK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337" y="6464968"/>
            <a:ext cx="709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Screenshot from </a:t>
            </a:r>
            <a:r>
              <a:rPr lang="en-US" sz="1400" i="1" dirty="0">
                <a:solidFill>
                  <a:prstClr val="white"/>
                </a:solidFill>
              </a:rPr>
              <a:t>Gangs of New York </a:t>
            </a:r>
            <a:r>
              <a:rPr lang="en-US" sz="1400" dirty="0">
                <a:solidFill>
                  <a:prstClr val="white"/>
                </a:solidFill>
              </a:rPr>
              <a:t>© Miramax Home Entertainment (2003)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8273" y="4788450"/>
            <a:ext cx="5995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Film About Nativism</a:t>
            </a:r>
            <a:endParaRPr 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8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atinamericanstudies.org/ellis-island/cartoo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31" y="0"/>
            <a:ext cx="9333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096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POLITICAL </a:t>
            </a:r>
            <a:r>
              <a:rPr lang="en-US" sz="19000" dirty="0" smtClean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POWER</a:t>
            </a:r>
            <a:endParaRPr lang="en-US" sz="19000" dirty="0">
              <a:ln w="57150">
                <a:solidFill>
                  <a:schemeClr val="bg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8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atinamericanstudies.org/ellis-island/cartoo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31" y="0"/>
            <a:ext cx="9333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86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3" y="381167"/>
            <a:ext cx="5763727" cy="1325563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PREVIEW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284" y="1681246"/>
            <a:ext cx="10728159" cy="48639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Nativism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(citizens vs. immigrants) has often been a force in American politics.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the early 18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century, the U.S. population was overwhelmingly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Irish</a:t>
            </a:r>
            <a:r>
              <a:rPr lang="en-US" dirty="0" smtClean="0">
                <a:solidFill>
                  <a:schemeClr val="bg1"/>
                </a:solidFill>
              </a:rPr>
              <a:t> and [predominantly Catholic]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Germans</a:t>
            </a:r>
            <a:r>
              <a:rPr lang="en-US" dirty="0" smtClean="0">
                <a:solidFill>
                  <a:schemeClr val="bg1"/>
                </a:solidFill>
              </a:rPr>
              <a:t> were the largest immigrant groups during the antebellum period.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Irish were the largest during this time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(Germans immigrated more consistently throughout U.S. history)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wave of Catholic immigrants provoked a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NATIVIST</a:t>
            </a:r>
            <a:r>
              <a:rPr lang="en-US" dirty="0" smtClean="0">
                <a:solidFill>
                  <a:schemeClr val="bg1"/>
                </a:solidFill>
              </a:rPr>
              <a:t> response.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Nativist Societies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Nativist Riots (Philadelphia)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Nothing</a:t>
            </a:r>
            <a:r>
              <a:rPr lang="en-US" dirty="0" smtClean="0">
                <a:solidFill>
                  <a:schemeClr val="bg1"/>
                </a:solidFill>
              </a:rPr>
              <a:t>” Party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Nativism is still a force in U.S. politics and society today.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790" y="709682"/>
            <a:ext cx="56638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263D61">
                    <a:lumMod val="20000"/>
                    <a:lumOff val="80000"/>
                  </a:srgbClr>
                </a:solidFill>
              </a:rPr>
              <a:t>Nativism in Antebellum America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78" y="5292167"/>
            <a:ext cx="2738633" cy="12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8400" dirty="0" smtClean="0">
                <a:solidFill>
                  <a:srgbClr val="ACC8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IRISH NEED APPLY</a:t>
            </a:r>
            <a:endParaRPr lang="en-US" sz="8400" dirty="0">
              <a:solidFill>
                <a:srgbClr val="ACC8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http://upload.wikimedia.org/wikipedia/en/f/fd/NINA-ny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10562814" cy="418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856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upload.wikimedia.org/wikipedia/commons/thumb/7/77/Joseph_F._Keppler_-_Uncle_Sam%27s_lodging-house.jpg/1024px-Joseph_F._Keppler_-_Uncle_Sam%27s_lodging-h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84" y="0"/>
            <a:ext cx="10491537" cy="68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6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0000"/>
              </a:schemeClr>
            </a:gs>
            <a:gs pos="100000">
              <a:schemeClr val="accent6">
                <a:lumMod val="4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http://loc.harpweek.com/LCPoliticalCartoons/Disk1/12w/3b37009v12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16" y="192506"/>
            <a:ext cx="8201167" cy="651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9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203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653" y="593559"/>
            <a:ext cx="11389895" cy="1475873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 A PROBLEM?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05474" y="6484384"/>
            <a:ext cx="24544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i="0" u="none" strike="noStrike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hlinkClick r:id="rId3" tooltip="Go to Robert's photostream"/>
              </a:rPr>
              <a:t>Robert</a:t>
            </a:r>
            <a:endParaRPr lang="en-US" sz="1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52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Riots1844staugestine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1724" t="1611" r="4205"/>
          <a:stretch/>
        </p:blipFill>
        <p:spPr bwMode="auto">
          <a:xfrm>
            <a:off x="-16042" y="0"/>
            <a:ext cx="12256168" cy="68580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49936" y="3392675"/>
            <a:ext cx="7126738" cy="13317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800" b="1" i="1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Anti-Catholic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violence in the </a:t>
            </a:r>
            <a:br>
              <a:rPr lang="en-US" sz="4800" b="1" i="1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glow rad="1270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City of Brotherly Love</a:t>
            </a:r>
            <a:endParaRPr lang="en-US" sz="4800" b="1" i="1" dirty="0">
              <a:solidFill>
                <a:schemeClr val="bg1"/>
              </a:solidFill>
              <a:effectLst>
                <a:glow rad="127000">
                  <a:schemeClr val="tx1">
                    <a:alpha val="80000"/>
                  </a:schemeClr>
                </a:glow>
                <a:outerShdw blurRad="38100" dist="38100" dir="2700000" algn="tl">
                  <a:srgbClr val="000000">
                    <a:alpha val="6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8694" y="5297342"/>
            <a:ext cx="600375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St. Augustine’s Church on Fire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13558" y="957735"/>
            <a:ext cx="3561347" cy="18620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1500" b="1" dirty="0" smtClean="0">
                <a:ln/>
                <a:solidFill>
                  <a:srgbClr val="9DD3D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1844</a:t>
            </a:r>
            <a:endParaRPr lang="en-US" sz="11500" b="1" dirty="0">
              <a:ln/>
              <a:solidFill>
                <a:srgbClr val="9DD3DF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415" y="557064"/>
            <a:ext cx="8209548" cy="2663390"/>
          </a:xfrm>
        </p:spPr>
        <p:txBody>
          <a:bodyPr>
            <a:noAutofit/>
          </a:bodyPr>
          <a:lstStyle/>
          <a:p>
            <a:pPr algn="ctr"/>
            <a:r>
              <a:rPr lang="en-US" sz="8400" dirty="0" smtClean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PHILADELPHIA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NATIVIST RIOTS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840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a/a8/Ganges1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08" y="0"/>
            <a:ext cx="10053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270" y="561473"/>
            <a:ext cx="2681858" cy="20052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n-lt"/>
              </a:rPr>
              <a:t>Cartoon by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Thomas Nast</a:t>
            </a:r>
            <a:br>
              <a:rPr lang="en-US" sz="3600" dirty="0" smtClean="0"/>
            </a:br>
            <a:r>
              <a:rPr lang="en-US" sz="2800" i="1" dirty="0" smtClean="0">
                <a:latin typeface="+mn-lt"/>
              </a:rPr>
              <a:t>Harper’s Weekly</a:t>
            </a:r>
            <a:r>
              <a:rPr lang="en-US" sz="2800" dirty="0" smtClean="0">
                <a:latin typeface="+mn-lt"/>
              </a:rPr>
              <a:t> 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(1876)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8408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1000">
              <a:schemeClr val="tx2">
                <a:lumMod val="30000"/>
                <a:lumOff val="7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8417"/>
            <a:ext cx="7620000" cy="158987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The American Party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3600" dirty="0" smtClean="0"/>
              <a:t>aka</a:t>
            </a:r>
            <a:r>
              <a:rPr lang="en-US" sz="4000" dirty="0" smtClean="0"/>
              <a:t> </a:t>
            </a:r>
            <a:r>
              <a:rPr lang="en-US" dirty="0" smtClean="0"/>
              <a:t>“Know </a:t>
            </a:r>
            <a:r>
              <a:rPr lang="en-US" dirty="0"/>
              <a:t>Nothings”</a:t>
            </a:r>
            <a:endParaRPr lang="en-US" sz="5400" dirty="0"/>
          </a:p>
        </p:txBody>
      </p:sp>
      <p:sp>
        <p:nvSpPr>
          <p:cNvPr id="4" name="&quot;No&quot; Symbol 3"/>
          <p:cNvSpPr/>
          <p:nvPr/>
        </p:nvSpPr>
        <p:spPr>
          <a:xfrm>
            <a:off x="417095" y="2399237"/>
            <a:ext cx="5350042" cy="1295400"/>
          </a:xfrm>
          <a:prstGeom prst="noSmoking">
            <a:avLst>
              <a:gd name="adj" fmla="val 661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CATHOLICS</a:t>
            </a:r>
          </a:p>
        </p:txBody>
      </p:sp>
      <p:sp>
        <p:nvSpPr>
          <p:cNvPr id="5" name="&quot;No&quot; Symbol 4"/>
          <p:cNvSpPr/>
          <p:nvPr/>
        </p:nvSpPr>
        <p:spPr>
          <a:xfrm>
            <a:off x="1572126" y="3917523"/>
            <a:ext cx="5791200" cy="1295400"/>
          </a:xfrm>
          <a:prstGeom prst="noSmoking">
            <a:avLst>
              <a:gd name="adj" fmla="val 661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IMMIGRANTS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94423"/>
            <a:ext cx="7576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prstClr val="black"/>
                </a:solidFill>
              </a:rPr>
              <a:t>“I know </a:t>
            </a:r>
            <a:r>
              <a:rPr lang="en-US" sz="5400" b="1" i="1" dirty="0">
                <a:solidFill>
                  <a:prstClr val="black"/>
                </a:solidFill>
              </a:rPr>
              <a:t>nothing…”</a:t>
            </a:r>
            <a:endParaRPr lang="en-US" sz="5400" b="1" i="1" dirty="0">
              <a:solidFill>
                <a:prstClr val="black"/>
              </a:solidFill>
            </a:endParaRPr>
          </a:p>
        </p:txBody>
      </p:sp>
      <p:pic>
        <p:nvPicPr>
          <p:cNvPr id="11266" name="Picture 2" descr="File:Fillmore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1126" y="0"/>
            <a:ext cx="309125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290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481"/>
            <a:ext cx="4029969" cy="23742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Know Nothing </a:t>
            </a: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Popularity </a:t>
            </a:r>
            <a:b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by County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3673644"/>
            <a:ext cx="3176337" cy="226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 smtClean="0">
                <a:solidFill>
                  <a:schemeClr val="accent3">
                    <a:lumMod val="95000"/>
                  </a:schemeClr>
                </a:solidFill>
              </a:rPr>
              <a:t>Where were the Know Nothings most popular?</a:t>
            </a:r>
            <a:endParaRPr lang="en-US" sz="38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8194" name="Picture 2" descr="http://upload.wikimedia.org/wikipedia/commons/d/d6/KnowNothingPresidentialCounty185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69" y="308140"/>
            <a:ext cx="7978883" cy="62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126" y="6471499"/>
            <a:ext cx="1393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Map by </a:t>
            </a:r>
            <a:r>
              <a:rPr lang="en-US" sz="1400" i="0" u="none" strike="noStrike" dirty="0" smtClean="0">
                <a:solidFill>
                  <a:schemeClr val="accent5"/>
                </a:solidFill>
                <a:effectLst/>
                <a:hlinkClick r:id="rId4"/>
              </a:rPr>
              <a:t>Tilden76</a:t>
            </a:r>
            <a:endParaRPr lang="en-US" sz="1400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96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9/9e/PresidentialCounty185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70" y="308140"/>
            <a:ext cx="7978882" cy="62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481"/>
            <a:ext cx="4029969" cy="23742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Know Nothing </a:t>
            </a: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Popularity </a:t>
            </a:r>
            <a:b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by County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3673644"/>
            <a:ext cx="3176337" cy="226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 smtClean="0">
                <a:solidFill>
                  <a:schemeClr val="accent3">
                    <a:lumMod val="95000"/>
                  </a:schemeClr>
                </a:solidFill>
              </a:rPr>
              <a:t>Where were the Know Nothings most popular?</a:t>
            </a:r>
            <a:endParaRPr lang="en-US" sz="38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26" y="6471499"/>
            <a:ext cx="1393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Map by </a:t>
            </a:r>
            <a:r>
              <a:rPr lang="en-US" sz="1400" i="0" u="none" strike="noStrike" dirty="0" smtClean="0">
                <a:solidFill>
                  <a:schemeClr val="accent5"/>
                </a:solidFill>
                <a:effectLst/>
                <a:hlinkClick r:id="rId4"/>
              </a:rPr>
              <a:t>Tilden76</a:t>
            </a:r>
            <a:endParaRPr lang="en-US" sz="1400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78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3" y="127918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0770" name="Picture 2" descr="http://ctah.binghamton.edu/student/anderson/buckhu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3" y="-22781"/>
            <a:ext cx="10411326" cy="69224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1064" y="970378"/>
            <a:ext cx="1399676" cy="938719"/>
          </a:xfrm>
          <a:custGeom>
            <a:avLst/>
            <a:gdLst>
              <a:gd name="connsiteX0" fmla="*/ 0 w 1399676"/>
              <a:gd name="connsiteY0" fmla="*/ 0 h 938719"/>
              <a:gd name="connsiteX1" fmla="*/ 1399676 w 1399676"/>
              <a:gd name="connsiteY1" fmla="*/ 0 h 938719"/>
              <a:gd name="connsiteX2" fmla="*/ 1399676 w 1399676"/>
              <a:gd name="connsiteY2" fmla="*/ 938719 h 938719"/>
              <a:gd name="connsiteX3" fmla="*/ 0 w 1399676"/>
              <a:gd name="connsiteY3" fmla="*/ 938719 h 938719"/>
              <a:gd name="connsiteX4" fmla="*/ 0 w 1399676"/>
              <a:gd name="connsiteY4" fmla="*/ 0 h 938719"/>
              <a:gd name="connsiteX0" fmla="*/ 0 w 1399676"/>
              <a:gd name="connsiteY0" fmla="*/ 0 h 938719"/>
              <a:gd name="connsiteX1" fmla="*/ 1399676 w 1399676"/>
              <a:gd name="connsiteY1" fmla="*/ 0 h 938719"/>
              <a:gd name="connsiteX2" fmla="*/ 1335507 w 1399676"/>
              <a:gd name="connsiteY2" fmla="*/ 890592 h 938719"/>
              <a:gd name="connsiteX3" fmla="*/ 0 w 1399676"/>
              <a:gd name="connsiteY3" fmla="*/ 938719 h 938719"/>
              <a:gd name="connsiteX4" fmla="*/ 0 w 1399676"/>
              <a:gd name="connsiteY4" fmla="*/ 0 h 93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9676" h="938719">
                <a:moveTo>
                  <a:pt x="0" y="0"/>
                </a:moveTo>
                <a:lnTo>
                  <a:pt x="1399676" y="0"/>
                </a:lnTo>
                <a:lnTo>
                  <a:pt x="1335507" y="890592"/>
                </a:lnTo>
                <a:lnTo>
                  <a:pt x="0" y="938719"/>
                </a:lnTo>
                <a:lnTo>
                  <a:pt x="0" y="0"/>
                </a:lnTo>
                <a:close/>
              </a:path>
            </a:pathLst>
          </a:custGeom>
          <a:solidFill>
            <a:srgbClr val="FDFDFD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E2A2A"/>
                </a:solidFill>
              </a:rPr>
              <a:t>Oh!  Brother Beecher!  Our Kansas Gun has </a:t>
            </a:r>
            <a:r>
              <a:rPr lang="en-US" sz="1100" dirty="0" err="1">
                <a:solidFill>
                  <a:srgbClr val="2E2A2A"/>
                </a:solidFill>
              </a:rPr>
              <a:t>bursted</a:t>
            </a:r>
            <a:r>
              <a:rPr lang="en-US" sz="1100" dirty="0">
                <a:solidFill>
                  <a:srgbClr val="2E2A2A"/>
                </a:solidFill>
              </a:rPr>
              <a:t> and upset our gunner.  I’m afraid we put in too big a load.</a:t>
            </a:r>
            <a:endParaRPr lang="en-US" sz="1100" dirty="0">
              <a:solidFill>
                <a:srgbClr val="2E2A2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3245" y="342702"/>
            <a:ext cx="2253916" cy="707886"/>
          </a:xfrm>
          <a:custGeom>
            <a:avLst/>
            <a:gdLst>
              <a:gd name="connsiteX0" fmla="*/ 0 w 2133600"/>
              <a:gd name="connsiteY0" fmla="*/ 0 h 707886"/>
              <a:gd name="connsiteX1" fmla="*/ 2133600 w 2133600"/>
              <a:gd name="connsiteY1" fmla="*/ 0 h 707886"/>
              <a:gd name="connsiteX2" fmla="*/ 2133600 w 2133600"/>
              <a:gd name="connsiteY2" fmla="*/ 707886 h 707886"/>
              <a:gd name="connsiteX3" fmla="*/ 0 w 2133600"/>
              <a:gd name="connsiteY3" fmla="*/ 707886 h 707886"/>
              <a:gd name="connsiteX4" fmla="*/ 0 w 2133600"/>
              <a:gd name="connsiteY4" fmla="*/ 0 h 707886"/>
              <a:gd name="connsiteX0" fmla="*/ 0 w 2133600"/>
              <a:gd name="connsiteY0" fmla="*/ 0 h 707886"/>
              <a:gd name="connsiteX1" fmla="*/ 2133600 w 2133600"/>
              <a:gd name="connsiteY1" fmla="*/ 0 h 707886"/>
              <a:gd name="connsiteX2" fmla="*/ 2053390 w 2133600"/>
              <a:gd name="connsiteY2" fmla="*/ 611633 h 707886"/>
              <a:gd name="connsiteX3" fmla="*/ 0 w 2133600"/>
              <a:gd name="connsiteY3" fmla="*/ 707886 h 707886"/>
              <a:gd name="connsiteX4" fmla="*/ 0 w 213360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707886">
                <a:moveTo>
                  <a:pt x="0" y="0"/>
                </a:moveTo>
                <a:lnTo>
                  <a:pt x="2133600" y="0"/>
                </a:lnTo>
                <a:lnTo>
                  <a:pt x="2053390" y="611633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2E2A2A"/>
                </a:solidFill>
              </a:rPr>
              <a:t>Ah!  Fremont, your sectional  Gun has exploded just as I predicted, but my American rifle will bring down that Old Buck.</a:t>
            </a:r>
            <a:endParaRPr lang="en-US" sz="1000" dirty="0">
              <a:solidFill>
                <a:srgbClr val="2E2A2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9044" y="1439737"/>
            <a:ext cx="1327485" cy="938719"/>
          </a:xfrm>
          <a:prstGeom prst="rect">
            <a:avLst/>
          </a:prstGeom>
          <a:solidFill>
            <a:srgbClr val="FDFDFD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E2A2A"/>
                </a:solidFill>
              </a:rPr>
              <a:t>Confound the Gun! if I can only get out of this muss I’ll stick to preaching and let fire-arms alone.</a:t>
            </a:r>
            <a:endParaRPr lang="en-US" sz="1100" dirty="0">
              <a:solidFill>
                <a:srgbClr val="2E2A2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8486" y="5353881"/>
            <a:ext cx="1868905" cy="461665"/>
          </a:xfrm>
          <a:prstGeom prst="rect">
            <a:avLst/>
          </a:prstGeom>
          <a:solidFill>
            <a:srgbClr val="EAEAE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E2A2A"/>
                </a:solidFill>
              </a:rPr>
              <a:t>Abolition Bog</a:t>
            </a:r>
            <a:endParaRPr lang="en-US" sz="2400" b="1" dirty="0">
              <a:solidFill>
                <a:srgbClr val="2E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0000"/>
              </a:schemeClr>
            </a:gs>
            <a:gs pos="100000">
              <a:schemeClr val="accent6">
                <a:lumMod val="4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57200"/>
            <a:ext cx="7568849" cy="1740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Washington’s </a:t>
            </a:r>
            <a:br>
              <a:rPr lang="en-US" sz="5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Farewell Address</a:t>
            </a:r>
            <a:endParaRPr lang="en-US" sz="54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42210" y="2582778"/>
            <a:ext cx="6232358" cy="3733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D5E0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“Against the insidious wiles of foreign influence… the jealousy of a free people ought to be constantly awake…”</a:t>
            </a:r>
            <a:endParaRPr lang="en-US" sz="4400" b="1" dirty="0">
              <a:solidFill>
                <a:srgbClr val="D5E0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upload.wikimedia.org/wikipedia/commons/thumb/9/98/Gilbert_Stuart_-_George_Washington_-_Google_Art_Project.jpg/640px-Gilbert_Stuart_-_George_Washington_-_Google_Art_Proje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8"/>
          <a:stretch/>
        </p:blipFill>
        <p:spPr bwMode="auto">
          <a:xfrm>
            <a:off x="7568849" y="0"/>
            <a:ext cx="4623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9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77000">
              <a:schemeClr val="tx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"/>
            <a:ext cx="12192000" cy="65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29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060" y="782220"/>
            <a:ext cx="6598940" cy="2265782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/>
              <a:t>“CITIZEN”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4800" dirty="0" smtClean="0"/>
              <a:t>KNOW NOTHING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3060" y="3611892"/>
            <a:ext cx="6598940" cy="25811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The Nativist </a:t>
            </a:r>
            <a:br>
              <a:rPr lang="en-US" sz="6600" dirty="0" smtClean="0"/>
            </a:br>
            <a:r>
              <a:rPr lang="en-US" sz="6600" dirty="0" smtClean="0"/>
              <a:t>Ideal</a:t>
            </a:r>
            <a:endParaRPr lang="en-US" sz="6600" dirty="0"/>
          </a:p>
        </p:txBody>
      </p:sp>
      <p:pic>
        <p:nvPicPr>
          <p:cNvPr id="4" name="Picture 2" descr="File:Citizen Know Not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382" y="0"/>
            <a:ext cx="5243678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4892842" y="0"/>
            <a:ext cx="700218" cy="6858000"/>
          </a:xfrm>
          <a:prstGeom prst="rect">
            <a:avLst/>
          </a:prstGeom>
          <a:gradFill flip="none" rotWithShape="1">
            <a:gsLst>
              <a:gs pos="0">
                <a:srgbClr val="EFEAE4"/>
              </a:gs>
              <a:gs pos="100000">
                <a:srgbClr val="EFEAE4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349382" y="-1"/>
            <a:ext cx="613144" cy="6858000"/>
          </a:xfrm>
          <a:prstGeom prst="rect">
            <a:avLst/>
          </a:prstGeom>
          <a:gradFill flip="none" rotWithShape="1">
            <a:gsLst>
              <a:gs pos="0">
                <a:srgbClr val="EFEAE4"/>
              </a:gs>
              <a:gs pos="100000">
                <a:srgbClr val="EFEAE4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4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0000"/>
              </a:schemeClr>
            </a:gs>
            <a:gs pos="100000">
              <a:schemeClr val="accent6">
                <a:lumMod val="4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6903"/>
            <a:ext cx="5238750" cy="1759479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CONTEMPORARY </a:t>
            </a:r>
            <a:r>
              <a:rPr lang="en-US" sz="7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NATIVISM</a:t>
            </a:r>
            <a:endParaRPr lang="en-US" sz="54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51579"/>
            <a:ext cx="4476750" cy="2675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1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 professional </a:t>
            </a:r>
          </a:p>
          <a:p>
            <a:pPr marL="0" indent="0" algn="ctr">
              <a:buNone/>
            </a:pPr>
            <a:r>
              <a:rPr lang="en-US" sz="5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ATHLETE</a:t>
            </a:r>
          </a:p>
          <a:p>
            <a:pPr marL="0" indent="0" algn="ctr">
              <a:buNone/>
            </a:pPr>
            <a:r>
              <a:rPr lang="en-US" sz="5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sounds off.</a:t>
            </a:r>
            <a:endParaRPr lang="en-US" sz="5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282"/>
          <a:stretch/>
        </p:blipFill>
        <p:spPr>
          <a:xfrm>
            <a:off x="5238750" y="250824"/>
            <a:ext cx="6591300" cy="63231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97925"/>
            <a:ext cx="5238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Source: 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hlinkClick r:id="rId4"/>
              </a:rPr>
              <a:t>http://www.cbsnews.com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871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0000"/>
              </a:schemeClr>
            </a:gs>
            <a:gs pos="100000">
              <a:schemeClr val="accent6">
                <a:lumMod val="4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190213"/>
            <a:ext cx="8305800" cy="653754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/>
        </p:nvSpPr>
        <p:spPr>
          <a:xfrm>
            <a:off x="3957851" y="1378424"/>
            <a:ext cx="914400" cy="257672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0000"/>
              </a:schemeClr>
            </a:gs>
            <a:gs pos="100000">
              <a:schemeClr val="accent6">
                <a:lumMod val="4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10" y="443332"/>
            <a:ext cx="11590167" cy="60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9"/>
          <a:stretch/>
        </p:blipFill>
        <p:spPr>
          <a:xfrm>
            <a:off x="600074" y="0"/>
            <a:ext cx="11001375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4708525"/>
            <a:ext cx="9229725" cy="1325563"/>
          </a:xfrm>
        </p:spPr>
        <p:txBody>
          <a:bodyPr>
            <a:noAutofit/>
          </a:bodyPr>
          <a:lstStyle/>
          <a:p>
            <a:r>
              <a:rPr lang="en-US" sz="11500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 NUGENT</a:t>
            </a:r>
            <a:endParaRPr lang="en-US" sz="1150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6488668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i="0" u="none" strike="noStrike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hlinkClick r:id="rId6" tooltip="Go to steve's photostream"/>
              </a:rPr>
              <a:t>steve</a:t>
            </a: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03 Cat Scratch Fever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78651" y="6272462"/>
            <a:ext cx="417095" cy="4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8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12792" r="782" b="12293"/>
          <a:stretch/>
        </p:blipFill>
        <p:spPr>
          <a:xfrm>
            <a:off x="0" y="-19050"/>
            <a:ext cx="12192000" cy="69151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4175"/>
            <a:ext cx="4343400" cy="3082925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TRUE </a:t>
            </a:r>
            <a:r>
              <a:rPr lang="en-US" sz="8000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NATIVE</a:t>
            </a:r>
            <a:r>
              <a:rPr lang="en-US" sz="8000" dirty="0" smtClean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100" dirty="0" smtClean="0">
                <a:ln w="12700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</a:t>
            </a:r>
            <a:endParaRPr lang="en-US" sz="5100" dirty="0">
              <a:ln w="12700">
                <a:solidFill>
                  <a:schemeClr val="tx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00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0"/>
          <a:stretch/>
        </p:blipFill>
        <p:spPr>
          <a:xfrm>
            <a:off x="0" y="0"/>
            <a:ext cx="12192000" cy="6882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94095" cy="616401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IT </a:t>
            </a:r>
            <a:r>
              <a:rPr lang="en-US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 smtClean="0">
                <a:ln w="57150">
                  <a:solidFill>
                    <a:schemeClr val="bg1"/>
                  </a:solidFill>
                </a:ln>
                <a:solidFill>
                  <a:srgbClr val="4F1C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</a:t>
            </a:r>
            <a:r>
              <a:rPr lang="en-US" sz="16600" dirty="0" smtClean="0">
                <a:ln w="38100">
                  <a:solidFill>
                    <a:schemeClr val="bg1"/>
                  </a:solidFill>
                </a:ln>
                <a:solidFill>
                  <a:srgbClr val="4F1C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AN </a:t>
            </a:r>
            <a:r>
              <a:rPr lang="en-US" sz="10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05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dirty="0" smtClean="0">
                <a:ln w="38100">
                  <a:solidFill>
                    <a:schemeClr val="bg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</a:t>
            </a:r>
            <a:endParaRPr lang="en-US" sz="7200" dirty="0">
              <a:ln w="38100">
                <a:solidFill>
                  <a:schemeClr val="bg1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3137" y="578523"/>
            <a:ext cx="4459705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9500" b="1" dirty="0" smtClean="0">
                <a:ln w="57150"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59500" b="1" dirty="0">
              <a:ln w="57150">
                <a:solidFill>
                  <a:srgbClr val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46058" y="6344471"/>
            <a:ext cx="1474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i="0" u="none" strike="noStrike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hlinkClick r:id="rId3" tooltip="Go to Wes Peck's photostream"/>
              </a:rPr>
              <a:t>Wes Peck</a:t>
            </a:r>
            <a:endParaRPr lang="en-US" sz="1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2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7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3" y="381167"/>
            <a:ext cx="5763727" cy="1325563"/>
          </a:xfrm>
        </p:spPr>
        <p:txBody>
          <a:bodyPr>
            <a:norm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284" y="1681246"/>
            <a:ext cx="10728159" cy="48639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Nativism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(citizens vs. immigrants) has often been a force in American politics.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the early 18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century, the U.S. population was overwhelmingly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Irish</a:t>
            </a:r>
            <a:r>
              <a:rPr lang="en-US" dirty="0" smtClean="0">
                <a:solidFill>
                  <a:schemeClr val="bg1"/>
                </a:solidFill>
              </a:rPr>
              <a:t> and [predominantly Catholic]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Germans</a:t>
            </a:r>
            <a:r>
              <a:rPr lang="en-US" dirty="0" smtClean="0">
                <a:solidFill>
                  <a:schemeClr val="bg1"/>
                </a:solidFill>
              </a:rPr>
              <a:t> were the largest immigrant groups during the antebellum period.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Irish were the largest during this time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(Germans immigrated more consistently throughout U.S. history)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wave of Catholic immigrants provoked a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NATIVIST</a:t>
            </a:r>
            <a:r>
              <a:rPr lang="en-US" dirty="0" smtClean="0">
                <a:solidFill>
                  <a:schemeClr val="bg1"/>
                </a:solidFill>
              </a:rPr>
              <a:t> response.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Nativist Societies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Nativist Riots (Philadelphia)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Nothing</a:t>
            </a:r>
            <a:r>
              <a:rPr lang="en-US" dirty="0" smtClean="0">
                <a:solidFill>
                  <a:schemeClr val="bg1"/>
                </a:solidFill>
              </a:rPr>
              <a:t>” Party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Nativism is still a force in U.S. politics and society today.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8790" y="709682"/>
            <a:ext cx="56638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Nativism in Antebellum America</a:t>
            </a:r>
            <a:endParaRPr lang="en-US" sz="34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78" y="5292167"/>
            <a:ext cx="2738633" cy="12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72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89" y="4804551"/>
            <a:ext cx="591343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" y="4804551"/>
            <a:ext cx="5969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" y="230121"/>
            <a:ext cx="11271341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09" y="2209968"/>
            <a:ext cx="11421979" cy="1325563"/>
          </a:xfrm>
        </p:spPr>
        <p:txBody>
          <a:bodyPr>
            <a:noAutofit/>
          </a:bodyPr>
          <a:lstStyle/>
          <a:p>
            <a:pPr algn="ctr"/>
            <a:r>
              <a:rPr lang="en-US" sz="22000" dirty="0" smtClean="0">
                <a:solidFill>
                  <a:schemeClr val="bg1"/>
                </a:solidFill>
              </a:rPr>
              <a:t>NAT   VE</a:t>
            </a:r>
            <a:endParaRPr lang="en-US" sz="2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07831"/>
            <a:ext cx="10515600" cy="16691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There’s a message here.</a:t>
            </a:r>
            <a:endParaRPr lang="en-US" sz="8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://www.clipartbest.com/cliparts/9T4/o55/9T4o55qac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73" y="862220"/>
            <a:ext cx="3191545" cy="319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30000">
              <a:schemeClr val="bg1">
                <a:lumMod val="95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hernandoheckler.files.wordpress.com/2013/01/confederate_flag_wallpaper_2_by_tiquitoc-d4emj8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6"/>
            <a:ext cx="12192000" cy="68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9293"/>
            <a:ext cx="12192000" cy="5875254"/>
          </a:xfrm>
        </p:spPr>
        <p:txBody>
          <a:bodyPr>
            <a:noAutofit/>
          </a:bodyPr>
          <a:lstStyle/>
          <a:p>
            <a:pPr algn="ctr"/>
            <a:r>
              <a:rPr lang="en-US" sz="21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YANKEE</a:t>
            </a:r>
            <a:r>
              <a:rPr lang="en-US" sz="138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38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HOME</a:t>
            </a:r>
            <a:endParaRPr lang="en-US" sz="138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052"/>
            <a:ext cx="8037687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PROTESTANTISM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21" y="2646947"/>
            <a:ext cx="2979821" cy="250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A majority of Americans are </a:t>
            </a:r>
            <a:r>
              <a:rPr 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PROTESTANT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(as of 2007)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4" descr="http://upload.wikimedia.org/wikipedia/commons/0/07/Workshop_of_Hans_Holbein_the_Younger_-_Portrait_of_Henry_VIII_-_Google_Art_Projec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3129" r="419" b="3322"/>
          <a:stretch/>
        </p:blipFill>
        <p:spPr bwMode="auto">
          <a:xfrm>
            <a:off x="8037687" y="0"/>
            <a:ext cx="415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905" y="2098674"/>
            <a:ext cx="3221577" cy="42255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7666" y="5415599"/>
            <a:ext cx="2447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</a:t>
            </a:r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Pew Forum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5920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21311" r="9971" b="15377"/>
          <a:stretch/>
        </p:blipFill>
        <p:spPr>
          <a:xfrm>
            <a:off x="-24063" y="-48126"/>
            <a:ext cx="12320337" cy="69301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410" y="220746"/>
            <a:ext cx="5891463" cy="5217528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CATHOLICS </a:t>
            </a:r>
            <a:r>
              <a:rPr lang="en-US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the largest </a:t>
            </a: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RELIGIOUS </a:t>
            </a:r>
            <a:r>
              <a:rPr 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996" y="6348481"/>
            <a:ext cx="2283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600" i="0" u="none" strike="noStrike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hlinkClick r:id="rId3" tooltip="Go to Global Panorama's photostream"/>
              </a:rPr>
              <a:t>Global Panorama</a:t>
            </a:r>
            <a:endParaRPr lang="en-US" sz="16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cara.georgetown.edu/staff/webpages/myth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92" y="244810"/>
            <a:ext cx="8933615" cy="616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5534" y="63841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Data Source: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hlinkClick r:id="rId4"/>
              </a:rPr>
              <a:t>http://nineteensixty-four.blogspot.com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1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3000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388" y="3561346"/>
            <a:ext cx="5177589" cy="30487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9DBF7F"/>
                </a:solidFill>
              </a:rPr>
              <a:t>of immigrants during the antebellum period were</a:t>
            </a:r>
          </a:p>
          <a:p>
            <a:pPr marL="0" indent="0" algn="ctr">
              <a:buNone/>
            </a:pPr>
            <a:r>
              <a:rPr lang="en-US" sz="1100" dirty="0" smtClean="0">
                <a:solidFill>
                  <a:srgbClr val="9DBF7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6600" dirty="0" smtClean="0">
                <a:solidFill>
                  <a:schemeClr val="bg1"/>
                </a:solidFill>
                <a:latin typeface="+mj-lt"/>
              </a:rPr>
              <a:t>Irish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22" name="Picture 2" descr="http://upload.wikimedia.org/wikipedia/commons/thumb/7/74/Ireland_%28MODIS%29.jpg/640px-Ireland_%28MODIS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4" y="0"/>
            <a:ext cx="4987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37314"/>
            <a:ext cx="7204364" cy="2763086"/>
          </a:xfrm>
        </p:spPr>
        <p:txBody>
          <a:bodyPr>
            <a:noAutofit/>
          </a:bodyPr>
          <a:lstStyle/>
          <a:p>
            <a:pPr algn="ctr"/>
            <a:r>
              <a:rPr lang="en-US" sz="24000" dirty="0" smtClean="0">
                <a:solidFill>
                  <a:schemeClr val="bg1"/>
                </a:solidFill>
              </a:rPr>
              <a:t>1/3</a:t>
            </a:r>
            <a:endParaRPr lang="en-US" sz="2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82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ativist">
      <a:dk1>
        <a:sysClr val="windowText" lastClr="000000"/>
      </a:dk1>
      <a:lt1>
        <a:sysClr val="window" lastClr="FFFFFF"/>
      </a:lt1>
      <a:dk2>
        <a:srgbClr val="263D61"/>
      </a:dk2>
      <a:lt2>
        <a:srgbClr val="E7E6E6"/>
      </a:lt2>
      <a:accent1>
        <a:srgbClr val="AA0E0E"/>
      </a:accent1>
      <a:accent2>
        <a:srgbClr val="263D61"/>
      </a:accent2>
      <a:accent3>
        <a:srgbClr val="FFFFFF"/>
      </a:accent3>
      <a:accent4>
        <a:srgbClr val="D8D8D8"/>
      </a:accent4>
      <a:accent5>
        <a:srgbClr val="BCC5D2"/>
      </a:accent5>
      <a:accent6>
        <a:srgbClr val="AA0E0E"/>
      </a:accent6>
      <a:hlink>
        <a:srgbClr val="BCC5D2"/>
      </a:hlink>
      <a:folHlink>
        <a:srgbClr val="8B9AB0"/>
      </a:folHlink>
    </a:clrScheme>
    <a:fontScheme name="Franklin Cheltenham">
      <a:majorFont>
        <a:latin typeface="Franklin Gothic Heavy"/>
        <a:ea typeface=""/>
        <a:cs typeface=""/>
      </a:majorFont>
      <a:minorFont>
        <a:latin typeface="Cheltenham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0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1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2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3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4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5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6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7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8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19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2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20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21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22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23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3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4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5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6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7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8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ppt/theme/themeOverride9.xml><?xml version="1.0" encoding="utf-8"?>
<a:themeOverride xmlns:a="http://schemas.openxmlformats.org/drawingml/2006/main">
  <a:clrScheme name="Nativist">
    <a:dk1>
      <a:sysClr val="windowText" lastClr="000000"/>
    </a:dk1>
    <a:lt1>
      <a:sysClr val="window" lastClr="FFFFFF"/>
    </a:lt1>
    <a:dk2>
      <a:srgbClr val="263D61"/>
    </a:dk2>
    <a:lt2>
      <a:srgbClr val="E7E6E6"/>
    </a:lt2>
    <a:accent1>
      <a:srgbClr val="AA0E0E"/>
    </a:accent1>
    <a:accent2>
      <a:srgbClr val="263D61"/>
    </a:accent2>
    <a:accent3>
      <a:srgbClr val="FFFFFF"/>
    </a:accent3>
    <a:accent4>
      <a:srgbClr val="D8D8D8"/>
    </a:accent4>
    <a:accent5>
      <a:srgbClr val="BCC5D2"/>
    </a:accent5>
    <a:accent6>
      <a:srgbClr val="AA0E0E"/>
    </a:accent6>
    <a:hlink>
      <a:srgbClr val="BCC5D2"/>
    </a:hlink>
    <a:folHlink>
      <a:srgbClr val="8B9AB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</TotalTime>
  <Words>549</Words>
  <Application>Microsoft Office PowerPoint</Application>
  <PresentationFormat>Widescreen</PresentationFormat>
  <Paragraphs>95</Paragraphs>
  <Slides>39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Franklin Gothic Heavy</vt:lpstr>
      <vt:lpstr>Arial</vt:lpstr>
      <vt:lpstr>Cheltenham bt</vt:lpstr>
      <vt:lpstr>Calibri</vt:lpstr>
      <vt:lpstr>Office Theme</vt:lpstr>
      <vt:lpstr>3_Office Theme</vt:lpstr>
      <vt:lpstr>NATIVISM</vt:lpstr>
      <vt:lpstr>PREVIEW</vt:lpstr>
      <vt:lpstr>PowerPoint Presentation</vt:lpstr>
      <vt:lpstr>NAT   VE</vt:lpstr>
      <vt:lpstr>YANKEE GO HOME</vt:lpstr>
      <vt:lpstr>PROTESTANTISM</vt:lpstr>
      <vt:lpstr>CATHOLICS are the largest RELIGIOUS GROUP</vt:lpstr>
      <vt:lpstr>PowerPoint Presentation</vt:lpstr>
      <vt:lpstr>1/3</vt:lpstr>
      <vt:lpstr>1/2</vt:lpstr>
      <vt:lpstr>FAMINE</vt:lpstr>
      <vt:lpstr>GERMAN  AMERICANS</vt:lpstr>
      <vt:lpstr>German-American POPULATION DENSITY (1872)</vt:lpstr>
      <vt:lpstr>Irish-American POPULATION DENSITY (1872)</vt:lpstr>
      <vt:lpstr>NATIVISM</vt:lpstr>
      <vt:lpstr>PowerPoint Presentation</vt:lpstr>
      <vt:lpstr>GANGS OF NEW YORK</vt:lpstr>
      <vt:lpstr>POLITICAL POWER</vt:lpstr>
      <vt:lpstr>PowerPoint Presentation</vt:lpstr>
      <vt:lpstr>NO IRISH NEED APPLY</vt:lpstr>
      <vt:lpstr>PowerPoint Presentation</vt:lpstr>
      <vt:lpstr>PowerPoint Presentation</vt:lpstr>
      <vt:lpstr>IS THERE A PROBLEM?</vt:lpstr>
      <vt:lpstr>PHILADELPHIA NATIVIST RIOTS</vt:lpstr>
      <vt:lpstr>Cartoon by Thomas Nast Harper’s Weekly  (1876)</vt:lpstr>
      <vt:lpstr>The American Party aka “Know Nothings”</vt:lpstr>
      <vt:lpstr>Know Nothing Popularity  by County</vt:lpstr>
      <vt:lpstr>Know Nothing Popularity  by County</vt:lpstr>
      <vt:lpstr>PowerPoint Presentation</vt:lpstr>
      <vt:lpstr>PowerPoint Presentation</vt:lpstr>
      <vt:lpstr>“CITIZEN”  KNOW NOTHING</vt:lpstr>
      <vt:lpstr>CONTEMPORARY NATIVISM</vt:lpstr>
      <vt:lpstr>PowerPoint Presentation</vt:lpstr>
      <vt:lpstr>PowerPoint Presentation</vt:lpstr>
      <vt:lpstr>TED NUGENT</vt:lpstr>
      <vt:lpstr>A TRUE NATIVE AMERICAN</vt:lpstr>
      <vt:lpstr>WHAT DOES IT  MEAN  TO BE AN  AMERICAN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Nativism in Antebellum America</dc:title>
  <dc:creator>Tom Richey</dc:creator>
  <cp:lastModifiedBy>Tom Richey</cp:lastModifiedBy>
  <cp:revision>37</cp:revision>
  <dcterms:created xsi:type="dcterms:W3CDTF">2014-12-14T03:03:55Z</dcterms:created>
  <dcterms:modified xsi:type="dcterms:W3CDTF">2014-12-14T20:06:16Z</dcterms:modified>
</cp:coreProperties>
</file>