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7.xml" ContentType="application/vnd.openxmlformats-officedocument.themeOverride+xml"/>
  <Override PartName="/ppt/notesSlides/notesSlide5.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6.xml" ContentType="application/vnd.openxmlformats-officedocument.presentationml.notesSlide+xml"/>
  <Override PartName="/ppt/theme/themeOverride11.xml" ContentType="application/vnd.openxmlformats-officedocument.themeOverride+xml"/>
  <Override PartName="/ppt/theme/themeOverride12.xml" ContentType="application/vnd.openxmlformats-officedocument.themeOverride+xml"/>
  <Override PartName="/ppt/notesSlides/notesSlide7.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notesSlides/notesSlide8.xml" ContentType="application/vnd.openxmlformats-officedocument.presentationml.notesSlide+xml"/>
  <Override PartName="/ppt/theme/themeOverride1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81" r:id="rId2"/>
    <p:sldId id="380" r:id="rId3"/>
    <p:sldId id="258" r:id="rId4"/>
    <p:sldId id="257" r:id="rId5"/>
    <p:sldId id="306" r:id="rId6"/>
    <p:sldId id="365" r:id="rId7"/>
    <p:sldId id="383" r:id="rId8"/>
    <p:sldId id="260" r:id="rId9"/>
    <p:sldId id="384" r:id="rId10"/>
    <p:sldId id="366" r:id="rId11"/>
    <p:sldId id="261" r:id="rId12"/>
    <p:sldId id="378" r:id="rId13"/>
    <p:sldId id="379" r:id="rId14"/>
    <p:sldId id="262" r:id="rId15"/>
    <p:sldId id="369" r:id="rId16"/>
    <p:sldId id="264" r:id="rId17"/>
    <p:sldId id="385" r:id="rId18"/>
    <p:sldId id="354" r:id="rId19"/>
    <p:sldId id="316" r:id="rId20"/>
    <p:sldId id="265" r:id="rId21"/>
    <p:sldId id="266" r:id="rId22"/>
    <p:sldId id="327" r:id="rId23"/>
    <p:sldId id="321" r:id="rId24"/>
    <p:sldId id="372" r:id="rId25"/>
    <p:sldId id="283" r:id="rId26"/>
    <p:sldId id="373" r:id="rId27"/>
    <p:sldId id="338" r:id="rId28"/>
    <p:sldId id="307" r:id="rId29"/>
    <p:sldId id="305" r:id="rId30"/>
    <p:sldId id="28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80808"/>
    <a:srgbClr val="111111"/>
    <a:srgbClr val="1C1C1C"/>
    <a:srgbClr val="FF6161"/>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7690" autoAdjust="0"/>
    <p:restoredTop sz="86406" autoAdjust="0"/>
  </p:normalViewPr>
  <p:slideViewPr>
    <p:cSldViewPr>
      <p:cViewPr>
        <p:scale>
          <a:sx n="133" d="100"/>
          <a:sy n="133" d="100"/>
        </p:scale>
        <p:origin x="-152" y="24"/>
      </p:cViewPr>
      <p:guideLst>
        <p:guide orient="horz" pos="2160"/>
        <p:guide pos="2880"/>
      </p:guideLst>
    </p:cSldViewPr>
  </p:slideViewPr>
  <p:outlineViewPr>
    <p:cViewPr>
      <p:scale>
        <a:sx n="33" d="100"/>
        <a:sy n="33" d="100"/>
      </p:scale>
      <p:origin x="0" y="-1261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1" d="100"/>
          <a:sy n="71" d="100"/>
        </p:scale>
        <p:origin x="2568" y="184"/>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12A8BE-DC32-4299-ADCF-221BB93627BB}" type="datetimeFigureOut">
              <a:rPr lang="en-US" smtClean="0"/>
              <a:pPr/>
              <a:t>3/25/17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8DAB31-F619-458C-A3C3-AABEA3354E48}" type="slidenum">
              <a:rPr lang="en-US" smtClean="0"/>
              <a:pPr/>
              <a:t>‹#›</a:t>
            </a:fld>
            <a:endParaRPr lang="en-US"/>
          </a:p>
        </p:txBody>
      </p:sp>
    </p:spTree>
    <p:extLst>
      <p:ext uri="{BB962C8B-B14F-4D97-AF65-F5344CB8AC3E}">
        <p14:creationId xmlns:p14="http://schemas.microsoft.com/office/powerpoint/2010/main" val="203766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8DAB31-F619-458C-A3C3-AABEA3354E48}" type="slidenum">
              <a:rPr lang="en-US" smtClean="0"/>
              <a:pPr/>
              <a:t>4</a:t>
            </a:fld>
            <a:endParaRPr lang="en-US"/>
          </a:p>
        </p:txBody>
      </p:sp>
    </p:spTree>
    <p:extLst>
      <p:ext uri="{BB962C8B-B14F-4D97-AF65-F5344CB8AC3E}">
        <p14:creationId xmlns:p14="http://schemas.microsoft.com/office/powerpoint/2010/main" val="1495714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Lincoln's blueprint for Reconstruction included the </a:t>
            </a:r>
            <a:r>
              <a:rPr lang="en-US" sz="1200" b="1" kern="1200" dirty="0" smtClean="0">
                <a:solidFill>
                  <a:schemeClr val="tx1"/>
                </a:solidFill>
                <a:latin typeface="+mn-lt"/>
                <a:ea typeface="+mn-ea"/>
                <a:cs typeface="+mn-cs"/>
              </a:rPr>
              <a:t>Ten</a:t>
            </a:r>
            <a:r>
              <a:rPr lang="en-US" sz="1200" b="0" kern="1200" dirty="0" smtClean="0">
                <a:solidFill>
                  <a:schemeClr val="tx1"/>
                </a:solidFill>
                <a:latin typeface="+mn-lt"/>
                <a:ea typeface="+mn-ea"/>
                <a:cs typeface="+mn-cs"/>
              </a:rPr>
              <a:t>-</a:t>
            </a:r>
            <a:r>
              <a:rPr lang="en-US" sz="1200" b="1" kern="1200" dirty="0" smtClean="0">
                <a:solidFill>
                  <a:schemeClr val="tx1"/>
                </a:solidFill>
                <a:latin typeface="+mn-lt"/>
                <a:ea typeface="+mn-ea"/>
                <a:cs typeface="+mn-cs"/>
              </a:rPr>
              <a:t>Percent Plan</a:t>
            </a:r>
            <a:r>
              <a:rPr lang="en-US" sz="1200" b="0" kern="1200" dirty="0" smtClean="0">
                <a:solidFill>
                  <a:schemeClr val="tx1"/>
                </a:solidFill>
                <a:latin typeface="+mn-lt"/>
                <a:ea typeface="+mn-ea"/>
                <a:cs typeface="+mn-cs"/>
              </a:rPr>
              <a:t>, which specified that a southern state could be readmitted into the Union once </a:t>
            </a:r>
            <a:r>
              <a:rPr lang="en-US" sz="1200" b="1" kern="1200" dirty="0" smtClean="0">
                <a:solidFill>
                  <a:schemeClr val="tx1"/>
                </a:solidFill>
                <a:latin typeface="+mn-lt"/>
                <a:ea typeface="+mn-ea"/>
                <a:cs typeface="+mn-cs"/>
              </a:rPr>
              <a:t>10 percent</a:t>
            </a:r>
            <a:r>
              <a:rPr lang="en-US" sz="1200" b="0" kern="1200" dirty="0" smtClean="0">
                <a:solidFill>
                  <a:schemeClr val="tx1"/>
                </a:solidFill>
                <a:latin typeface="+mn-lt"/>
                <a:ea typeface="+mn-ea"/>
                <a:cs typeface="+mn-cs"/>
              </a:rPr>
              <a:t> of its voters (from the voter rolls for the election of 1860) swore an oath of allegiance to the Union.</a:t>
            </a:r>
            <a:endParaRPr lang="en-US" dirty="0"/>
          </a:p>
        </p:txBody>
      </p:sp>
      <p:sp>
        <p:nvSpPr>
          <p:cNvPr id="4" name="Slide Number Placeholder 3"/>
          <p:cNvSpPr>
            <a:spLocks noGrp="1"/>
          </p:cNvSpPr>
          <p:nvPr>
            <p:ph type="sldNum" sz="quarter" idx="10"/>
          </p:nvPr>
        </p:nvSpPr>
        <p:spPr/>
        <p:txBody>
          <a:bodyPr/>
          <a:lstStyle/>
          <a:p>
            <a:fld id="{B08DAB31-F619-458C-A3C3-AABEA3354E48}" type="slidenum">
              <a:rPr lang="en-US" smtClean="0"/>
              <a:pPr/>
              <a:t>5</a:t>
            </a:fld>
            <a:endParaRPr lang="en-US"/>
          </a:p>
        </p:txBody>
      </p:sp>
    </p:spTree>
    <p:extLst>
      <p:ext uri="{BB962C8B-B14F-4D97-AF65-F5344CB8AC3E}">
        <p14:creationId xmlns:p14="http://schemas.microsoft.com/office/powerpoint/2010/main" val="1158991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Radical Republicans had a different Idea. </a:t>
            </a:r>
            <a:r>
              <a:rPr lang="en-US" sz="1200" kern="1200" dirty="0" smtClean="0">
                <a:solidFill>
                  <a:schemeClr val="tx1"/>
                </a:solidFill>
                <a:latin typeface="+mn-lt"/>
                <a:ea typeface="+mn-ea"/>
                <a:cs typeface="+mn-cs"/>
              </a:rPr>
              <a:t>Congressional Republicans outlined their plan for reconstructing the union. The Wade-Davis Bill required each state to abolish slavery, repudiate their acts of secession, and refuse to honor wartime debts. It also stipulates that a majority, rather than 10 percent, of voters in 1860 take an oath of allegiance before a state can be reorganized. Finally, it specifies that anyone who wants to vote in a constitutional convention in a former Confederate state must swear that he never voluntarily supported the Confederacy.	</a:t>
            </a:r>
          </a:p>
          <a:p>
            <a:endParaRPr lang="en-US" dirty="0"/>
          </a:p>
        </p:txBody>
      </p:sp>
      <p:sp>
        <p:nvSpPr>
          <p:cNvPr id="4" name="Slide Number Placeholder 3"/>
          <p:cNvSpPr>
            <a:spLocks noGrp="1"/>
          </p:cNvSpPr>
          <p:nvPr>
            <p:ph type="sldNum" sz="quarter" idx="10"/>
          </p:nvPr>
        </p:nvSpPr>
        <p:spPr/>
        <p:txBody>
          <a:bodyPr/>
          <a:lstStyle/>
          <a:p>
            <a:fld id="{B08DAB31-F619-458C-A3C3-AABEA3354E48}" type="slidenum">
              <a:rPr lang="en-US" smtClean="0"/>
              <a:pPr/>
              <a:t>8</a:t>
            </a:fld>
            <a:endParaRPr lang="en-US"/>
          </a:p>
        </p:txBody>
      </p:sp>
    </p:spTree>
    <p:extLst>
      <p:ext uri="{BB962C8B-B14F-4D97-AF65-F5344CB8AC3E}">
        <p14:creationId xmlns:p14="http://schemas.microsoft.com/office/powerpoint/2010/main" val="64415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Lincoln</a:t>
            </a:r>
            <a:r>
              <a:rPr lang="en-US" baseline="0" dirty="0" smtClean="0"/>
              <a:t> “POCKET VETOED” the Wade Davis Bill.</a:t>
            </a:r>
            <a:endParaRPr lang="en-US" dirty="0"/>
          </a:p>
        </p:txBody>
      </p:sp>
      <p:sp>
        <p:nvSpPr>
          <p:cNvPr id="4" name="Slide Number Placeholder 3"/>
          <p:cNvSpPr>
            <a:spLocks noGrp="1"/>
          </p:cNvSpPr>
          <p:nvPr>
            <p:ph type="sldNum" sz="quarter" idx="10"/>
          </p:nvPr>
        </p:nvSpPr>
        <p:spPr/>
        <p:txBody>
          <a:bodyPr/>
          <a:lstStyle/>
          <a:p>
            <a:fld id="{B08DAB31-F619-458C-A3C3-AABEA3354E48}" type="slidenum">
              <a:rPr lang="en-US" smtClean="0"/>
              <a:pPr/>
              <a:t>10</a:t>
            </a:fld>
            <a:endParaRPr lang="en-US"/>
          </a:p>
        </p:txBody>
      </p:sp>
    </p:spTree>
    <p:extLst>
      <p:ext uri="{BB962C8B-B14F-4D97-AF65-F5344CB8AC3E}">
        <p14:creationId xmlns:p14="http://schemas.microsoft.com/office/powerpoint/2010/main" val="1100825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Constitution Pic: http://yourfuneralguy.wordpress.com/category/cemetery-legislation/</a:t>
            </a:r>
            <a:endParaRPr lang="en-US" dirty="0"/>
          </a:p>
        </p:txBody>
      </p:sp>
      <p:sp>
        <p:nvSpPr>
          <p:cNvPr id="4" name="Slide Number Placeholder 3"/>
          <p:cNvSpPr>
            <a:spLocks noGrp="1"/>
          </p:cNvSpPr>
          <p:nvPr>
            <p:ph type="sldNum" sz="quarter" idx="10"/>
          </p:nvPr>
        </p:nvSpPr>
        <p:spPr/>
        <p:txBody>
          <a:bodyPr/>
          <a:lstStyle/>
          <a:p>
            <a:fld id="{B08DAB31-F619-458C-A3C3-AABEA3354E48}" type="slidenum">
              <a:rPr lang="en-US" smtClean="0"/>
              <a:pPr/>
              <a:t>11</a:t>
            </a:fld>
            <a:endParaRPr lang="en-US"/>
          </a:p>
        </p:txBody>
      </p:sp>
    </p:spTree>
    <p:extLst>
      <p:ext uri="{BB962C8B-B14F-4D97-AF65-F5344CB8AC3E}">
        <p14:creationId xmlns:p14="http://schemas.microsoft.com/office/powerpoint/2010/main" val="4137124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8DAB31-F619-458C-A3C3-AABEA3354E48}" type="slidenum">
              <a:rPr lang="en-US" smtClean="0"/>
              <a:pPr/>
              <a:t>18</a:t>
            </a:fld>
            <a:endParaRPr lang="en-US"/>
          </a:p>
        </p:txBody>
      </p:sp>
    </p:spTree>
    <p:extLst>
      <p:ext uri="{BB962C8B-B14F-4D97-AF65-F5344CB8AC3E}">
        <p14:creationId xmlns:p14="http://schemas.microsoft.com/office/powerpoint/2010/main" val="1652940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cartoon was titled “And Not This Man?” and was printed in </a:t>
            </a:r>
            <a:r>
              <a:rPr lang="en-US" sz="1200" i="1" kern="1200" dirty="0" smtClean="0">
                <a:solidFill>
                  <a:schemeClr val="tx1"/>
                </a:solidFill>
                <a:latin typeface="+mn-lt"/>
                <a:ea typeface="+mn-ea"/>
                <a:cs typeface="+mn-cs"/>
              </a:rPr>
              <a:t>Harper’s Weekly</a:t>
            </a:r>
            <a:r>
              <a:rPr lang="en-US" sz="1200" i="0" kern="1200" dirty="0" smtClean="0">
                <a:solidFill>
                  <a:schemeClr val="tx1"/>
                </a:solidFill>
                <a:latin typeface="+mn-lt"/>
                <a:ea typeface="+mn-ea"/>
                <a:cs typeface="+mn-cs"/>
              </a:rPr>
              <a:t>, August 5, 1865. As </a:t>
            </a:r>
            <a:r>
              <a:rPr lang="en-US" sz="1200" i="0" kern="1200" dirty="0" err="1" smtClean="0">
                <a:solidFill>
                  <a:schemeClr val="tx1"/>
                </a:solidFill>
                <a:latin typeface="+mn-lt"/>
                <a:ea typeface="+mn-ea"/>
                <a:cs typeface="+mn-cs"/>
              </a:rPr>
              <a:t>Loewen</a:t>
            </a:r>
            <a:r>
              <a:rPr lang="en-US" sz="1200" i="0" kern="1200" dirty="0" smtClean="0">
                <a:solidFill>
                  <a:schemeClr val="tx1"/>
                </a:solidFill>
                <a:latin typeface="+mn-lt"/>
                <a:ea typeface="+mn-ea"/>
                <a:cs typeface="+mn-cs"/>
              </a:rPr>
              <a:t> says, the cartoon “provides evidence of Nast’s idealism in the early days after the Civil War.” It also shows the strong memory of black’s recent service in the Union army, and links that service directly to their citizenship, their equality, and their suffrage rights.</a:t>
            </a:r>
          </a:p>
          <a:p>
            <a:endParaRPr lang="en-US" dirty="0"/>
          </a:p>
        </p:txBody>
      </p:sp>
      <p:sp>
        <p:nvSpPr>
          <p:cNvPr id="4" name="Slide Number Placeholder 3"/>
          <p:cNvSpPr>
            <a:spLocks noGrp="1"/>
          </p:cNvSpPr>
          <p:nvPr>
            <p:ph type="sldNum" sz="quarter" idx="10"/>
          </p:nvPr>
        </p:nvSpPr>
        <p:spPr/>
        <p:txBody>
          <a:bodyPr/>
          <a:lstStyle/>
          <a:p>
            <a:fld id="{B08DAB31-F619-458C-A3C3-AABEA3354E48}" type="slidenum">
              <a:rPr lang="en-US" smtClean="0"/>
              <a:pPr/>
              <a:t>22</a:t>
            </a:fld>
            <a:endParaRPr lang="en-US"/>
          </a:p>
        </p:txBody>
      </p:sp>
    </p:spTree>
    <p:extLst>
      <p:ext uri="{BB962C8B-B14F-4D97-AF65-F5344CB8AC3E}">
        <p14:creationId xmlns:p14="http://schemas.microsoft.com/office/powerpoint/2010/main" val="2093857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former</a:t>
            </a:r>
            <a:r>
              <a:rPr lang="en-US" baseline="0" dirty="0" smtClean="0"/>
              <a:t> slaves became sharecroppers- they paid rent with crops grown on the farm</a:t>
            </a:r>
          </a:p>
          <a:p>
            <a:r>
              <a:rPr lang="en-US" baseline="0" dirty="0" smtClean="0"/>
              <a:t>Most poor white farmers </a:t>
            </a:r>
            <a:r>
              <a:rPr lang="en-US" baseline="0" smtClean="0"/>
              <a:t>became tenant </a:t>
            </a:r>
            <a:r>
              <a:rPr lang="en-US" baseline="0" dirty="0" smtClean="0"/>
              <a:t>farmers who paid rent in cash.</a:t>
            </a:r>
            <a:endParaRPr lang="en-US" dirty="0"/>
          </a:p>
        </p:txBody>
      </p:sp>
      <p:sp>
        <p:nvSpPr>
          <p:cNvPr id="4" name="Slide Number Placeholder 3"/>
          <p:cNvSpPr>
            <a:spLocks noGrp="1"/>
          </p:cNvSpPr>
          <p:nvPr>
            <p:ph type="sldNum" sz="quarter" idx="10"/>
          </p:nvPr>
        </p:nvSpPr>
        <p:spPr/>
        <p:txBody>
          <a:bodyPr/>
          <a:lstStyle/>
          <a:p>
            <a:fld id="{B08DAB31-F619-458C-A3C3-AABEA3354E48}" type="slidenum">
              <a:rPr lang="en-US" smtClean="0"/>
              <a:pPr/>
              <a:t>29</a:t>
            </a:fld>
            <a:endParaRPr lang="en-US"/>
          </a:p>
        </p:txBody>
      </p:sp>
    </p:spTree>
    <p:extLst>
      <p:ext uri="{BB962C8B-B14F-4D97-AF65-F5344CB8AC3E}">
        <p14:creationId xmlns:p14="http://schemas.microsoft.com/office/powerpoint/2010/main" val="165789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6FD481-FE9D-4575-9200-8F30723262D8}" type="datetimeFigureOut">
              <a:rPr lang="en-US" smtClean="0"/>
              <a:pPr/>
              <a:t>3/25/17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FD481-FE9D-4575-9200-8F30723262D8}" type="datetimeFigureOut">
              <a:rPr lang="en-US" smtClean="0"/>
              <a:pPr/>
              <a:t>3/25/17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FD481-FE9D-4575-9200-8F30723262D8}" type="datetimeFigureOut">
              <a:rPr lang="en-US" smtClean="0"/>
              <a:pPr/>
              <a:t>3/25/17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6FD481-FE9D-4575-9200-8F30723262D8}" type="datetimeFigureOut">
              <a:rPr lang="en-US" smtClean="0"/>
              <a:pPr/>
              <a:t>3/25/17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6FD481-FE9D-4575-9200-8F30723262D8}" type="datetimeFigureOut">
              <a:rPr lang="en-US" smtClean="0"/>
              <a:pPr/>
              <a:t>3/25/17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6FD481-FE9D-4575-9200-8F30723262D8}" type="datetimeFigureOut">
              <a:rPr lang="en-US" smtClean="0"/>
              <a:pPr/>
              <a:t>3/25/17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6FD481-FE9D-4575-9200-8F30723262D8}" type="datetimeFigureOut">
              <a:rPr lang="en-US" smtClean="0"/>
              <a:pPr/>
              <a:t>3/25/17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6FD481-FE9D-4575-9200-8F30723262D8}" type="datetimeFigureOut">
              <a:rPr lang="en-US" smtClean="0"/>
              <a:pPr/>
              <a:t>3/25/17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6FD481-FE9D-4575-9200-8F30723262D8}" type="datetimeFigureOut">
              <a:rPr lang="en-US" smtClean="0"/>
              <a:pPr/>
              <a:t>3/25/17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FE233D-9F1B-48DD-80CD-6BF75DC3D3B6}" type="slidenum">
              <a:rPr lang="en-US" smtClean="0"/>
              <a:pPr/>
              <a:t>‹#›</a:t>
            </a:fld>
            <a:endParaRPr lang="en-US"/>
          </a:p>
        </p:txBody>
      </p:sp>
      <p:sp>
        <p:nvSpPr>
          <p:cNvPr id="5" name="Title 4"/>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FD481-FE9D-4575-9200-8F30723262D8}" type="datetimeFigureOut">
              <a:rPr lang="en-US" smtClean="0"/>
              <a:pPr/>
              <a:t>3/25/17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FD481-FE9D-4575-9200-8F30723262D8}" type="datetimeFigureOut">
              <a:rPr lang="en-US" smtClean="0"/>
              <a:pPr/>
              <a:t>3/25/17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FE233D-9F1B-48DD-80CD-6BF75DC3D3B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6FD481-FE9D-4575-9200-8F30723262D8}" type="datetimeFigureOut">
              <a:rPr lang="en-US" smtClean="0"/>
              <a:pPr/>
              <a:t>3/25/17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FE233D-9F1B-48DD-80CD-6BF75DC3D3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hyperlink" Target="http://www.flickr.com/photos/bcveen/" TargetMode="External"/><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0.jpeg"/><Relationship Id="rId5" Type="http://schemas.microsoft.com/office/2007/relationships/hdphoto" Target="../media/hdphoto2.wdp"/><Relationship Id="rId1" Type="http://schemas.openxmlformats.org/officeDocument/2006/relationships/themeOverride" Target="../theme/themeOverride7.xml"/><Relationship Id="rId2"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themeOverride" Target="../theme/themeOverride8.xml"/><Relationship Id="rId2"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themeOverride" Target="../theme/themeOverride9.xml"/><Relationship Id="rId2"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4" Type="http://schemas.microsoft.com/office/2007/relationships/hdphoto" Target="../media/hdphoto3.wdp"/><Relationship Id="rId1" Type="http://schemas.openxmlformats.org/officeDocument/2006/relationships/themeOverride" Target="../theme/themeOverride10.xml"/><Relationship Id="rId2"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hyperlink" Target="http://en.wikipedia.org/wiki/Mary_Surratt" TargetMode="External"/><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upload.wikimedia.org/wikipedia/commons/1/1c/Walt_Whitman,_steel_engraving,_July_1854.jpg" TargetMode="External"/><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G"/><Relationship Id="rId1" Type="http://schemas.openxmlformats.org/officeDocument/2006/relationships/themeOverride" Target="../theme/themeOverride2.xml"/><Relationship Id="rId2"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www.whitehouse.gov/history/presidents/aj17.html" TargetMode="External"/><Relationship Id="rId5" Type="http://schemas.openxmlformats.org/officeDocument/2006/relationships/image" Target="../media/image20.png"/><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hyperlink" Target="http://www.sewanee.edu/faculty/Willis/Civil_War/documents/AndrewJ.html" TargetMode="External"/><Relationship Id="rId4" Type="http://schemas.openxmlformats.org/officeDocument/2006/relationships/image" Target="../media/image20.png"/><Relationship Id="rId1" Type="http://schemas.openxmlformats.org/officeDocument/2006/relationships/themeOverride" Target="../theme/themeOverride11.xml"/><Relationship Id="rId2"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1.jpeg"/><Relationship Id="rId1" Type="http://schemas.openxmlformats.org/officeDocument/2006/relationships/themeOverride" Target="../theme/themeOverride12.xml"/><Relationship Id="rId2"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slide" Target="slide23.xml"/><Relationship Id="rId4" Type="http://schemas.openxmlformats.org/officeDocument/2006/relationships/image" Target="../media/image22.png"/><Relationship Id="rId1" Type="http://schemas.openxmlformats.org/officeDocument/2006/relationships/themeOverride" Target="../theme/themeOverride13.xml"/><Relationship Id="rId2"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 Target="slide25.xml"/><Relationship Id="rId4" Type="http://schemas.openxmlformats.org/officeDocument/2006/relationships/image" Target="../media/image23.png"/><Relationship Id="rId1" Type="http://schemas.openxmlformats.org/officeDocument/2006/relationships/themeOverride" Target="../theme/themeOverride14.xml"/><Relationship Id="rId2"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 Target="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4" Type="http://schemas.openxmlformats.org/officeDocument/2006/relationships/image" Target="../media/image25.jpeg"/><Relationship Id="rId1" Type="http://schemas.openxmlformats.org/officeDocument/2006/relationships/themeOverride" Target="../theme/themeOverride15.xml"/><Relationship Id="rId2"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eg"/><Relationship Id="rId3"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29.jpeg"/><Relationship Id="rId5" Type="http://schemas.openxmlformats.org/officeDocument/2006/relationships/image" Target="../media/image30.jpeg"/><Relationship Id="rId1" Type="http://schemas.openxmlformats.org/officeDocument/2006/relationships/themeOverride" Target="../theme/themeOverride16.xml"/><Relationship Id="rId2"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themeOverride" Target="../theme/themeOverride3.xml"/><Relationship Id="rId2"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themeOverride" Target="../theme/themeOverride17.xml"/><Relationship Id="rId2" Type="http://schemas.openxmlformats.org/officeDocument/2006/relationships/slideLayout" Target="../slideLayouts/slideLayout4.xml"/><Relationship Id="rId3"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hyperlink" Target="http://www.nationalcenter.org/LincolnSecondInaugural.html" TargetMode="External"/><Relationship Id="rId5" Type="http://schemas.openxmlformats.org/officeDocument/2006/relationships/image" Target="../media/image5.png"/><Relationship Id="rId1" Type="http://schemas.openxmlformats.org/officeDocument/2006/relationships/themeOverride" Target="../theme/themeOverride4.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slideLayout" Target="../slideLayouts/slideLayout5.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8.png"/><Relationship Id="rId5" Type="http://schemas.openxmlformats.org/officeDocument/2006/relationships/hyperlink" Target="http://www.ourdocuments.gov/doc.php?doc=37&amp;page=transcript" TargetMode="External"/><Relationship Id="rId6" Type="http://schemas.openxmlformats.org/officeDocument/2006/relationships/hyperlink" Target="http://www.mrlincolnandfreedom.org/inside.asp?ID=61&amp;subjectID=3" TargetMode="External"/><Relationship Id="rId1" Type="http://schemas.openxmlformats.org/officeDocument/2006/relationships/themeOverride" Target="../theme/themeOverride6.xml"/><Relationship Id="rId2"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ile:1860s White House.jpg"/>
          <p:cNvPicPr>
            <a:picLocks noChangeAspect="1" noChangeArrowheads="1"/>
          </p:cNvPicPr>
          <p:nvPr/>
        </p:nvPicPr>
        <p:blipFill rotWithShape="1">
          <a:blip r:embed="rId3">
            <a:extLst>
              <a:ext uri="{28A0092B-C50C-407E-A947-70E740481C1C}">
                <a14:useLocalDpi xmlns:a14="http://schemas.microsoft.com/office/drawing/2010/main" val="0"/>
              </a:ext>
            </a:extLst>
          </a:blip>
          <a:srcRect l="15476" r="11842" b="23553"/>
          <a:stretch/>
        </p:blipFill>
        <p:spPr bwMode="auto">
          <a:xfrm>
            <a:off x="0" y="1"/>
            <a:ext cx="9144000" cy="6864584"/>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ctrTitle"/>
          </p:nvPr>
        </p:nvSpPr>
        <p:spPr>
          <a:xfrm>
            <a:off x="152400" y="228600"/>
            <a:ext cx="5319963" cy="1905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l">
              <a:lnSpc>
                <a:spcPct val="85000"/>
              </a:lnSpc>
            </a:pPr>
            <a:r>
              <a:rPr lang="en-US" altLang="en-US" sz="2000" dirty="0"/>
              <a:t>DO NOW: </a:t>
            </a:r>
            <a:r>
              <a:rPr lang="en-US" altLang="en-US" sz="2000" dirty="0">
                <a:solidFill>
                  <a:srgbClr val="C00000"/>
                </a:solidFill>
              </a:rPr>
              <a:t>Write this Objective in your notes- </a:t>
            </a:r>
            <a:r>
              <a:rPr lang="en-US" altLang="en-US" sz="2000" dirty="0"/>
              <a:t/>
            </a:r>
            <a:br>
              <a:rPr lang="en-US" altLang="en-US" sz="2000" dirty="0"/>
            </a:br>
            <a:r>
              <a:rPr lang="en-US" altLang="en-US" sz="2000" dirty="0" smtClean="0"/>
              <a:t>College Bound: </a:t>
            </a:r>
            <a:r>
              <a:rPr lang="en-US" sz="2400" dirty="0" smtClean="0">
                <a:solidFill>
                  <a:srgbClr val="FF0000"/>
                </a:solidFill>
              </a:rPr>
              <a:t>Contrast </a:t>
            </a:r>
            <a:r>
              <a:rPr lang="en-US" sz="2400" dirty="0">
                <a:solidFill>
                  <a:srgbClr val="FF0000"/>
                </a:solidFill>
              </a:rPr>
              <a:t>Lincoln's plan to reunite the nation with that of radical Republicans</a:t>
            </a:r>
            <a:r>
              <a:rPr lang="en-US" altLang="en-US" sz="2400" dirty="0"/>
              <a:t/>
            </a:r>
            <a:br>
              <a:rPr lang="en-US" altLang="en-US" sz="2400" dirty="0"/>
            </a:br>
            <a:endParaRPr lang="en-US" sz="2400" b="1" u="sng" dirty="0">
              <a:ln w="11430"/>
              <a:solidFill>
                <a:schemeClr val="tx1">
                  <a:lumMod val="90000"/>
                  <a:lumOff val="10000"/>
                </a:schemeClr>
              </a:solidFill>
              <a:effectLst>
                <a:glow rad="101600">
                  <a:schemeClr val="bg1">
                    <a:alpha val="60000"/>
                  </a:schemeClr>
                </a:glow>
                <a:outerShdw blurRad="80000" dist="40000" dir="5040000" algn="tl">
                  <a:srgbClr val="000000">
                    <a:alpha val="30000"/>
                  </a:srgbClr>
                </a:outerShdw>
              </a:effectLst>
            </a:endParaRPr>
          </a:p>
        </p:txBody>
      </p:sp>
      <p:sp>
        <p:nvSpPr>
          <p:cNvPr id="7" name="Rectangle 6"/>
          <p:cNvSpPr/>
          <p:nvPr/>
        </p:nvSpPr>
        <p:spPr>
          <a:xfrm>
            <a:off x="-14037" y="4199979"/>
            <a:ext cx="9172074" cy="2664606"/>
          </a:xfrm>
          <a:prstGeom prst="rect">
            <a:avLst/>
          </a:prstGeom>
          <a:gradFill flip="none" rotWithShape="1">
            <a:gsLst>
              <a:gs pos="43000">
                <a:schemeClr val="tx2">
                  <a:lumMod val="50000"/>
                  <a:alpha val="85000"/>
                </a:schemeClr>
              </a:gs>
              <a:gs pos="100000">
                <a:schemeClr val="accent1">
                  <a:tint val="23500"/>
                  <a:satMod val="16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solidFill>
            </a:endParaRPr>
          </a:p>
        </p:txBody>
      </p:sp>
      <p:sp>
        <p:nvSpPr>
          <p:cNvPr id="8" name="TextBox 7"/>
          <p:cNvSpPr txBox="1"/>
          <p:nvPr/>
        </p:nvSpPr>
        <p:spPr>
          <a:xfrm>
            <a:off x="318837" y="5035785"/>
            <a:ext cx="8610600" cy="1569660"/>
          </a:xfrm>
          <a:prstGeom prst="rect">
            <a:avLst/>
          </a:prstGeom>
          <a:noFill/>
        </p:spPr>
        <p:txBody>
          <a:bodyPr wrap="square" rtlCol="0">
            <a:spAutoFit/>
          </a:bodyPr>
          <a:lstStyle/>
          <a:p>
            <a:r>
              <a:rPr lang="en-US" sz="2400" b="1" dirty="0" smtClean="0">
                <a:solidFill>
                  <a:schemeClr val="bg1"/>
                </a:solidFill>
                <a:latin typeface="+mj-lt"/>
              </a:rPr>
              <a:t>AP: Analyze </a:t>
            </a:r>
            <a:r>
              <a:rPr lang="en-US" sz="2400" b="1" dirty="0">
                <a:solidFill>
                  <a:schemeClr val="bg1"/>
                </a:solidFill>
                <a:latin typeface="+mj-lt"/>
              </a:rPr>
              <a:t>the effects of Reconstruction on the southern states and on the role of the federal government, including the impact of the thirteenth, fourteenth, and fifteenth amendments on opportunities for African Americans.</a:t>
            </a:r>
          </a:p>
        </p:txBody>
      </p:sp>
    </p:spTree>
    <p:extLst>
      <p:ext uri="{BB962C8B-B14F-4D97-AF65-F5344CB8AC3E}">
        <p14:creationId xmlns:p14="http://schemas.microsoft.com/office/powerpoint/2010/main" val="2894519067"/>
      </p:ext>
    </p:extLst>
  </p:cSld>
  <p:clrMapOvr>
    <a:overrideClrMapping bg1="lt1" tx1="dk1" bg2="lt2" tx2="dk2" accent1="accent1" accent2="accent2" accent3="accent3" accent4="accent4" accent5="accent5" accent6="accent6" hlink="hlink" folHlink="folHlink"/>
  </p:clrMapOvr>
  <p:transition advTm="12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pic>
        <p:nvPicPr>
          <p:cNvPr id="1026" name="Picture 2" descr="http://farm1.staticflickr.com/21/32783265_e116e3b461_b.jpg"/>
          <p:cNvPicPr>
            <a:picLocks noChangeAspect="1" noChangeArrowheads="1"/>
          </p:cNvPicPr>
          <p:nvPr/>
        </p:nvPicPr>
        <p:blipFill rotWithShape="1">
          <a:blip r:embed="rId3">
            <a:extLst>
              <a:ext uri="{28A0092B-C50C-407E-A947-70E740481C1C}">
                <a14:useLocalDpi xmlns:a14="http://schemas.microsoft.com/office/drawing/2010/main" val="0"/>
              </a:ext>
            </a:extLst>
          </a:blip>
          <a:srcRect t="14483" b="8276"/>
          <a:stretch/>
        </p:blipFill>
        <p:spPr bwMode="auto">
          <a:xfrm>
            <a:off x="1295400" y="0"/>
            <a:ext cx="6629400" cy="68275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804659" y="6553200"/>
            <a:ext cx="1339341" cy="307777"/>
          </a:xfrm>
          <a:prstGeom prst="rect">
            <a:avLst/>
          </a:prstGeom>
        </p:spPr>
        <p:txBody>
          <a:bodyPr wrap="none">
            <a:spAutoFit/>
          </a:bodyPr>
          <a:lstStyle/>
          <a:p>
            <a:r>
              <a:rPr lang="en-US" sz="1400" b="1" dirty="0">
                <a:solidFill>
                  <a:schemeClr val="bg1"/>
                </a:solidFill>
              </a:rPr>
              <a:t>By </a:t>
            </a:r>
            <a:r>
              <a:rPr lang="en-US" sz="1400" b="1" dirty="0" err="1">
                <a:solidFill>
                  <a:schemeClr val="bg1"/>
                </a:solidFill>
                <a:hlinkClick r:id="rId4"/>
              </a:rPr>
              <a:t>hoveringdog</a:t>
            </a:r>
            <a:endParaRPr lang="en-US" sz="1400" dirty="0">
              <a:solidFill>
                <a:schemeClr val="bg1"/>
              </a:solidFill>
            </a:endParaRPr>
          </a:p>
        </p:txBody>
      </p:sp>
      <p:sp>
        <p:nvSpPr>
          <p:cNvPr id="2" name="Title 1"/>
          <p:cNvSpPr>
            <a:spLocks noGrp="1"/>
          </p:cNvSpPr>
          <p:nvPr>
            <p:ph type="title"/>
          </p:nvPr>
        </p:nvSpPr>
        <p:spPr>
          <a:xfrm>
            <a:off x="0" y="304800"/>
            <a:ext cx="9144000" cy="685800"/>
          </a:xfrm>
          <a:solidFill>
            <a:schemeClr val="tx1"/>
          </a:solidFill>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solidFill>
                  <a:schemeClr val="bg2">
                    <a:lumMod val="20000"/>
                    <a:lumOff val="80000"/>
                  </a:schemeClr>
                </a:solidFill>
                <a:effectLst>
                  <a:outerShdw blurRad="50800" dist="39000" dir="5460000" algn="tl">
                    <a:srgbClr val="000000">
                      <a:alpha val="38000"/>
                    </a:srgbClr>
                  </a:outerShdw>
                </a:effectLst>
              </a:rPr>
              <a:t>I’ve got a veto in my pocket...</a:t>
            </a:r>
            <a:endParaRPr lang="en-US" sz="4000" b="1" dirty="0">
              <a:ln w="11430"/>
              <a:solidFill>
                <a:schemeClr val="bg2">
                  <a:lumMod val="20000"/>
                  <a:lumOff val="80000"/>
                </a:schemeClr>
              </a:solidFill>
              <a:effectLst>
                <a:outerShdw blurRad="50800" dist="39000" dir="5460000" algn="tl">
                  <a:srgbClr val="000000">
                    <a:alpha val="38000"/>
                  </a:srgbClr>
                </a:outerShdw>
              </a:effectLst>
            </a:endParaRPr>
          </a:p>
        </p:txBody>
      </p:sp>
      <p:sp useBgFill="1">
        <p:nvSpPr>
          <p:cNvPr id="7" name="Title 1"/>
          <p:cNvSpPr txBox="1">
            <a:spLocks/>
          </p:cNvSpPr>
          <p:nvPr/>
        </p:nvSpPr>
        <p:spPr>
          <a:xfrm>
            <a:off x="0" y="5867400"/>
            <a:ext cx="9144000" cy="685800"/>
          </a:xfrm>
          <a:prstGeom prst="rect">
            <a:avLst/>
          </a:prstGeom>
        </p:spPr>
        <p:txBody>
          <a:bodyPr vert="horz" lIns="91440" tIns="45720" rIns="91440" bIns="45720" rtlCol="0"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800" b="1" i="1" dirty="0" smtClean="0">
                <a:ln w="11430"/>
                <a:solidFill>
                  <a:schemeClr val="bg2">
                    <a:lumMod val="20000"/>
                    <a:lumOff val="80000"/>
                  </a:schemeClr>
                </a:solidFill>
                <a:effectLst>
                  <a:outerShdw blurRad="50800" dist="39000" dir="5460000" algn="tl">
                    <a:srgbClr val="000000">
                      <a:alpha val="38000"/>
                    </a:srgbClr>
                  </a:outerShdw>
                </a:effectLst>
              </a:rPr>
              <a:t>and I think it’s starting to melt!</a:t>
            </a:r>
            <a:endParaRPr lang="en-US" sz="3800" b="1" i="1" dirty="0">
              <a:ln w="11430"/>
              <a:solidFill>
                <a:schemeClr val="bg2">
                  <a:lumMod val="20000"/>
                  <a:lumOff val="80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4605507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150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6521669"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63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POCKET VETO</a:t>
            </a:r>
            <a:endParaRPr lang="en-US" sz="63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0" name="Rectangle 19"/>
          <p:cNvSpPr/>
          <p:nvPr/>
        </p:nvSpPr>
        <p:spPr>
          <a:xfrm>
            <a:off x="76200" y="1981200"/>
            <a:ext cx="8915400" cy="3970318"/>
          </a:xfrm>
          <a:prstGeom prst="rect">
            <a:avLst/>
          </a:prstGeom>
        </p:spPr>
        <p:txBody>
          <a:bodyPr wrap="square">
            <a:spAutoFit/>
          </a:bodyPr>
          <a:lstStyle/>
          <a:p>
            <a:r>
              <a:rPr lang="en-US" sz="3200" b="1" i="1" dirty="0" smtClean="0">
                <a:solidFill>
                  <a:schemeClr val="bg2">
                    <a:lumMod val="40000"/>
                    <a:lumOff val="60000"/>
                  </a:schemeClr>
                </a:solidFill>
              </a:rPr>
              <a:t>"… If any Bill shall not be returned by</a:t>
            </a:r>
            <a:br>
              <a:rPr lang="en-US" sz="3200" b="1" i="1" dirty="0" smtClean="0">
                <a:solidFill>
                  <a:schemeClr val="bg2">
                    <a:lumMod val="40000"/>
                    <a:lumOff val="60000"/>
                  </a:schemeClr>
                </a:solidFill>
              </a:rPr>
            </a:br>
            <a:r>
              <a:rPr lang="en-US" sz="3200" b="1" i="1" dirty="0" smtClean="0">
                <a:solidFill>
                  <a:schemeClr val="bg2">
                    <a:lumMod val="40000"/>
                    <a:lumOff val="60000"/>
                  </a:schemeClr>
                </a:solidFill>
              </a:rPr>
              <a:t>the President within ten Days (Sundays excepted) after it shall have been presented to him, the Same shall be a Law, in like Manner as if he had signed it, unless the Congress by their Adjournment prevent its Return, in which Case it shall not be a Law.”</a:t>
            </a:r>
          </a:p>
          <a:p>
            <a:endParaRPr lang="en-US" dirty="0">
              <a:solidFill>
                <a:schemeClr val="bg2">
                  <a:lumMod val="40000"/>
                  <a:lumOff val="60000"/>
                </a:schemeClr>
              </a:solidFill>
            </a:endParaRPr>
          </a:p>
          <a:p>
            <a:r>
              <a:rPr lang="en-US" sz="3600" dirty="0">
                <a:solidFill>
                  <a:schemeClr val="bg2">
                    <a:lumMod val="40000"/>
                    <a:lumOff val="60000"/>
                  </a:schemeClr>
                </a:solidFill>
              </a:rPr>
              <a:t>	</a:t>
            </a:r>
            <a:r>
              <a:rPr lang="en-US" sz="3600" dirty="0" smtClean="0">
                <a:solidFill>
                  <a:schemeClr val="bg2">
                    <a:lumMod val="40000"/>
                    <a:lumOff val="60000"/>
                  </a:schemeClr>
                </a:solidFill>
              </a:rPr>
              <a:t>				     </a:t>
            </a:r>
            <a:r>
              <a:rPr lang="en-US" sz="3200" b="1" dirty="0" smtClean="0">
                <a:solidFill>
                  <a:schemeClr val="bg2">
                    <a:lumMod val="40000"/>
                    <a:lumOff val="60000"/>
                  </a:schemeClr>
                </a:solidFill>
              </a:rPr>
              <a:t>-- U.S. Constitution</a:t>
            </a:r>
            <a:endParaRPr lang="en-US" sz="3200" b="1" dirty="0">
              <a:solidFill>
                <a:schemeClr val="bg2">
                  <a:lumMod val="40000"/>
                  <a:lumOff val="60000"/>
                </a:schemeClr>
              </a:solidFill>
            </a:endParaRPr>
          </a:p>
        </p:txBody>
      </p:sp>
      <p:pic>
        <p:nvPicPr>
          <p:cNvPr id="5122" name="Picture 2" descr="http://yourfuneralguy.files.wordpress.com/2009/10/istock_000006279473medium.jpg?w=490&amp;h=458"/>
          <p:cNvPicPr>
            <a:picLocks noChangeAspect="1" noChangeArrowheads="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6521669" y="93663"/>
            <a:ext cx="2546131" cy="237985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pic>
        <p:nvPicPr>
          <p:cNvPr id="6" name="Picture 3"/>
          <p:cNvPicPr>
            <a:picLocks noGrp="1" noChangeAspect="1" noChangeArrowheads="1"/>
          </p:cNvPicPr>
          <p:nvPr>
            <p:ph sz="half" idx="4294967295"/>
          </p:nvPr>
        </p:nvPicPr>
        <p:blipFill>
          <a:blip r:embed="rId3" cstate="screen">
            <a:extLst>
              <a:ext uri="{28A0092B-C50C-407E-A947-70E740481C1C}">
                <a14:useLocalDpi xmlns:a14="http://schemas.microsoft.com/office/drawing/2010/main"/>
              </a:ext>
            </a:extLst>
          </a:blip>
          <a:stretch>
            <a:fillRect/>
          </a:stretch>
        </p:blipFill>
        <p:spPr bwMode="auto">
          <a:xfrm>
            <a:off x="5105400" y="1878012"/>
            <a:ext cx="4038600" cy="3027363"/>
          </a:xfrm>
          <a:prstGeom prst="rect">
            <a:avLst/>
          </a:prstGeom>
          <a:noFill/>
          <a:ln w="9525">
            <a:noFill/>
            <a:miter lim="800000"/>
            <a:headEnd/>
            <a:tailEnd/>
          </a:ln>
          <a:effectLst/>
        </p:spPr>
      </p:pic>
      <p:pic>
        <p:nvPicPr>
          <p:cNvPr id="7" name="Content Placeholder 6"/>
          <p:cNvPicPr>
            <a:picLocks noGrp="1" noChangeAspect="1"/>
          </p:cNvPicPr>
          <p:nvPr>
            <p:ph sz="half" idx="4294967295"/>
          </p:nvPr>
        </p:nvPicPr>
        <p:blipFill>
          <a:blip r:embed="rId4">
            <a:clrChange>
              <a:clrFrom>
                <a:srgbClr val="BD4932"/>
              </a:clrFrom>
              <a:clrTo>
                <a:srgbClr val="BD4932">
                  <a:alpha val="0"/>
                </a:srgbClr>
              </a:clrTo>
            </a:clrChange>
            <a:extLst>
              <a:ext uri="{28A0092B-C50C-407E-A947-70E740481C1C}">
                <a14:useLocalDpi xmlns:a14="http://schemas.microsoft.com/office/drawing/2010/main" val="0"/>
              </a:ext>
            </a:extLst>
          </a:blip>
          <a:stretch>
            <a:fillRect/>
          </a:stretch>
        </p:blipFill>
        <p:spPr>
          <a:xfrm>
            <a:off x="0" y="4354512"/>
            <a:ext cx="3997325" cy="2274888"/>
          </a:xfrm>
          <a:effectLst>
            <a:softEdge rad="12700"/>
          </a:effectLst>
        </p:spPr>
      </p:pic>
      <p:pic>
        <p:nvPicPr>
          <p:cNvPr id="3074"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04800" y="1704830"/>
            <a:ext cx="1828800" cy="4821382"/>
          </a:xfrm>
          <a:prstGeom prst="rect">
            <a:avLst/>
          </a:prstGeom>
          <a:noFill/>
          <a:ln w="9525">
            <a:noFill/>
            <a:miter lim="800000"/>
            <a:headEnd/>
            <a:tailEnd/>
          </a:ln>
          <a:effectLst/>
        </p:spPr>
      </p:pic>
      <p:sp>
        <p:nvSpPr>
          <p:cNvPr id="9" name="TextBox 8"/>
          <p:cNvSpPr txBox="1"/>
          <p:nvPr/>
        </p:nvSpPr>
        <p:spPr>
          <a:xfrm>
            <a:off x="3276600" y="2944812"/>
            <a:ext cx="990600" cy="707886"/>
          </a:xfrm>
          <a:prstGeom prst="rect">
            <a:avLst/>
          </a:prstGeom>
          <a:noFill/>
        </p:spPr>
        <p:txBody>
          <a:bodyPr wrap="square" rtlCol="0">
            <a:spAutoFit/>
          </a:bodyPr>
          <a:lstStyle/>
          <a:p>
            <a:pPr algn="ctr"/>
            <a:r>
              <a:rPr lang="en-US" sz="4000" b="1" dirty="0" smtClean="0">
                <a:solidFill>
                  <a:srgbClr val="C3C9CB">
                    <a:lumMod val="40000"/>
                    <a:lumOff val="60000"/>
                  </a:srgbClr>
                </a:solidFill>
              </a:rPr>
              <a:t>10</a:t>
            </a:r>
            <a:endParaRPr lang="en-US" sz="4000" b="1" dirty="0">
              <a:solidFill>
                <a:srgbClr val="C3C9CB">
                  <a:lumMod val="40000"/>
                  <a:lumOff val="60000"/>
                </a:srgbClr>
              </a:solidFill>
            </a:endParaRPr>
          </a:p>
        </p:txBody>
      </p:sp>
      <p:sp>
        <p:nvSpPr>
          <p:cNvPr id="10" name="TextBox 9"/>
          <p:cNvSpPr txBox="1"/>
          <p:nvPr/>
        </p:nvSpPr>
        <p:spPr>
          <a:xfrm>
            <a:off x="3124200" y="3478212"/>
            <a:ext cx="990600" cy="707886"/>
          </a:xfrm>
          <a:prstGeom prst="rect">
            <a:avLst/>
          </a:prstGeom>
          <a:noFill/>
        </p:spPr>
        <p:txBody>
          <a:bodyPr wrap="square" rtlCol="0">
            <a:spAutoFit/>
          </a:bodyPr>
          <a:lstStyle/>
          <a:p>
            <a:pPr algn="ctr"/>
            <a:r>
              <a:rPr lang="en-US" sz="4000" b="1" dirty="0" smtClean="0">
                <a:solidFill>
                  <a:srgbClr val="C3C9CB">
                    <a:lumMod val="40000"/>
                    <a:lumOff val="60000"/>
                  </a:srgbClr>
                </a:solidFill>
              </a:rPr>
              <a:t>9</a:t>
            </a:r>
            <a:endParaRPr lang="en-US" sz="4000" b="1" dirty="0">
              <a:solidFill>
                <a:srgbClr val="C3C9CB">
                  <a:lumMod val="40000"/>
                  <a:lumOff val="60000"/>
                </a:srgbClr>
              </a:solidFill>
            </a:endParaRPr>
          </a:p>
        </p:txBody>
      </p:sp>
      <p:sp>
        <p:nvSpPr>
          <p:cNvPr id="11" name="TextBox 10"/>
          <p:cNvSpPr txBox="1"/>
          <p:nvPr/>
        </p:nvSpPr>
        <p:spPr>
          <a:xfrm>
            <a:off x="3581400" y="2335212"/>
            <a:ext cx="990600" cy="707886"/>
          </a:xfrm>
          <a:prstGeom prst="rect">
            <a:avLst/>
          </a:prstGeom>
          <a:noFill/>
        </p:spPr>
        <p:txBody>
          <a:bodyPr wrap="square" rtlCol="0">
            <a:spAutoFit/>
          </a:bodyPr>
          <a:lstStyle/>
          <a:p>
            <a:pPr algn="ctr"/>
            <a:r>
              <a:rPr lang="en-US" sz="4000" b="1" dirty="0" smtClean="0">
                <a:solidFill>
                  <a:srgbClr val="C3C9CB">
                    <a:lumMod val="40000"/>
                    <a:lumOff val="60000"/>
                  </a:srgbClr>
                </a:solidFill>
              </a:rPr>
              <a:t>8</a:t>
            </a:r>
            <a:endParaRPr lang="en-US" sz="4000" b="1" dirty="0">
              <a:solidFill>
                <a:srgbClr val="C3C9CB">
                  <a:lumMod val="40000"/>
                  <a:lumOff val="60000"/>
                </a:srgbClr>
              </a:solidFill>
            </a:endParaRPr>
          </a:p>
        </p:txBody>
      </p:sp>
      <p:sp>
        <p:nvSpPr>
          <p:cNvPr id="12" name="TextBox 11"/>
          <p:cNvSpPr txBox="1"/>
          <p:nvPr/>
        </p:nvSpPr>
        <p:spPr>
          <a:xfrm>
            <a:off x="1905000" y="2487612"/>
            <a:ext cx="990600" cy="707886"/>
          </a:xfrm>
          <a:prstGeom prst="rect">
            <a:avLst/>
          </a:prstGeom>
          <a:noFill/>
        </p:spPr>
        <p:txBody>
          <a:bodyPr wrap="square" rtlCol="0">
            <a:spAutoFit/>
          </a:bodyPr>
          <a:lstStyle/>
          <a:p>
            <a:pPr algn="ctr"/>
            <a:r>
              <a:rPr lang="en-US" sz="4000" b="1" dirty="0" smtClean="0">
                <a:solidFill>
                  <a:srgbClr val="C3C9CB">
                    <a:lumMod val="40000"/>
                    <a:lumOff val="60000"/>
                  </a:srgbClr>
                </a:solidFill>
              </a:rPr>
              <a:t>7</a:t>
            </a:r>
            <a:endParaRPr lang="en-US" sz="4000" b="1" dirty="0">
              <a:solidFill>
                <a:srgbClr val="C3C9CB">
                  <a:lumMod val="40000"/>
                  <a:lumOff val="60000"/>
                </a:srgbClr>
              </a:solidFill>
            </a:endParaRPr>
          </a:p>
        </p:txBody>
      </p:sp>
      <p:sp>
        <p:nvSpPr>
          <p:cNvPr id="13" name="TextBox 12"/>
          <p:cNvSpPr txBox="1"/>
          <p:nvPr/>
        </p:nvSpPr>
        <p:spPr>
          <a:xfrm>
            <a:off x="2133600" y="2868612"/>
            <a:ext cx="990600" cy="707886"/>
          </a:xfrm>
          <a:prstGeom prst="rect">
            <a:avLst/>
          </a:prstGeom>
          <a:noFill/>
        </p:spPr>
        <p:txBody>
          <a:bodyPr wrap="square" rtlCol="0">
            <a:spAutoFit/>
          </a:bodyPr>
          <a:lstStyle/>
          <a:p>
            <a:pPr algn="ctr"/>
            <a:r>
              <a:rPr lang="en-US" sz="4000" b="1" dirty="0" smtClean="0">
                <a:solidFill>
                  <a:srgbClr val="C3C9CB">
                    <a:lumMod val="40000"/>
                    <a:lumOff val="60000"/>
                  </a:srgbClr>
                </a:solidFill>
              </a:rPr>
              <a:t>6</a:t>
            </a:r>
            <a:endParaRPr lang="en-US" sz="4000" b="1" dirty="0">
              <a:solidFill>
                <a:srgbClr val="C3C9CB">
                  <a:lumMod val="40000"/>
                  <a:lumOff val="60000"/>
                </a:srgbClr>
              </a:solidFill>
            </a:endParaRPr>
          </a:p>
        </p:txBody>
      </p:sp>
      <p:sp>
        <p:nvSpPr>
          <p:cNvPr id="14" name="TextBox 13"/>
          <p:cNvSpPr txBox="1"/>
          <p:nvPr/>
        </p:nvSpPr>
        <p:spPr>
          <a:xfrm>
            <a:off x="2895600" y="2335212"/>
            <a:ext cx="990600" cy="707886"/>
          </a:xfrm>
          <a:prstGeom prst="rect">
            <a:avLst/>
          </a:prstGeom>
          <a:noFill/>
        </p:spPr>
        <p:txBody>
          <a:bodyPr wrap="square" rtlCol="0">
            <a:spAutoFit/>
          </a:bodyPr>
          <a:lstStyle/>
          <a:p>
            <a:pPr algn="ctr"/>
            <a:r>
              <a:rPr lang="en-US" sz="4000" b="1" dirty="0" smtClean="0">
                <a:solidFill>
                  <a:srgbClr val="C3C9CB">
                    <a:lumMod val="40000"/>
                    <a:lumOff val="60000"/>
                  </a:srgbClr>
                </a:solidFill>
              </a:rPr>
              <a:t>5</a:t>
            </a:r>
            <a:endParaRPr lang="en-US" sz="4000" b="1" dirty="0">
              <a:solidFill>
                <a:srgbClr val="C3C9CB">
                  <a:lumMod val="40000"/>
                  <a:lumOff val="60000"/>
                </a:srgbClr>
              </a:solidFill>
            </a:endParaRPr>
          </a:p>
        </p:txBody>
      </p:sp>
      <p:sp>
        <p:nvSpPr>
          <p:cNvPr id="15" name="TextBox 14"/>
          <p:cNvSpPr txBox="1"/>
          <p:nvPr/>
        </p:nvSpPr>
        <p:spPr>
          <a:xfrm>
            <a:off x="2209800" y="3478212"/>
            <a:ext cx="990600" cy="707886"/>
          </a:xfrm>
          <a:prstGeom prst="rect">
            <a:avLst/>
          </a:prstGeom>
          <a:noFill/>
        </p:spPr>
        <p:txBody>
          <a:bodyPr wrap="square" rtlCol="0">
            <a:spAutoFit/>
          </a:bodyPr>
          <a:lstStyle/>
          <a:p>
            <a:pPr algn="ctr"/>
            <a:r>
              <a:rPr lang="en-US" sz="4000" b="1" dirty="0" smtClean="0">
                <a:solidFill>
                  <a:srgbClr val="C3C9CB">
                    <a:lumMod val="40000"/>
                    <a:lumOff val="60000"/>
                  </a:srgbClr>
                </a:solidFill>
              </a:rPr>
              <a:t>4</a:t>
            </a:r>
            <a:endParaRPr lang="en-US" sz="4000" b="1" dirty="0">
              <a:solidFill>
                <a:srgbClr val="C3C9CB">
                  <a:lumMod val="40000"/>
                  <a:lumOff val="60000"/>
                </a:srgbClr>
              </a:solidFill>
            </a:endParaRPr>
          </a:p>
        </p:txBody>
      </p:sp>
      <p:sp>
        <p:nvSpPr>
          <p:cNvPr id="16" name="TextBox 15"/>
          <p:cNvSpPr txBox="1"/>
          <p:nvPr/>
        </p:nvSpPr>
        <p:spPr>
          <a:xfrm>
            <a:off x="2145424" y="2036448"/>
            <a:ext cx="990600" cy="707886"/>
          </a:xfrm>
          <a:prstGeom prst="rect">
            <a:avLst/>
          </a:prstGeom>
          <a:noFill/>
        </p:spPr>
        <p:txBody>
          <a:bodyPr wrap="square" rtlCol="0">
            <a:spAutoFit/>
          </a:bodyPr>
          <a:lstStyle/>
          <a:p>
            <a:pPr algn="ctr"/>
            <a:r>
              <a:rPr lang="en-US" sz="4000" b="1" dirty="0" smtClean="0">
                <a:solidFill>
                  <a:srgbClr val="C3C9CB">
                    <a:lumMod val="40000"/>
                    <a:lumOff val="60000"/>
                  </a:srgbClr>
                </a:solidFill>
              </a:rPr>
              <a:t>3</a:t>
            </a:r>
            <a:endParaRPr lang="en-US" sz="4000" b="1" dirty="0">
              <a:solidFill>
                <a:srgbClr val="C3C9CB">
                  <a:lumMod val="40000"/>
                  <a:lumOff val="60000"/>
                </a:srgbClr>
              </a:solidFill>
            </a:endParaRPr>
          </a:p>
        </p:txBody>
      </p:sp>
      <p:sp>
        <p:nvSpPr>
          <p:cNvPr id="17" name="TextBox 16"/>
          <p:cNvSpPr txBox="1"/>
          <p:nvPr/>
        </p:nvSpPr>
        <p:spPr>
          <a:xfrm>
            <a:off x="2556641" y="2775368"/>
            <a:ext cx="990600" cy="707886"/>
          </a:xfrm>
          <a:prstGeom prst="rect">
            <a:avLst/>
          </a:prstGeom>
          <a:noFill/>
        </p:spPr>
        <p:txBody>
          <a:bodyPr wrap="square" rtlCol="0">
            <a:spAutoFit/>
          </a:bodyPr>
          <a:lstStyle/>
          <a:p>
            <a:pPr algn="ctr"/>
            <a:r>
              <a:rPr lang="en-US" sz="4000" b="1" dirty="0" smtClean="0">
                <a:solidFill>
                  <a:srgbClr val="C3C9CB">
                    <a:lumMod val="40000"/>
                    <a:lumOff val="60000"/>
                  </a:srgbClr>
                </a:solidFill>
              </a:rPr>
              <a:t>2</a:t>
            </a:r>
            <a:endParaRPr lang="en-US" sz="4000" b="1" dirty="0">
              <a:solidFill>
                <a:srgbClr val="C3C9CB">
                  <a:lumMod val="40000"/>
                  <a:lumOff val="60000"/>
                </a:srgbClr>
              </a:solidFill>
            </a:endParaRPr>
          </a:p>
        </p:txBody>
      </p:sp>
      <p:sp>
        <p:nvSpPr>
          <p:cNvPr id="18" name="TextBox 17"/>
          <p:cNvSpPr txBox="1"/>
          <p:nvPr/>
        </p:nvSpPr>
        <p:spPr>
          <a:xfrm>
            <a:off x="3733800" y="3402012"/>
            <a:ext cx="990600" cy="707886"/>
          </a:xfrm>
          <a:prstGeom prst="rect">
            <a:avLst/>
          </a:prstGeom>
          <a:noFill/>
        </p:spPr>
        <p:txBody>
          <a:bodyPr wrap="square" rtlCol="0">
            <a:spAutoFit/>
          </a:bodyPr>
          <a:lstStyle/>
          <a:p>
            <a:pPr algn="ctr"/>
            <a:r>
              <a:rPr lang="en-US" sz="4000" b="1" dirty="0" smtClean="0">
                <a:solidFill>
                  <a:srgbClr val="C3C9CB">
                    <a:lumMod val="40000"/>
                    <a:lumOff val="60000"/>
                  </a:srgbClr>
                </a:solidFill>
              </a:rPr>
              <a:t>1</a:t>
            </a:r>
            <a:endParaRPr lang="en-US" sz="4000" b="1" dirty="0">
              <a:solidFill>
                <a:srgbClr val="C3C9CB">
                  <a:lumMod val="40000"/>
                  <a:lumOff val="60000"/>
                </a:srgbClr>
              </a:solidFill>
            </a:endParaRPr>
          </a:p>
        </p:txBody>
      </p:sp>
      <p:pic>
        <p:nvPicPr>
          <p:cNvPr id="3075" name="Picture 3"/>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18558067">
            <a:off x="6400800" y="3859212"/>
            <a:ext cx="742950" cy="990600"/>
          </a:xfrm>
          <a:prstGeom prst="rect">
            <a:avLst/>
          </a:prstGeom>
          <a:noFill/>
          <a:ln w="9525">
            <a:noFill/>
            <a:miter lim="800000"/>
            <a:headEnd/>
            <a:tailEnd/>
          </a:ln>
          <a:effectLst/>
        </p:spPr>
      </p:pic>
      <p:sp>
        <p:nvSpPr>
          <p:cNvPr id="23" name="Title 1"/>
          <p:cNvSpPr>
            <a:spLocks noGrp="1"/>
          </p:cNvSpPr>
          <p:nvPr>
            <p:ph type="title"/>
          </p:nvPr>
        </p:nvSpPr>
        <p:spPr>
          <a:xfrm>
            <a:off x="0" y="304800"/>
            <a:ext cx="6521669"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63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POCKET VETO</a:t>
            </a:r>
            <a:endParaRPr lang="en-US" sz="63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32082541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3000" fill="hold"/>
                                        <p:tgtEl>
                                          <p:spTgt spid="3075"/>
                                        </p:tgtEl>
                                        <p:attrNameLst>
                                          <p:attrName>ppt_w</p:attrName>
                                        </p:attrNameLst>
                                      </p:cBhvr>
                                      <p:tavLst>
                                        <p:tav tm="0">
                                          <p:val>
                                            <p:fltVal val="0"/>
                                          </p:val>
                                        </p:tav>
                                        <p:tav tm="100000">
                                          <p:val>
                                            <p:strVal val="#ppt_w"/>
                                          </p:val>
                                        </p:tav>
                                      </p:tavLst>
                                    </p:anim>
                                    <p:anim calcmode="lin" valueType="num">
                                      <p:cBhvr>
                                        <p:cTn id="8" dur="3000" fill="hold"/>
                                        <p:tgtEl>
                                          <p:spTgt spid="3075"/>
                                        </p:tgtEl>
                                        <p:attrNameLst>
                                          <p:attrName>ppt_h</p:attrName>
                                        </p:attrNameLst>
                                      </p:cBhvr>
                                      <p:tavLst>
                                        <p:tav tm="0">
                                          <p:val>
                                            <p:fltVal val="0"/>
                                          </p:val>
                                        </p:tav>
                                        <p:tav tm="100000">
                                          <p:val>
                                            <p:strVal val="#ppt_h"/>
                                          </p:val>
                                        </p:tav>
                                      </p:tavLst>
                                    </p:anim>
                                    <p:animEffect transition="in" filter="fade">
                                      <p:cBhvr>
                                        <p:cTn id="9" dur="3000"/>
                                        <p:tgtEl>
                                          <p:spTgt spid="3075"/>
                                        </p:tgtEl>
                                      </p:cBhvr>
                                    </p:animEffect>
                                  </p:childTnLst>
                                </p:cTn>
                              </p:par>
                            </p:childTnLst>
                          </p:cTn>
                        </p:par>
                        <p:par>
                          <p:cTn id="10" fill="hold">
                            <p:stCondLst>
                              <p:cond delay="3000"/>
                            </p:stCondLst>
                            <p:childTnLst>
                              <p:par>
                                <p:cTn id="11" presetID="0" presetClass="path" presetSubtype="0" accel="50000" decel="50000" fill="hold" nodeType="afterEffect">
                                  <p:stCondLst>
                                    <p:cond delay="0"/>
                                  </p:stCondLst>
                                  <p:childTnLst>
                                    <p:animMotion origin="layout" path="M 7.5E-6 -5.78168E-6 C -0.00676 -0.10523 -0.01336 -0.21023 -0.08871 -0.20283 C -0.16406 -0.19543 -0.30816 -0.0754 -0.45209 0.04486 " pathEditMode="relative" ptsTypes="aaA">
                                      <p:cBhvr>
                                        <p:cTn id="12" dur="2000" fill="hold"/>
                                        <p:tgtEl>
                                          <p:spTgt spid="3075"/>
                                        </p:tgtEl>
                                        <p:attrNameLst>
                                          <p:attrName>ppt_x</p:attrName>
                                          <p:attrName>ppt_y</p:attrName>
                                        </p:attrNameLst>
                                      </p:cBhvr>
                                    </p:animMotion>
                                  </p:childTnLst>
                                </p:cTn>
                              </p:par>
                            </p:childTnLst>
                          </p:cTn>
                        </p:par>
                        <p:par>
                          <p:cTn id="13" fill="hold">
                            <p:stCondLst>
                              <p:cond delay="5000"/>
                            </p:stCondLst>
                            <p:childTnLst>
                              <p:par>
                                <p:cTn id="14" presetID="1"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5000"/>
                            </p:stCondLst>
                            <p:childTnLst>
                              <p:par>
                                <p:cTn id="17" presetID="10" presetClass="exit" presetSubtype="0" fill="hold" grpId="1" nodeType="afterEffect">
                                  <p:stCondLst>
                                    <p:cond delay="0"/>
                                  </p:stCondLst>
                                  <p:childTnLst>
                                    <p:animEffect transition="out" filter="fade">
                                      <p:cBhvr>
                                        <p:cTn id="18" dur="1000"/>
                                        <p:tgtEl>
                                          <p:spTgt spid="9"/>
                                        </p:tgtEl>
                                      </p:cBhvr>
                                    </p:animEffect>
                                    <p:set>
                                      <p:cBhvr>
                                        <p:cTn id="19" dur="1" fill="hold">
                                          <p:stCondLst>
                                            <p:cond delay="999"/>
                                          </p:stCondLst>
                                        </p:cTn>
                                        <p:tgtEl>
                                          <p:spTgt spid="9"/>
                                        </p:tgtEl>
                                        <p:attrNameLst>
                                          <p:attrName>style.visibility</p:attrName>
                                        </p:attrNameLst>
                                      </p:cBhvr>
                                      <p:to>
                                        <p:strVal val="hidden"/>
                                      </p:to>
                                    </p:set>
                                  </p:childTnLst>
                                </p:cTn>
                              </p:par>
                              <p:par>
                                <p:cTn id="20" presetID="1" presetClass="entr" presetSubtype="0" fill="hold" grpId="0" nodeType="withEffect">
                                  <p:stCondLst>
                                    <p:cond delay="500"/>
                                  </p:stCondLst>
                                  <p:childTnLst>
                                    <p:set>
                                      <p:cBhvr>
                                        <p:cTn id="21" dur="1" fill="hold">
                                          <p:stCondLst>
                                            <p:cond delay="0"/>
                                          </p:stCondLst>
                                        </p:cTn>
                                        <p:tgtEl>
                                          <p:spTgt spid="10"/>
                                        </p:tgtEl>
                                        <p:attrNameLst>
                                          <p:attrName>style.visibility</p:attrName>
                                        </p:attrNameLst>
                                      </p:cBhvr>
                                      <p:to>
                                        <p:strVal val="visible"/>
                                      </p:to>
                                    </p:set>
                                  </p:childTnLst>
                                </p:cTn>
                              </p:par>
                            </p:childTnLst>
                          </p:cTn>
                        </p:par>
                        <p:par>
                          <p:cTn id="22" fill="hold">
                            <p:stCondLst>
                              <p:cond delay="6000"/>
                            </p:stCondLst>
                            <p:childTnLst>
                              <p:par>
                                <p:cTn id="23" presetID="10" presetClass="exit" presetSubtype="0" fill="hold" grpId="1" nodeType="afterEffect">
                                  <p:stCondLst>
                                    <p:cond delay="0"/>
                                  </p:stCondLst>
                                  <p:childTnLst>
                                    <p:animEffect transition="out" filter="fade">
                                      <p:cBhvr>
                                        <p:cTn id="24" dur="1000"/>
                                        <p:tgtEl>
                                          <p:spTgt spid="10"/>
                                        </p:tgtEl>
                                      </p:cBhvr>
                                    </p:animEffect>
                                    <p:set>
                                      <p:cBhvr>
                                        <p:cTn id="25" dur="1" fill="hold">
                                          <p:stCondLst>
                                            <p:cond delay="999"/>
                                          </p:stCondLst>
                                        </p:cTn>
                                        <p:tgtEl>
                                          <p:spTgt spid="10"/>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par>
                          <p:cTn id="28" fill="hold">
                            <p:stCondLst>
                              <p:cond delay="7000"/>
                            </p:stCondLst>
                            <p:childTnLst>
                              <p:par>
                                <p:cTn id="29" presetID="10" presetClass="exit" presetSubtype="0" fill="hold" grpId="1" nodeType="afterEffect">
                                  <p:stCondLst>
                                    <p:cond delay="0"/>
                                  </p:stCondLst>
                                  <p:childTnLst>
                                    <p:animEffect transition="out" filter="fade">
                                      <p:cBhvr>
                                        <p:cTn id="30" dur="1000"/>
                                        <p:tgtEl>
                                          <p:spTgt spid="11"/>
                                        </p:tgtEl>
                                      </p:cBhvr>
                                    </p:animEffect>
                                    <p:set>
                                      <p:cBhvr>
                                        <p:cTn id="31" dur="1" fill="hold">
                                          <p:stCondLst>
                                            <p:cond delay="999"/>
                                          </p:stCondLst>
                                        </p:cTn>
                                        <p:tgtEl>
                                          <p:spTgt spid="11"/>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childTnLst>
                                </p:cTn>
                              </p:par>
                            </p:childTnLst>
                          </p:cTn>
                        </p:par>
                        <p:par>
                          <p:cTn id="34" fill="hold">
                            <p:stCondLst>
                              <p:cond delay="8000"/>
                            </p:stCondLst>
                            <p:childTnLst>
                              <p:par>
                                <p:cTn id="35" presetID="10" presetClass="exit" presetSubtype="0" fill="hold" grpId="1" nodeType="afterEffect">
                                  <p:stCondLst>
                                    <p:cond delay="0"/>
                                  </p:stCondLst>
                                  <p:childTnLst>
                                    <p:animEffect transition="out" filter="fade">
                                      <p:cBhvr>
                                        <p:cTn id="36" dur="1000"/>
                                        <p:tgtEl>
                                          <p:spTgt spid="12"/>
                                        </p:tgtEl>
                                      </p:cBhvr>
                                    </p:animEffect>
                                    <p:set>
                                      <p:cBhvr>
                                        <p:cTn id="37" dur="1" fill="hold">
                                          <p:stCondLst>
                                            <p:cond delay="999"/>
                                          </p:stCondLst>
                                        </p:cTn>
                                        <p:tgtEl>
                                          <p:spTgt spid="12"/>
                                        </p:tgtEl>
                                        <p:attrNameLst>
                                          <p:attrName>style.visibility</p:attrName>
                                        </p:attrNameLst>
                                      </p:cBhvr>
                                      <p:to>
                                        <p:strVal val="hidden"/>
                                      </p:to>
                                    </p:set>
                                  </p:childTnLst>
                                </p:cTn>
                              </p:par>
                              <p:par>
                                <p:cTn id="38" presetID="1" presetClass="entr" presetSubtype="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childTnLst>
                                </p:cTn>
                              </p:par>
                            </p:childTnLst>
                          </p:cTn>
                        </p:par>
                        <p:par>
                          <p:cTn id="40" fill="hold">
                            <p:stCondLst>
                              <p:cond delay="9000"/>
                            </p:stCondLst>
                            <p:childTnLst>
                              <p:par>
                                <p:cTn id="41" presetID="10" presetClass="exit" presetSubtype="0" fill="hold" grpId="1" nodeType="afterEffect">
                                  <p:stCondLst>
                                    <p:cond delay="0"/>
                                  </p:stCondLst>
                                  <p:childTnLst>
                                    <p:animEffect transition="out" filter="fade">
                                      <p:cBhvr>
                                        <p:cTn id="42" dur="1000"/>
                                        <p:tgtEl>
                                          <p:spTgt spid="13"/>
                                        </p:tgtEl>
                                      </p:cBhvr>
                                    </p:animEffect>
                                    <p:set>
                                      <p:cBhvr>
                                        <p:cTn id="43" dur="1" fill="hold">
                                          <p:stCondLst>
                                            <p:cond delay="999"/>
                                          </p:stCondLst>
                                        </p:cTn>
                                        <p:tgtEl>
                                          <p:spTgt spid="13"/>
                                        </p:tgtEl>
                                        <p:attrNameLst>
                                          <p:attrName>style.visibility</p:attrName>
                                        </p:attrNameLst>
                                      </p:cBhvr>
                                      <p:to>
                                        <p:strVal val="hidden"/>
                                      </p:to>
                                    </p:set>
                                  </p:childTnLst>
                                </p:cTn>
                              </p:par>
                              <p:par>
                                <p:cTn id="44" presetID="1"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childTnLst>
                          </p:cTn>
                        </p:par>
                        <p:par>
                          <p:cTn id="46" fill="hold">
                            <p:stCondLst>
                              <p:cond delay="10000"/>
                            </p:stCondLst>
                            <p:childTnLst>
                              <p:par>
                                <p:cTn id="47" presetID="10" presetClass="exit" presetSubtype="0" fill="hold" grpId="1" nodeType="afterEffect">
                                  <p:stCondLst>
                                    <p:cond delay="0"/>
                                  </p:stCondLst>
                                  <p:childTnLst>
                                    <p:animEffect transition="out" filter="fade">
                                      <p:cBhvr>
                                        <p:cTn id="48" dur="1000"/>
                                        <p:tgtEl>
                                          <p:spTgt spid="14"/>
                                        </p:tgtEl>
                                      </p:cBhvr>
                                    </p:animEffect>
                                    <p:set>
                                      <p:cBhvr>
                                        <p:cTn id="49" dur="1" fill="hold">
                                          <p:stCondLst>
                                            <p:cond delay="999"/>
                                          </p:stCondLst>
                                        </p:cTn>
                                        <p:tgtEl>
                                          <p:spTgt spid="14"/>
                                        </p:tgtEl>
                                        <p:attrNameLst>
                                          <p:attrName>style.visibility</p:attrName>
                                        </p:attrNameLst>
                                      </p:cBhvr>
                                      <p:to>
                                        <p:strVal val="hidden"/>
                                      </p:to>
                                    </p:set>
                                  </p:childTnLst>
                                </p:cTn>
                              </p:par>
                              <p:par>
                                <p:cTn id="50" presetID="1"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childTnLst>
                                </p:cTn>
                              </p:par>
                            </p:childTnLst>
                          </p:cTn>
                        </p:par>
                        <p:par>
                          <p:cTn id="52" fill="hold">
                            <p:stCondLst>
                              <p:cond delay="11000"/>
                            </p:stCondLst>
                            <p:childTnLst>
                              <p:par>
                                <p:cTn id="53" presetID="10" presetClass="exit" presetSubtype="0" fill="hold" grpId="1" nodeType="afterEffect">
                                  <p:stCondLst>
                                    <p:cond delay="0"/>
                                  </p:stCondLst>
                                  <p:childTnLst>
                                    <p:animEffect transition="out" filter="fade">
                                      <p:cBhvr>
                                        <p:cTn id="54" dur="1000"/>
                                        <p:tgtEl>
                                          <p:spTgt spid="15"/>
                                        </p:tgtEl>
                                      </p:cBhvr>
                                    </p:animEffect>
                                    <p:set>
                                      <p:cBhvr>
                                        <p:cTn id="55" dur="1" fill="hold">
                                          <p:stCondLst>
                                            <p:cond delay="999"/>
                                          </p:stCondLst>
                                        </p:cTn>
                                        <p:tgtEl>
                                          <p:spTgt spid="15"/>
                                        </p:tgtEl>
                                        <p:attrNameLst>
                                          <p:attrName>style.visibility</p:attrName>
                                        </p:attrNameLst>
                                      </p:cBhvr>
                                      <p:to>
                                        <p:strVal val="hidden"/>
                                      </p:to>
                                    </p:set>
                                  </p:childTnLst>
                                </p:cTn>
                              </p:par>
                              <p:par>
                                <p:cTn id="56" presetID="1" presetClass="entr" presetSubtype="0"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childTnLst>
                                </p:cTn>
                              </p:par>
                            </p:childTnLst>
                          </p:cTn>
                        </p:par>
                        <p:par>
                          <p:cTn id="58" fill="hold">
                            <p:stCondLst>
                              <p:cond delay="12000"/>
                            </p:stCondLst>
                            <p:childTnLst>
                              <p:par>
                                <p:cTn id="59" presetID="10" presetClass="exit" presetSubtype="0" fill="hold" grpId="1" nodeType="afterEffect">
                                  <p:stCondLst>
                                    <p:cond delay="0"/>
                                  </p:stCondLst>
                                  <p:childTnLst>
                                    <p:animEffect transition="out" filter="fade">
                                      <p:cBhvr>
                                        <p:cTn id="60" dur="1000"/>
                                        <p:tgtEl>
                                          <p:spTgt spid="16"/>
                                        </p:tgtEl>
                                      </p:cBhvr>
                                    </p:animEffect>
                                    <p:set>
                                      <p:cBhvr>
                                        <p:cTn id="61" dur="1" fill="hold">
                                          <p:stCondLst>
                                            <p:cond delay="999"/>
                                          </p:stCondLst>
                                        </p:cTn>
                                        <p:tgtEl>
                                          <p:spTgt spid="16"/>
                                        </p:tgtEl>
                                        <p:attrNameLst>
                                          <p:attrName>style.visibility</p:attrName>
                                        </p:attrNameLst>
                                      </p:cBhvr>
                                      <p:to>
                                        <p:strVal val="hidden"/>
                                      </p:to>
                                    </p:set>
                                  </p:childTnLst>
                                </p:cTn>
                              </p:par>
                              <p:par>
                                <p:cTn id="62" presetID="1"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childTnLst>
                                </p:cTn>
                              </p:par>
                            </p:childTnLst>
                          </p:cTn>
                        </p:par>
                        <p:par>
                          <p:cTn id="64" fill="hold">
                            <p:stCondLst>
                              <p:cond delay="13000"/>
                            </p:stCondLst>
                            <p:childTnLst>
                              <p:par>
                                <p:cTn id="65" presetID="10" presetClass="exit" presetSubtype="0" fill="hold" grpId="1" nodeType="afterEffect">
                                  <p:stCondLst>
                                    <p:cond delay="0"/>
                                  </p:stCondLst>
                                  <p:childTnLst>
                                    <p:animEffect transition="out" filter="fade">
                                      <p:cBhvr>
                                        <p:cTn id="66" dur="1000"/>
                                        <p:tgtEl>
                                          <p:spTgt spid="17"/>
                                        </p:tgtEl>
                                      </p:cBhvr>
                                    </p:animEffect>
                                    <p:set>
                                      <p:cBhvr>
                                        <p:cTn id="67" dur="1" fill="hold">
                                          <p:stCondLst>
                                            <p:cond delay="999"/>
                                          </p:stCondLst>
                                        </p:cTn>
                                        <p:tgtEl>
                                          <p:spTgt spid="17"/>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2000"/>
                                        <p:tgtEl>
                                          <p:spTgt spid="6"/>
                                        </p:tgtEl>
                                      </p:cBhvr>
                                    </p:animEffect>
                                    <p:set>
                                      <p:cBhvr>
                                        <p:cTn id="70" dur="1" fill="hold">
                                          <p:stCondLst>
                                            <p:cond delay="1999"/>
                                          </p:stCondLst>
                                        </p:cTn>
                                        <p:tgtEl>
                                          <p:spTgt spid="6"/>
                                        </p:tgtEl>
                                        <p:attrNameLst>
                                          <p:attrName>style.visibility</p:attrName>
                                        </p:attrNameLst>
                                      </p:cBhvr>
                                      <p:to>
                                        <p:strVal val="hidden"/>
                                      </p:to>
                                    </p:set>
                                  </p:childTnLst>
                                </p:cTn>
                              </p:par>
                              <p:par>
                                <p:cTn id="71" presetID="1" presetClass="entr" presetSubtype="0"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childTnLst>
                                </p:cTn>
                              </p:par>
                            </p:childTnLst>
                          </p:cTn>
                        </p:par>
                        <p:par>
                          <p:cTn id="73" fill="hold">
                            <p:stCondLst>
                              <p:cond delay="15000"/>
                            </p:stCondLst>
                            <p:childTnLst>
                              <p:par>
                                <p:cTn id="74" presetID="10" presetClass="exit" presetSubtype="0" fill="hold" grpId="1" nodeType="afterEffect">
                                  <p:stCondLst>
                                    <p:cond delay="0"/>
                                  </p:stCondLst>
                                  <p:childTnLst>
                                    <p:animEffect transition="out" filter="fade">
                                      <p:cBhvr>
                                        <p:cTn id="75" dur="1000"/>
                                        <p:tgtEl>
                                          <p:spTgt spid="18"/>
                                        </p:tgtEl>
                                      </p:cBhvr>
                                    </p:animEffect>
                                    <p:set>
                                      <p:cBhvr>
                                        <p:cTn id="76" dur="1" fill="hold">
                                          <p:stCondLst>
                                            <p:cond delay="999"/>
                                          </p:stCondLst>
                                        </p:cTn>
                                        <p:tgtEl>
                                          <p:spTgt spid="18"/>
                                        </p:tgtEl>
                                        <p:attrNameLst>
                                          <p:attrName>style.visibility</p:attrName>
                                        </p:attrNameLst>
                                      </p:cBhvr>
                                      <p:to>
                                        <p:strVal val="hidden"/>
                                      </p:to>
                                    </p:set>
                                  </p:childTnLst>
                                </p:cTn>
                              </p:par>
                            </p:childTnLst>
                          </p:cTn>
                        </p:par>
                        <p:par>
                          <p:cTn id="77" fill="hold">
                            <p:stCondLst>
                              <p:cond delay="16000"/>
                            </p:stCondLst>
                            <p:childTnLst>
                              <p:par>
                                <p:cTn id="78" presetID="35" presetClass="path" presetSubtype="0" accel="50000" decel="50000" fill="hold" nodeType="afterEffect">
                                  <p:stCondLst>
                                    <p:cond delay="0"/>
                                  </p:stCondLst>
                                  <p:childTnLst>
                                    <p:animMotion origin="layout" path="M -0.45209 0.0449 L -0.59896 -0.15 " pathEditMode="relative" rAng="0" ptsTypes="AA">
                                      <p:cBhvr>
                                        <p:cTn id="79" dur="2000" fill="hold"/>
                                        <p:tgtEl>
                                          <p:spTgt spid="3075"/>
                                        </p:tgtEl>
                                        <p:attrNameLst>
                                          <p:attrName>ppt_x</p:attrName>
                                          <p:attrName>ppt_y</p:attrName>
                                        </p:attrNameLst>
                                      </p:cBhvr>
                                      <p:rCtr x="-7344" y="-9745"/>
                                    </p:animMotion>
                                  </p:childTnLst>
                                </p:cTn>
                              </p:par>
                              <p:par>
                                <p:cTn id="80" presetID="6" presetClass="emph" presetSubtype="0" fill="hold" nodeType="withEffect">
                                  <p:stCondLst>
                                    <p:cond delay="0"/>
                                  </p:stCondLst>
                                  <p:childTnLst>
                                    <p:animScale>
                                      <p:cBhvr>
                                        <p:cTn id="81" dur="2000" fill="hold"/>
                                        <p:tgtEl>
                                          <p:spTgt spid="3075"/>
                                        </p:tgtEl>
                                      </p:cBhvr>
                                      <p:by x="25000" y="25000"/>
                                    </p:animScale>
                                  </p:childTnLst>
                                </p:cTn>
                              </p:par>
                            </p:childTnLst>
                          </p:cTn>
                        </p:par>
                        <p:par>
                          <p:cTn id="82" fill="hold">
                            <p:stCondLst>
                              <p:cond delay="18000"/>
                            </p:stCondLst>
                            <p:childTnLst>
                              <p:par>
                                <p:cTn id="83" presetID="10" presetClass="exit" presetSubtype="0" fill="hold" nodeType="afterEffect">
                                  <p:stCondLst>
                                    <p:cond delay="0"/>
                                  </p:stCondLst>
                                  <p:childTnLst>
                                    <p:animEffect transition="out" filter="fade">
                                      <p:cBhvr>
                                        <p:cTn id="84" dur="2000"/>
                                        <p:tgtEl>
                                          <p:spTgt spid="3075"/>
                                        </p:tgtEl>
                                      </p:cBhvr>
                                    </p:animEffect>
                                    <p:set>
                                      <p:cBhvr>
                                        <p:cTn id="85" dur="1" fill="hold">
                                          <p:stCondLst>
                                            <p:cond delay="1999"/>
                                          </p:stCondLst>
                                        </p:cTn>
                                        <p:tgtEl>
                                          <p:spTgt spid="3075"/>
                                        </p:tgtEl>
                                        <p:attrNameLst>
                                          <p:attrName>style.visibility</p:attrName>
                                        </p:attrNameLst>
                                      </p:cBhvr>
                                      <p:to>
                                        <p:strVal val="hidden"/>
                                      </p:to>
                                    </p:set>
                                  </p:childTnLst>
                                </p:cTn>
                              </p:par>
                            </p:childTnLst>
                          </p:cTn>
                        </p:par>
                        <p:par>
                          <p:cTn id="86" fill="hold">
                            <p:stCondLst>
                              <p:cond delay="20000"/>
                            </p:stCondLst>
                            <p:childTnLst>
                              <p:par>
                                <p:cTn id="87" presetID="9" presetClass="emph" presetSubtype="0" nodeType="afterEffect">
                                  <p:stCondLst>
                                    <p:cond delay="0"/>
                                  </p:stCondLst>
                                  <p:childTnLst>
                                    <p:set>
                                      <p:cBhvr rctx="PPT">
                                        <p:cTn id="88" dur="indefinite"/>
                                        <p:tgtEl>
                                          <p:spTgt spid="6"/>
                                        </p:tgtEl>
                                        <p:attrNameLst>
                                          <p:attrName>style.opacity</p:attrName>
                                        </p:attrNameLst>
                                      </p:cBhvr>
                                      <p:to>
                                        <p:strVal val="0.5"/>
                                      </p:to>
                                    </p:set>
                                    <p:animEffect filter="image" prLst="opacity: 0.5">
                                      <p:cBhvr rctx="IE">
                                        <p:cTn id="89"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pic>
        <p:nvPicPr>
          <p:cNvPr id="7" name="Content Placeholder 6"/>
          <p:cNvPicPr>
            <a:picLocks noGrp="1" noChangeAspect="1"/>
          </p:cNvPicPr>
          <p:nvPr>
            <p:ph sz="half" idx="4294967295"/>
          </p:nvPr>
        </p:nvPicPr>
        <p:blipFill>
          <a:blip r:embed="rId3">
            <a:clrChange>
              <a:clrFrom>
                <a:srgbClr val="BD4932"/>
              </a:clrFrom>
              <a:clrTo>
                <a:srgbClr val="BD4932">
                  <a:alpha val="0"/>
                </a:srgbClr>
              </a:clrTo>
            </a:clrChange>
            <a:extLst>
              <a:ext uri="{28A0092B-C50C-407E-A947-70E740481C1C}">
                <a14:useLocalDpi xmlns:a14="http://schemas.microsoft.com/office/drawing/2010/main" val="0"/>
              </a:ext>
            </a:extLst>
          </a:blip>
          <a:stretch>
            <a:fillRect/>
          </a:stretch>
        </p:blipFill>
        <p:spPr>
          <a:xfrm>
            <a:off x="0" y="4354512"/>
            <a:ext cx="3997325" cy="2274888"/>
          </a:xfrm>
          <a:effectLst>
            <a:softEdge rad="12700"/>
          </a:effectLst>
        </p:spPr>
      </p:pic>
      <p:pic>
        <p:nvPicPr>
          <p:cNvPr id="3074"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04800" y="1704830"/>
            <a:ext cx="1828800" cy="4821382"/>
          </a:xfrm>
          <a:prstGeom prst="rect">
            <a:avLst/>
          </a:prstGeom>
          <a:noFill/>
          <a:ln w="9525">
            <a:noFill/>
            <a:miter lim="800000"/>
            <a:headEnd/>
            <a:tailEnd/>
          </a:ln>
          <a:effectLst/>
        </p:spPr>
      </p:pic>
      <p:sp>
        <p:nvSpPr>
          <p:cNvPr id="3" name="Rectangle 2"/>
          <p:cNvSpPr/>
          <p:nvPr/>
        </p:nvSpPr>
        <p:spPr>
          <a:xfrm>
            <a:off x="2667000" y="1574063"/>
            <a:ext cx="6096000" cy="2416046"/>
          </a:xfrm>
          <a:prstGeom prst="rect">
            <a:avLst/>
          </a:prstGeom>
        </p:spPr>
        <p:txBody>
          <a:bodyPr wrap="square">
            <a:spAutoFit/>
          </a:bodyPr>
          <a:lstStyle/>
          <a:p>
            <a:r>
              <a:rPr lang="en-US" sz="11500" b="1" dirty="0" smtClean="0">
                <a:solidFill>
                  <a:srgbClr val="C3C9CB">
                    <a:lumMod val="40000"/>
                    <a:lumOff val="60000"/>
                  </a:srgbClr>
                </a:solidFill>
              </a:rPr>
              <a:t>NOT LAW</a:t>
            </a:r>
          </a:p>
          <a:p>
            <a:r>
              <a:rPr lang="en-US" sz="3600" b="1" dirty="0" smtClean="0">
                <a:solidFill>
                  <a:srgbClr val="C3C9CB">
                    <a:lumMod val="40000"/>
                    <a:lumOff val="60000"/>
                  </a:srgbClr>
                </a:solidFill>
              </a:rPr>
              <a:t>Because Congress Adjourned</a:t>
            </a:r>
            <a:endParaRPr lang="en-US" sz="3600" b="1" dirty="0">
              <a:solidFill>
                <a:srgbClr val="C3C9CB">
                  <a:lumMod val="40000"/>
                  <a:lumOff val="60000"/>
                </a:srgbClr>
              </a:solidFill>
            </a:endParaRPr>
          </a:p>
        </p:txBody>
      </p:sp>
      <p:sp>
        <p:nvSpPr>
          <p:cNvPr id="8" name="Title 1"/>
          <p:cNvSpPr>
            <a:spLocks noGrp="1"/>
          </p:cNvSpPr>
          <p:nvPr>
            <p:ph type="title"/>
          </p:nvPr>
        </p:nvSpPr>
        <p:spPr>
          <a:xfrm>
            <a:off x="0" y="304800"/>
            <a:ext cx="6521669"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63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POCKET VETO</a:t>
            </a:r>
            <a:endParaRPr lang="en-US" sz="63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p14="http://schemas.microsoft.com/office/powerpoint/2010/main" val="26056117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152400"/>
            <a:ext cx="9144001" cy="1600201"/>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8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Score in 1864</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Content Placeholder 5"/>
          <p:cNvSpPr>
            <a:spLocks noGrp="1"/>
          </p:cNvSpPr>
          <p:nvPr>
            <p:ph sz="half" idx="2"/>
          </p:nvPr>
        </p:nvSpPr>
        <p:spPr>
          <a:xfrm>
            <a:off x="228600" y="2724329"/>
            <a:ext cx="2743200" cy="3048000"/>
          </a:xfrm>
        </p:spPr>
        <p:txBody>
          <a:bodyPr>
            <a:normAutofit/>
          </a:bodyPr>
          <a:lstStyle/>
          <a:p>
            <a:pPr algn="ctr">
              <a:buNone/>
            </a:pPr>
            <a:r>
              <a:rPr lang="en-US" sz="16600" b="1" dirty="0" smtClean="0">
                <a:solidFill>
                  <a:schemeClr val="bg2">
                    <a:lumMod val="40000"/>
                    <a:lumOff val="60000"/>
                  </a:schemeClr>
                </a:solidFill>
              </a:rPr>
              <a:t>1</a:t>
            </a:r>
            <a:endParaRPr lang="en-US" sz="16600" b="1" dirty="0">
              <a:solidFill>
                <a:schemeClr val="bg2">
                  <a:lumMod val="40000"/>
                  <a:lumOff val="60000"/>
                </a:schemeClr>
              </a:solidFill>
            </a:endParaRPr>
          </a:p>
        </p:txBody>
      </p:sp>
      <p:sp>
        <p:nvSpPr>
          <p:cNvPr id="8" name="Content Placeholder 7"/>
          <p:cNvSpPr>
            <a:spLocks noGrp="1"/>
          </p:cNvSpPr>
          <p:nvPr>
            <p:ph sz="quarter" idx="4"/>
          </p:nvPr>
        </p:nvSpPr>
        <p:spPr>
          <a:xfrm>
            <a:off x="4876800" y="2754491"/>
            <a:ext cx="4041775" cy="2713038"/>
          </a:xfrm>
        </p:spPr>
        <p:txBody>
          <a:bodyPr>
            <a:normAutofit/>
          </a:bodyPr>
          <a:lstStyle/>
          <a:p>
            <a:pPr algn="ctr">
              <a:buNone/>
            </a:pPr>
            <a:r>
              <a:rPr lang="en-US" sz="16600" b="1" dirty="0" smtClean="0">
                <a:solidFill>
                  <a:schemeClr val="bg2">
                    <a:lumMod val="40000"/>
                    <a:lumOff val="60000"/>
                  </a:schemeClr>
                </a:solidFill>
              </a:rPr>
              <a:t>0</a:t>
            </a:r>
          </a:p>
        </p:txBody>
      </p:sp>
      <p:pic>
        <p:nvPicPr>
          <p:cNvPr id="45057" name="Picture 1" descr="C:\Documents and Settings\trichey\Local Settings\Temporary Internet Files\Content.IE5\6GEFJVR6\MP900446956[1].jpg"/>
          <p:cNvPicPr>
            <a:picLocks noChangeAspect="1" noChangeArrowheads="1"/>
          </p:cNvPicPr>
          <p:nvPr/>
        </p:nvPicPr>
        <p:blipFill rotWithShape="1">
          <a:blip r:embed="rId3" cstate="screen">
            <a:duotone>
              <a:prstClr val="black"/>
              <a:schemeClr val="tx2">
                <a:tint val="45000"/>
                <a:satMod val="400000"/>
              </a:schemeClr>
            </a:duotone>
            <a:extLst>
              <a:ext uri="{BEBA8EAE-BF5A-486C-A8C5-ECC9F3942E4B}">
                <a14:imgProps xmlns:a14="http://schemas.microsoft.com/office/drawing/2010/main">
                  <a14:imgLayer r:embed="rId4">
                    <a14:imgEffect>
                      <a14:brightnessContrast bright="-20000" contrast="60000"/>
                    </a14:imgEffect>
                  </a14:imgLayer>
                </a14:imgProps>
              </a:ext>
              <a:ext uri="{28A0092B-C50C-407E-A947-70E740481C1C}">
                <a14:useLocalDpi xmlns:a14="http://schemas.microsoft.com/office/drawing/2010/main"/>
              </a:ext>
            </a:extLst>
          </a:blip>
          <a:srcRect l="6578" r="6514" b="3948"/>
          <a:stretch/>
        </p:blipFill>
        <p:spPr bwMode="auto">
          <a:xfrm>
            <a:off x="-1" y="1295401"/>
            <a:ext cx="9144001" cy="5562600"/>
          </a:xfrm>
          <a:prstGeom prst="rect">
            <a:avLst/>
          </a:prstGeom>
          <a:noFill/>
        </p:spPr>
      </p:pic>
      <p:sp>
        <p:nvSpPr>
          <p:cNvPr id="3" name="Rectangle 2"/>
          <p:cNvSpPr/>
          <p:nvPr/>
        </p:nvSpPr>
        <p:spPr>
          <a:xfrm>
            <a:off x="685799" y="3542437"/>
            <a:ext cx="4114801" cy="877163"/>
          </a:xfrm>
          <a:prstGeom prst="rect">
            <a:avLst/>
          </a:prstGeom>
          <a:solidFill>
            <a:srgbClr val="080808"/>
          </a:solidFill>
          <a:effectLst>
            <a:softEdge rad="63500"/>
          </a:effectLst>
        </p:spPr>
        <p:txBody>
          <a:bodyPr wrap="square">
            <a:spAutoFit/>
          </a:bodyPr>
          <a:lstStyle/>
          <a:p>
            <a:r>
              <a:rPr lang="en-US" sz="5100" b="1" dirty="0" smtClean="0">
                <a:solidFill>
                  <a:schemeClr val="bg2">
                    <a:lumMod val="40000"/>
                    <a:lumOff val="60000"/>
                  </a:schemeClr>
                </a:solidFill>
              </a:rPr>
              <a:t>PRESIDENTIAL</a:t>
            </a:r>
            <a:endParaRPr lang="en-US" sz="5100" b="1" dirty="0">
              <a:solidFill>
                <a:schemeClr val="bg2">
                  <a:lumMod val="40000"/>
                  <a:lumOff val="60000"/>
                </a:schemeClr>
              </a:solidFill>
            </a:endParaRPr>
          </a:p>
        </p:txBody>
      </p:sp>
      <p:sp>
        <p:nvSpPr>
          <p:cNvPr id="11" name="Rectangle 10"/>
          <p:cNvSpPr/>
          <p:nvPr/>
        </p:nvSpPr>
        <p:spPr>
          <a:xfrm>
            <a:off x="457201" y="4419600"/>
            <a:ext cx="4343400" cy="861774"/>
          </a:xfrm>
          <a:prstGeom prst="rect">
            <a:avLst/>
          </a:prstGeom>
          <a:solidFill>
            <a:srgbClr val="080808"/>
          </a:solidFill>
          <a:effectLst>
            <a:softEdge rad="63500"/>
          </a:effectLst>
        </p:spPr>
        <p:txBody>
          <a:bodyPr wrap="square" tIns="91440" bIns="91440">
            <a:spAutoFit/>
          </a:bodyPr>
          <a:lstStyle/>
          <a:p>
            <a:r>
              <a:rPr lang="en-US" sz="4400" b="1" dirty="0">
                <a:solidFill>
                  <a:schemeClr val="bg2">
                    <a:lumMod val="40000"/>
                    <a:lumOff val="60000"/>
                  </a:schemeClr>
                </a:solidFill>
              </a:rPr>
              <a:t>CONGRESSIONAL</a:t>
            </a:r>
            <a:endParaRPr lang="en-US" sz="4800" b="1" dirty="0">
              <a:solidFill>
                <a:schemeClr val="bg2">
                  <a:lumMod val="40000"/>
                  <a:lumOff val="60000"/>
                </a:schemeClr>
              </a:solidFill>
            </a:endParaRPr>
          </a:p>
        </p:txBody>
      </p:sp>
      <p:sp>
        <p:nvSpPr>
          <p:cNvPr id="9" name="Rectangle 8"/>
          <p:cNvSpPr/>
          <p:nvPr/>
        </p:nvSpPr>
        <p:spPr>
          <a:xfrm>
            <a:off x="5290682" y="3565519"/>
            <a:ext cx="497252" cy="830997"/>
          </a:xfrm>
          <a:prstGeom prst="rect">
            <a:avLst/>
          </a:prstGeom>
        </p:spPr>
        <p:txBody>
          <a:bodyPr wrap="none">
            <a:spAutoFit/>
          </a:bodyPr>
          <a:lstStyle/>
          <a:p>
            <a:r>
              <a:rPr lang="en-US" sz="4800" b="1" dirty="0" smtClean="0">
                <a:solidFill>
                  <a:schemeClr val="bg2">
                    <a:lumMod val="40000"/>
                    <a:lumOff val="60000"/>
                  </a:schemeClr>
                </a:solidFill>
              </a:rPr>
              <a:t>1</a:t>
            </a:r>
            <a:endParaRPr lang="en-US" sz="4800" dirty="0"/>
          </a:p>
        </p:txBody>
      </p:sp>
      <p:sp>
        <p:nvSpPr>
          <p:cNvPr id="13" name="Rectangle 12"/>
          <p:cNvSpPr/>
          <p:nvPr/>
        </p:nvSpPr>
        <p:spPr>
          <a:xfrm>
            <a:off x="5293948" y="4426803"/>
            <a:ext cx="497252" cy="830997"/>
          </a:xfrm>
          <a:prstGeom prst="rect">
            <a:avLst/>
          </a:prstGeom>
        </p:spPr>
        <p:txBody>
          <a:bodyPr wrap="none">
            <a:spAutoFit/>
          </a:bodyPr>
          <a:lstStyle/>
          <a:p>
            <a:r>
              <a:rPr lang="en-US" sz="4800" b="1" dirty="0" smtClean="0">
                <a:solidFill>
                  <a:schemeClr val="bg2">
                    <a:lumMod val="40000"/>
                    <a:lumOff val="60000"/>
                  </a:schemeClr>
                </a:solidFill>
              </a:rPr>
              <a:t>0</a:t>
            </a:r>
            <a:endParaRPr lang="en-US" sz="48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9"/>
                                        </p:tgtEl>
                                      </p:cBhvr>
                                    </p:animEffect>
                                    <p:animScale>
                                      <p:cBhvr>
                                        <p:cTn id="11" dur="250" autoRev="1" fill="hold"/>
                                        <p:tgtEl>
                                          <p:spTgt spid="9"/>
                                        </p:tgtEl>
                                      </p:cBhvr>
                                      <p:by x="105000" y="105000"/>
                                    </p:animScale>
                                  </p:childTnLst>
                                </p:cTn>
                              </p:par>
                            </p:childTnLst>
                          </p:cTn>
                        </p:par>
                        <p:par>
                          <p:cTn id="12" fill="hold">
                            <p:stCondLst>
                              <p:cond delay="1000"/>
                            </p:stCondLst>
                            <p:childTnLst>
                              <p:par>
                                <p:cTn id="13" presetID="10" presetClass="entr" presetSubtype="0" fill="hold" grpId="1"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26" presetClass="emph" presetSubtype="0" fill="hold" grpId="0" nodeType="afterEffect">
                                  <p:stCondLst>
                                    <p:cond delay="0"/>
                                  </p:stCondLst>
                                  <p:childTnLst>
                                    <p:animEffect transition="out" filter="fade">
                                      <p:cBhvr>
                                        <p:cTn id="18" dur="500" tmFilter="0, 0; .2, .5; .8, .5; 1, 0"/>
                                        <p:tgtEl>
                                          <p:spTgt spid="13"/>
                                        </p:tgtEl>
                                      </p:cBhvr>
                                    </p:animEffect>
                                    <p:animScale>
                                      <p:cBhvr>
                                        <p:cTn id="19"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3" grpId="0"/>
      <p:bldP spid="13" grpId="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bg1">
                <a:lumMod val="65000"/>
              </a:schemeClr>
            </a:gs>
            <a:gs pos="22000">
              <a:schemeClr val="bg1">
                <a:lumMod val="75000"/>
              </a:schemeClr>
            </a:gs>
            <a:gs pos="100000">
              <a:schemeClr val="bg1">
                <a:lumMod val="50000"/>
              </a:schemeClr>
            </a:gs>
          </a:gsLst>
          <a:lin ang="2700000" scaled="1"/>
          <a:tileRect/>
        </a:gradFill>
        <a:effectLst/>
      </p:bgPr>
    </p:bg>
    <p:spTree>
      <p:nvGrpSpPr>
        <p:cNvPr id="1" name=""/>
        <p:cNvGrpSpPr/>
        <p:nvPr/>
      </p:nvGrpSpPr>
      <p:grpSpPr>
        <a:xfrm>
          <a:off x="0" y="0"/>
          <a:ext cx="0" cy="0"/>
          <a:chOff x="0" y="0"/>
          <a:chExt cx="0" cy="0"/>
        </a:xfrm>
      </p:grpSpPr>
      <p:pic>
        <p:nvPicPr>
          <p:cNvPr id="8194" name="Picture 2" descr="http://upload.wikimedia.org/wikipedia/commons/thumb/6/6f/Seal_of_Virginia.svg/1000px-Seal_of_Virginia.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ffectLst>
            <a:glow rad="101600">
              <a:schemeClr val="accent2">
                <a:satMod val="175000"/>
                <a:alpha val="40000"/>
              </a:schemeClr>
            </a:glow>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9092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bg1">
                <a:lumMod val="65000"/>
              </a:schemeClr>
            </a:gs>
            <a:gs pos="22000">
              <a:schemeClr val="bg1">
                <a:lumMod val="75000"/>
              </a:schemeClr>
            </a:gs>
            <a:gs pos="100000">
              <a:schemeClr val="bg1">
                <a:lumMod val="50000"/>
              </a:schemeClr>
            </a:gs>
          </a:gsLst>
          <a:lin ang="2700000" scaled="1"/>
          <a:tileRect/>
        </a:gradFill>
        <a:effectLst/>
      </p:bgPr>
    </p:bg>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0" y="228600"/>
            <a:ext cx="9144000" cy="6412230"/>
          </a:xfrm>
          <a:prstGeom prst="rect">
            <a:avLst/>
          </a:prstGeom>
          <a:noFill/>
          <a:ln w="9525">
            <a:noFill/>
            <a:miter lim="800000"/>
            <a:headEnd/>
            <a:tailEnd/>
          </a:ln>
          <a:effectLst/>
        </p:spPr>
      </p:pic>
      <p:sp>
        <p:nvSpPr>
          <p:cNvPr id="2" name="TextBox 1"/>
          <p:cNvSpPr txBox="1"/>
          <p:nvPr/>
        </p:nvSpPr>
        <p:spPr>
          <a:xfrm>
            <a:off x="4648200" y="1371600"/>
            <a:ext cx="2209800" cy="1055608"/>
          </a:xfrm>
          <a:prstGeom prst="wedgeRoundRectCallout">
            <a:avLst>
              <a:gd name="adj1" fmla="val 55377"/>
              <a:gd name="adj2" fmla="val 82289"/>
              <a:gd name="adj3" fmla="val 16667"/>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800" b="1" dirty="0" smtClean="0"/>
              <a:t>Sic Semper Tyrannis!</a:t>
            </a:r>
            <a:endParaRPr lang="en-US" sz="2800" b="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algn="l"/>
            <a:r>
              <a:rPr lang="en-US" altLang="en-US" sz="4000" b="1"/>
              <a:t>12.2</a:t>
            </a:r>
            <a:br>
              <a:rPr lang="en-US" altLang="en-US" sz="4000" b="1"/>
            </a:br>
            <a:r>
              <a:rPr lang="en-US" altLang="en-US" sz="4000" b="1"/>
              <a:t>I. Johnson Takes Office </a:t>
            </a:r>
            <a:r>
              <a:rPr lang="en-US" altLang="en-US" sz="1800" b="1"/>
              <a:t>								</a:t>
            </a:r>
            <a:r>
              <a:rPr lang="en-US" altLang="en-US" sz="1800" i="1"/>
              <a:t>(pages 391–393)</a:t>
            </a:r>
          </a:p>
        </p:txBody>
      </p:sp>
      <p:sp>
        <p:nvSpPr>
          <p:cNvPr id="7171" name="Rectangle 3"/>
          <p:cNvSpPr>
            <a:spLocks noGrp="1" noChangeArrowheads="1"/>
          </p:cNvSpPr>
          <p:nvPr>
            <p:ph type="body" idx="1"/>
          </p:nvPr>
        </p:nvSpPr>
        <p:spPr/>
        <p:txBody>
          <a:bodyPr/>
          <a:lstStyle/>
          <a:p>
            <a:pPr>
              <a:lnSpc>
                <a:spcPct val="80000"/>
              </a:lnSpc>
            </a:pPr>
            <a:endParaRPr lang="en-US" altLang="en-US" sz="2000" i="1"/>
          </a:p>
          <a:p>
            <a:pPr>
              <a:lnSpc>
                <a:spcPct val="80000"/>
              </a:lnSpc>
            </a:pPr>
            <a:r>
              <a:rPr lang="en-US" altLang="en-US" sz="2400" b="1"/>
              <a:t>A. </a:t>
            </a:r>
            <a:r>
              <a:rPr lang="en-US" altLang="en-US" sz="2400"/>
              <a:t>Lincoln assassinated, 1865</a:t>
            </a:r>
            <a:r>
              <a:rPr lang="en-US" altLang="en-US" sz="2400" b="1"/>
              <a:t>.  </a:t>
            </a:r>
            <a:r>
              <a:rPr lang="en-US" altLang="en-US" sz="2400"/>
              <a:t>Vice President </a:t>
            </a:r>
            <a:r>
              <a:rPr lang="en-US" altLang="en-US" sz="2400" b="1" u="sng"/>
              <a:t>Andrew Johnson</a:t>
            </a:r>
            <a:r>
              <a:rPr lang="en-US" altLang="en-US" sz="2400"/>
              <a:t> became president.  </a:t>
            </a:r>
            <a:r>
              <a:rPr lang="en-US" altLang="en-US" sz="1800" i="1"/>
              <a:t>(he was from the South, but had stayed loyal to Union.)</a:t>
            </a:r>
            <a:endParaRPr lang="en-US" altLang="en-US" sz="1800"/>
          </a:p>
          <a:p>
            <a:pPr>
              <a:lnSpc>
                <a:spcPct val="80000"/>
              </a:lnSpc>
            </a:pPr>
            <a:endParaRPr lang="en-US" altLang="en-US" sz="1800"/>
          </a:p>
          <a:p>
            <a:pPr>
              <a:lnSpc>
                <a:spcPct val="80000"/>
              </a:lnSpc>
            </a:pPr>
            <a:r>
              <a:rPr lang="en-US" altLang="en-US" sz="2400" b="1"/>
              <a:t>B.</a:t>
            </a:r>
            <a:r>
              <a:rPr lang="en-US" altLang="en-US" sz="2400"/>
              <a:t> Johnson’s plan for Reconstruction:</a:t>
            </a:r>
          </a:p>
          <a:p>
            <a:pPr>
              <a:lnSpc>
                <a:spcPct val="80000"/>
              </a:lnSpc>
            </a:pPr>
            <a:r>
              <a:rPr lang="en-US" altLang="en-US" sz="2400"/>
              <a:t> 1. Pardon all former citizens of the Confederacy. </a:t>
            </a:r>
          </a:p>
          <a:p>
            <a:pPr>
              <a:lnSpc>
                <a:spcPct val="80000"/>
              </a:lnSpc>
            </a:pPr>
            <a:r>
              <a:rPr lang="en-US" altLang="en-US" sz="2400"/>
              <a:t> 2. Oath of loyalty to the 	Union. </a:t>
            </a:r>
          </a:p>
          <a:p>
            <a:pPr lvl="2">
              <a:lnSpc>
                <a:spcPct val="80000"/>
              </a:lnSpc>
            </a:pPr>
            <a:r>
              <a:rPr lang="en-US" altLang="en-US" sz="1400" i="1"/>
              <a:t>Exceptions: all former Confederate officers and officials and all wealthy former Confederates</a:t>
            </a:r>
            <a:r>
              <a:rPr lang="en-US" altLang="en-US" sz="1800"/>
              <a:t>. </a:t>
            </a:r>
          </a:p>
          <a:p>
            <a:pPr>
              <a:lnSpc>
                <a:spcPct val="80000"/>
              </a:lnSpc>
            </a:pPr>
            <a:r>
              <a:rPr lang="en-US" altLang="en-US" sz="2400"/>
              <a:t> 3. former Confederate states had to ratify the          	</a:t>
            </a:r>
            <a:r>
              <a:rPr lang="en-US" altLang="en-US" sz="2400" b="1" u="sng"/>
              <a:t>13th Amendment</a:t>
            </a:r>
            <a:r>
              <a:rPr lang="en-US" altLang="en-US" sz="2400"/>
              <a:t> (abolishing slavery.)</a:t>
            </a:r>
          </a:p>
          <a:p>
            <a:pPr>
              <a:lnSpc>
                <a:spcPct val="80000"/>
              </a:lnSpc>
            </a:pPr>
            <a:endParaRPr lang="en-US" altLang="en-US" sz="2400"/>
          </a:p>
          <a:p>
            <a:pPr>
              <a:lnSpc>
                <a:spcPct val="80000"/>
              </a:lnSpc>
            </a:pPr>
            <a:r>
              <a:rPr lang="en-US" altLang="en-US" sz="1800" i="1"/>
              <a:t>(similar to Lincoln’s plan.)</a:t>
            </a:r>
          </a:p>
        </p:txBody>
      </p:sp>
    </p:spTree>
    <p:extLst>
      <p:ext uri="{BB962C8B-B14F-4D97-AF65-F5344CB8AC3E}">
        <p14:creationId xmlns:p14="http://schemas.microsoft.com/office/powerpoint/2010/main" val="8926961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execution of Abraham Lincolns killers"/>
          <p:cNvPicPr>
            <a:picLocks noChangeAspect="1" noChangeArrowheads="1"/>
          </p:cNvPicPr>
          <p:nvPr/>
        </p:nvPicPr>
        <p:blipFill>
          <a:blip r:embed="rId3" cstate="print"/>
          <a:srcRect/>
          <a:stretch>
            <a:fillRect/>
          </a:stretch>
        </p:blipFill>
        <p:spPr bwMode="auto">
          <a:xfrm>
            <a:off x="0" y="457200"/>
            <a:ext cx="9144000" cy="6061918"/>
          </a:xfrm>
          <a:prstGeom prst="rect">
            <a:avLst/>
          </a:prstGeom>
          <a:noFill/>
        </p:spPr>
      </p:pic>
      <p:sp>
        <p:nvSpPr>
          <p:cNvPr id="3" name="TextBox 2">
            <a:hlinkClick r:id="rId4"/>
          </p:cNvPr>
          <p:cNvSpPr txBox="1"/>
          <p:nvPr/>
        </p:nvSpPr>
        <p:spPr>
          <a:xfrm>
            <a:off x="170793" y="990600"/>
            <a:ext cx="1962807" cy="461665"/>
          </a:xfrm>
          <a:prstGeom prst="rect">
            <a:avLst/>
          </a:prstGeom>
          <a:effectLst>
            <a:glow rad="139700">
              <a:schemeClr val="accent3">
                <a:satMod val="175000"/>
                <a:alpha val="40000"/>
              </a:schemeClr>
            </a:glow>
            <a:outerShdw blurRad="40000" dist="20000" dir="5400000" rotWithShape="0">
              <a:srgbClr val="000000">
                <a:alpha val="38000"/>
              </a:srgbClr>
            </a:outerShdw>
          </a:effectLst>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400" b="1" dirty="0" smtClean="0"/>
              <a:t>Mary Surratt</a:t>
            </a:r>
            <a:endParaRPr lang="en-US" sz="2400" b="1" dirty="0"/>
          </a:p>
        </p:txBody>
      </p:sp>
      <p:sp>
        <p:nvSpPr>
          <p:cNvPr id="6" name="Bent Arrow 5"/>
          <p:cNvSpPr/>
          <p:nvPr/>
        </p:nvSpPr>
        <p:spPr>
          <a:xfrm flipV="1">
            <a:off x="457200" y="1676400"/>
            <a:ext cx="1295400" cy="685800"/>
          </a:xfrm>
          <a:prstGeom prst="ben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4876800" y="914400"/>
            <a:ext cx="3886200" cy="2262158"/>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sz="2800" b="1" dirty="0" smtClean="0"/>
              <a:t>Mary Surratt was the first woman executed by the U.S. government.</a:t>
            </a:r>
          </a:p>
          <a:p>
            <a:endParaRPr lang="en-US" sz="1900" b="1" i="1" dirty="0"/>
          </a:p>
          <a:p>
            <a:r>
              <a:rPr lang="en-US" sz="1900" b="1" i="1" dirty="0" smtClean="0"/>
              <a:t>Note the presence of the Catholic priest in the foreground (Nativism).</a:t>
            </a:r>
            <a:endParaRPr lang="en-US" sz="1900" b="1" i="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6200" y="0"/>
            <a:ext cx="8229600" cy="99060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l"/>
            <a:r>
              <a:rPr lang="en-US" sz="54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 Captain!  My Captain!</a:t>
            </a:r>
            <a:endParaRPr lang="en-US" sz="48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Content Placeholder 3"/>
          <p:cNvSpPr>
            <a:spLocks noGrp="1"/>
          </p:cNvSpPr>
          <p:nvPr>
            <p:ph idx="1"/>
          </p:nvPr>
        </p:nvSpPr>
        <p:spPr>
          <a:xfrm>
            <a:off x="304800" y="1447800"/>
            <a:ext cx="5791200" cy="5410200"/>
          </a:xfrm>
        </p:spPr>
        <p:txBody>
          <a:bodyPr>
            <a:normAutofit/>
          </a:bodyPr>
          <a:lstStyle/>
          <a:p>
            <a:pPr marL="0" indent="0">
              <a:buNone/>
            </a:pPr>
            <a:r>
              <a:rPr lang="en-US" sz="3600" b="1" dirty="0" smtClean="0">
                <a:solidFill>
                  <a:schemeClr val="bg2">
                    <a:lumMod val="40000"/>
                    <a:lumOff val="60000"/>
                  </a:schemeClr>
                </a:solidFill>
              </a:rPr>
              <a:t>O CAPTAIN! my Captain! </a:t>
            </a:r>
            <a:r>
              <a:rPr lang="en-US" sz="2800" dirty="0" smtClean="0">
                <a:solidFill>
                  <a:schemeClr val="bg2">
                    <a:lumMod val="40000"/>
                    <a:lumOff val="60000"/>
                  </a:schemeClr>
                </a:solidFill>
              </a:rPr>
              <a:t/>
            </a:r>
            <a:br>
              <a:rPr lang="en-US" sz="2800" dirty="0" smtClean="0">
                <a:solidFill>
                  <a:schemeClr val="bg2">
                    <a:lumMod val="40000"/>
                    <a:lumOff val="60000"/>
                  </a:schemeClr>
                </a:solidFill>
              </a:rPr>
            </a:br>
            <a:r>
              <a:rPr lang="en-US" sz="2800" b="1" dirty="0" smtClean="0">
                <a:solidFill>
                  <a:schemeClr val="bg2">
                    <a:lumMod val="40000"/>
                    <a:lumOff val="60000"/>
                  </a:schemeClr>
                </a:solidFill>
              </a:rPr>
              <a:t>our fearful trip is done;</a:t>
            </a:r>
            <a:br>
              <a:rPr lang="en-US" sz="2800" b="1" dirty="0" smtClean="0">
                <a:solidFill>
                  <a:schemeClr val="bg2">
                    <a:lumMod val="40000"/>
                    <a:lumOff val="60000"/>
                  </a:schemeClr>
                </a:solidFill>
              </a:rPr>
            </a:br>
            <a:r>
              <a:rPr lang="en-US" sz="2800" b="1" dirty="0" smtClean="0">
                <a:solidFill>
                  <a:schemeClr val="bg2">
                    <a:lumMod val="40000"/>
                    <a:lumOff val="60000"/>
                  </a:schemeClr>
                </a:solidFill>
              </a:rPr>
              <a:t>The ship has </a:t>
            </a:r>
            <a:r>
              <a:rPr lang="en-US" sz="2800" b="1" dirty="0" err="1" smtClean="0">
                <a:solidFill>
                  <a:schemeClr val="bg2">
                    <a:lumMod val="40000"/>
                    <a:lumOff val="60000"/>
                  </a:schemeClr>
                </a:solidFill>
              </a:rPr>
              <a:t>weather'd</a:t>
            </a:r>
            <a:r>
              <a:rPr lang="en-US" sz="2800" b="1" dirty="0" smtClean="0">
                <a:solidFill>
                  <a:schemeClr val="bg2">
                    <a:lumMod val="40000"/>
                    <a:lumOff val="60000"/>
                  </a:schemeClr>
                </a:solidFill>
              </a:rPr>
              <a:t> every rack, </a:t>
            </a:r>
            <a:br>
              <a:rPr lang="en-US" sz="2800" b="1" dirty="0" smtClean="0">
                <a:solidFill>
                  <a:schemeClr val="bg2">
                    <a:lumMod val="40000"/>
                    <a:lumOff val="60000"/>
                  </a:schemeClr>
                </a:solidFill>
              </a:rPr>
            </a:br>
            <a:r>
              <a:rPr lang="en-US" sz="2800" b="1" dirty="0" smtClean="0">
                <a:solidFill>
                  <a:schemeClr val="bg2">
                    <a:lumMod val="40000"/>
                    <a:lumOff val="60000"/>
                  </a:schemeClr>
                </a:solidFill>
              </a:rPr>
              <a:t>the prize we sought is won;</a:t>
            </a:r>
            <a:br>
              <a:rPr lang="en-US" sz="2800" b="1" dirty="0" smtClean="0">
                <a:solidFill>
                  <a:schemeClr val="bg2">
                    <a:lumMod val="40000"/>
                    <a:lumOff val="60000"/>
                  </a:schemeClr>
                </a:solidFill>
              </a:rPr>
            </a:br>
            <a:r>
              <a:rPr lang="en-US" sz="2800" b="1" dirty="0" smtClean="0">
                <a:solidFill>
                  <a:schemeClr val="bg2">
                    <a:lumMod val="40000"/>
                    <a:lumOff val="60000"/>
                  </a:schemeClr>
                </a:solidFill>
              </a:rPr>
              <a:t>The port is near, the bells I hear, </a:t>
            </a:r>
            <a:br>
              <a:rPr lang="en-US" sz="2800" b="1" dirty="0" smtClean="0">
                <a:solidFill>
                  <a:schemeClr val="bg2">
                    <a:lumMod val="40000"/>
                    <a:lumOff val="60000"/>
                  </a:schemeClr>
                </a:solidFill>
              </a:rPr>
            </a:br>
            <a:r>
              <a:rPr lang="en-US" sz="2800" b="1" dirty="0" smtClean="0">
                <a:solidFill>
                  <a:schemeClr val="bg2">
                    <a:lumMod val="40000"/>
                    <a:lumOff val="60000"/>
                  </a:schemeClr>
                </a:solidFill>
              </a:rPr>
              <a:t>the people all exulting,</a:t>
            </a:r>
            <a:br>
              <a:rPr lang="en-US" sz="2800" b="1" dirty="0" smtClean="0">
                <a:solidFill>
                  <a:schemeClr val="bg2">
                    <a:lumMod val="40000"/>
                    <a:lumOff val="60000"/>
                  </a:schemeClr>
                </a:solidFill>
              </a:rPr>
            </a:br>
            <a:r>
              <a:rPr lang="en-US" sz="2800" b="1" dirty="0" smtClean="0">
                <a:solidFill>
                  <a:schemeClr val="bg2">
                    <a:lumMod val="40000"/>
                    <a:lumOff val="60000"/>
                  </a:schemeClr>
                </a:solidFill>
              </a:rPr>
              <a:t>While follow eyes the steady keel, </a:t>
            </a:r>
            <a:br>
              <a:rPr lang="en-US" sz="2800" b="1" dirty="0" smtClean="0">
                <a:solidFill>
                  <a:schemeClr val="bg2">
                    <a:lumMod val="40000"/>
                    <a:lumOff val="60000"/>
                  </a:schemeClr>
                </a:solidFill>
              </a:rPr>
            </a:br>
            <a:r>
              <a:rPr lang="en-US" sz="2800" b="1" dirty="0" smtClean="0">
                <a:solidFill>
                  <a:schemeClr val="bg2">
                    <a:lumMod val="40000"/>
                    <a:lumOff val="60000"/>
                  </a:schemeClr>
                </a:solidFill>
              </a:rPr>
              <a:t>the vessel grim and daring:</a:t>
            </a:r>
            <a:br>
              <a:rPr lang="en-US" sz="2800" b="1" dirty="0" smtClean="0">
                <a:solidFill>
                  <a:schemeClr val="bg2">
                    <a:lumMod val="40000"/>
                    <a:lumOff val="60000"/>
                  </a:schemeClr>
                </a:solidFill>
              </a:rPr>
            </a:br>
            <a:r>
              <a:rPr lang="en-US" sz="2800" b="1" dirty="0" smtClean="0">
                <a:solidFill>
                  <a:schemeClr val="bg2">
                    <a:lumMod val="40000"/>
                    <a:lumOff val="60000"/>
                  </a:schemeClr>
                </a:solidFill>
              </a:rPr>
              <a:t>But O heart! heart! heart!</a:t>
            </a:r>
            <a:br>
              <a:rPr lang="en-US" sz="2800" b="1" dirty="0" smtClean="0">
                <a:solidFill>
                  <a:schemeClr val="bg2">
                    <a:lumMod val="40000"/>
                    <a:lumOff val="60000"/>
                  </a:schemeClr>
                </a:solidFill>
              </a:rPr>
            </a:br>
            <a:r>
              <a:rPr lang="en-US" sz="2800" b="1" dirty="0" smtClean="0">
                <a:solidFill>
                  <a:schemeClr val="bg2">
                    <a:lumMod val="40000"/>
                    <a:lumOff val="60000"/>
                  </a:schemeClr>
                </a:solidFill>
              </a:rPr>
              <a:t>O the bleeding drops of red,</a:t>
            </a:r>
            <a:br>
              <a:rPr lang="en-US" sz="2800" b="1" dirty="0" smtClean="0">
                <a:solidFill>
                  <a:schemeClr val="bg2">
                    <a:lumMod val="40000"/>
                    <a:lumOff val="60000"/>
                  </a:schemeClr>
                </a:solidFill>
              </a:rPr>
            </a:br>
            <a:r>
              <a:rPr lang="en-US" sz="2800" b="1" dirty="0" smtClean="0">
                <a:solidFill>
                  <a:schemeClr val="bg2">
                    <a:lumMod val="40000"/>
                    <a:lumOff val="60000"/>
                  </a:schemeClr>
                </a:solidFill>
              </a:rPr>
              <a:t>Where on the deck my Captain lies,</a:t>
            </a:r>
            <a:br>
              <a:rPr lang="en-US" sz="2800" b="1" dirty="0" smtClean="0">
                <a:solidFill>
                  <a:schemeClr val="bg2">
                    <a:lumMod val="40000"/>
                    <a:lumOff val="60000"/>
                  </a:schemeClr>
                </a:solidFill>
              </a:rPr>
            </a:br>
            <a:r>
              <a:rPr lang="en-US" sz="2800" b="1" dirty="0" smtClean="0">
                <a:solidFill>
                  <a:schemeClr val="bg2">
                    <a:lumMod val="40000"/>
                    <a:lumOff val="60000"/>
                  </a:schemeClr>
                </a:solidFill>
              </a:rPr>
              <a:t>Fallen cold and dead.</a:t>
            </a:r>
            <a:endParaRPr lang="en-US" sz="2400" b="1" dirty="0">
              <a:solidFill>
                <a:schemeClr val="bg2">
                  <a:lumMod val="40000"/>
                  <a:lumOff val="60000"/>
                </a:schemeClr>
              </a:solidFill>
            </a:endParaRPr>
          </a:p>
        </p:txBody>
      </p:sp>
      <p:pic>
        <p:nvPicPr>
          <p:cNvPr id="1026" name="Picture 2" descr="File:Walt Whitman, steel engraving, July 1854.jpg">
            <a:hlinkClick r:id="rId2"/>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3429" r="4462"/>
          <a:stretch/>
        </p:blipFill>
        <p:spPr bwMode="auto">
          <a:xfrm>
            <a:off x="5747801" y="1371600"/>
            <a:ext cx="3320000" cy="4724400"/>
          </a:xfrm>
          <a:prstGeom prst="rect">
            <a:avLst/>
          </a:prstGeom>
          <a:noFill/>
          <a:effectLst>
            <a:softEdge rad="127000"/>
          </a:effectLst>
        </p:spPr>
      </p:pic>
      <p:sp>
        <p:nvSpPr>
          <p:cNvPr id="6" name="Rectangle 5"/>
          <p:cNvSpPr/>
          <p:nvPr/>
        </p:nvSpPr>
        <p:spPr>
          <a:xfrm>
            <a:off x="228600" y="848380"/>
            <a:ext cx="2912529" cy="523220"/>
          </a:xfrm>
          <a:prstGeom prst="rect">
            <a:avLst/>
          </a:prstGeom>
        </p:spPr>
        <p:txBody>
          <a:bodyPr wrap="none">
            <a:spAutoFit/>
          </a:bodyPr>
          <a:lstStyle/>
          <a:p>
            <a:r>
              <a:rPr lang="en-US" sz="2800" b="1" dirty="0" smtClean="0">
                <a:solidFill>
                  <a:schemeClr val="bg2">
                    <a:lumMod val="40000"/>
                    <a:lumOff val="60000"/>
                  </a:schemeClr>
                </a:solidFill>
              </a:rPr>
              <a:t>By: Walt Whitman</a:t>
            </a:r>
            <a:endParaRPr lang="en-US" sz="2800" dirty="0">
              <a:solidFill>
                <a:schemeClr val="bg2">
                  <a:lumMod val="40000"/>
                  <a:lumOff val="60000"/>
                </a:schemeClr>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File:1860s White House.jpg"/>
          <p:cNvPicPr>
            <a:picLocks noChangeAspect="1" noChangeArrowheads="1"/>
          </p:cNvPicPr>
          <p:nvPr/>
        </p:nvPicPr>
        <p:blipFill rotWithShape="1">
          <a:blip r:embed="rId3">
            <a:extLst>
              <a:ext uri="{28A0092B-C50C-407E-A947-70E740481C1C}">
                <a14:useLocalDpi xmlns:a14="http://schemas.microsoft.com/office/drawing/2010/main" val="0"/>
              </a:ext>
            </a:extLst>
          </a:blip>
          <a:srcRect l="15476" r="11842" b="23553"/>
          <a:stretch/>
        </p:blipFill>
        <p:spPr bwMode="auto">
          <a:xfrm>
            <a:off x="0" y="1"/>
            <a:ext cx="9144000" cy="6864584"/>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p:cNvSpPr>
            <a:spLocks noGrp="1"/>
          </p:cNvSpPr>
          <p:nvPr>
            <p:ph type="ctrTitle"/>
          </p:nvPr>
        </p:nvSpPr>
        <p:spPr>
          <a:xfrm>
            <a:off x="0" y="0"/>
            <a:ext cx="9220200" cy="4193394"/>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nSpc>
                <a:spcPct val="85000"/>
              </a:lnSpc>
            </a:pPr>
            <a:r>
              <a:rPr lang="en-US" sz="12500" b="1" dirty="0" smtClean="0">
                <a:ln w="11430"/>
                <a:solidFill>
                  <a:schemeClr val="tx1">
                    <a:lumMod val="90000"/>
                    <a:lumOff val="10000"/>
                  </a:schemeClr>
                </a:solidFill>
                <a:effectLst>
                  <a:outerShdw blurRad="80000" dist="40000" dir="5040000" algn="tl">
                    <a:srgbClr val="000000">
                      <a:alpha val="30000"/>
                    </a:srgbClr>
                  </a:outerShdw>
                </a:effectLst>
              </a:rPr>
              <a:t>Presidential</a:t>
            </a:r>
            <a:r>
              <a:rPr lang="en-US" sz="11500" b="1" dirty="0" smtClean="0">
                <a:ln w="11430"/>
                <a:solidFill>
                  <a:schemeClr val="tx1">
                    <a:lumMod val="90000"/>
                    <a:lumOff val="10000"/>
                  </a:schemeClr>
                </a:solidFill>
                <a:effectLst>
                  <a:outerShdw blurRad="80000" dist="40000" dir="5040000" algn="tl">
                    <a:srgbClr val="000000">
                      <a:alpha val="30000"/>
                    </a:srgbClr>
                  </a:outerShdw>
                </a:effectLst>
              </a:rPr>
              <a:t/>
            </a:r>
            <a:br>
              <a:rPr lang="en-US" sz="11500" b="1" dirty="0" smtClean="0">
                <a:ln w="11430"/>
                <a:solidFill>
                  <a:schemeClr val="tx1">
                    <a:lumMod val="90000"/>
                    <a:lumOff val="10000"/>
                  </a:schemeClr>
                </a:solidFill>
                <a:effectLst>
                  <a:outerShdw blurRad="80000" dist="40000" dir="5040000" algn="tl">
                    <a:srgbClr val="000000">
                      <a:alpha val="30000"/>
                    </a:srgbClr>
                  </a:outerShdw>
                </a:effectLst>
              </a:rPr>
            </a:br>
            <a:r>
              <a:rPr lang="en-US" sz="8800" b="1" dirty="0" smtClean="0">
                <a:ln w="11430"/>
                <a:solidFill>
                  <a:schemeClr val="tx1">
                    <a:lumMod val="90000"/>
                    <a:lumOff val="10000"/>
                  </a:schemeClr>
                </a:solidFill>
                <a:effectLst>
                  <a:glow rad="101600">
                    <a:schemeClr val="bg1">
                      <a:alpha val="60000"/>
                    </a:schemeClr>
                  </a:glow>
                  <a:outerShdw blurRad="80000" dist="40000" dir="5040000" algn="tl">
                    <a:srgbClr val="000000">
                      <a:alpha val="30000"/>
                    </a:srgbClr>
                  </a:outerShdw>
                </a:effectLst>
              </a:rPr>
              <a:t>Reconstruction</a:t>
            </a:r>
            <a:endParaRPr lang="en-US" sz="11500" b="1" dirty="0">
              <a:ln w="11430"/>
              <a:solidFill>
                <a:schemeClr val="tx1">
                  <a:lumMod val="90000"/>
                  <a:lumOff val="10000"/>
                </a:schemeClr>
              </a:solidFill>
              <a:effectLst>
                <a:glow rad="101600">
                  <a:schemeClr val="bg1">
                    <a:alpha val="60000"/>
                  </a:schemeClr>
                </a:glow>
                <a:outerShdw blurRad="80000" dist="40000" dir="5040000" algn="tl">
                  <a:srgbClr val="000000">
                    <a:alpha val="30000"/>
                  </a:srgbClr>
                </a:outerShdw>
              </a:effectLst>
            </a:endParaRPr>
          </a:p>
        </p:txBody>
      </p:sp>
      <p:sp>
        <p:nvSpPr>
          <p:cNvPr id="7" name="Rectangle 6"/>
          <p:cNvSpPr/>
          <p:nvPr/>
        </p:nvSpPr>
        <p:spPr>
          <a:xfrm>
            <a:off x="-28074" y="4193394"/>
            <a:ext cx="9172074" cy="2664606"/>
          </a:xfrm>
          <a:prstGeom prst="rect">
            <a:avLst/>
          </a:prstGeom>
          <a:gradFill flip="none" rotWithShape="1">
            <a:gsLst>
              <a:gs pos="9000">
                <a:schemeClr val="tx2">
                  <a:lumMod val="50000"/>
                </a:schemeClr>
              </a:gs>
              <a:gs pos="87000">
                <a:schemeClr val="accent1">
                  <a:tint val="23500"/>
                  <a:satMod val="160000"/>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09600" y="4954250"/>
            <a:ext cx="7467599" cy="1446550"/>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8800" b="1" spc="150" dirty="0" smtClean="0">
                <a:ln w="11430"/>
                <a:solidFill>
                  <a:srgbClr val="F8F8F8"/>
                </a:solidFill>
                <a:effectLst>
                  <a:outerShdw blurRad="25400" algn="tl" rotWithShape="0">
                    <a:srgbClr val="000000">
                      <a:alpha val="43000"/>
                    </a:srgbClr>
                  </a:outerShdw>
                </a:effectLst>
                <a:latin typeface="+mj-lt"/>
              </a:rPr>
              <a:t>1863-1866</a:t>
            </a:r>
            <a:endParaRPr lang="en-US" sz="9600" b="1" spc="150" dirty="0">
              <a:ln w="11430"/>
              <a:solidFill>
                <a:srgbClr val="F8F8F8"/>
              </a:solidFill>
              <a:effectLst>
                <a:outerShdw blurRad="25400" algn="tl" rotWithShape="0">
                  <a:srgbClr val="000000">
                    <a:alpha val="43000"/>
                  </a:srgbClr>
                </a:outerShdw>
              </a:effectLst>
              <a:latin typeface="+mj-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585"/>
            <a:ext cx="9144000" cy="6858000"/>
          </a:xfrm>
          <a:prstGeom prst="rect">
            <a:avLst/>
          </a:prstGeom>
        </p:spPr>
      </p:pic>
    </p:spTree>
    <p:extLst>
      <p:ext uri="{BB962C8B-B14F-4D97-AF65-F5344CB8AC3E}">
        <p14:creationId xmlns:p14="http://schemas.microsoft.com/office/powerpoint/2010/main" val="349162534"/>
      </p:ext>
    </p:extLst>
  </p:cSld>
  <p:clrMapOvr>
    <a:overrideClrMapping bg1="lt1" tx1="dk1" bg2="lt2" tx2="dk2" accent1="accent1" accent2="accent2" accent3="accent3" accent4="accent4" accent5="accent5" accent6="accent6" hlink="hlink" folHlink="folHlink"/>
  </p:clrMapOvr>
  <p:transition advTm="12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bright="55000" contrast="-55000"/>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2"/>
          <p:cNvPicPr>
            <a:picLocks noGrp="1" noChangeAspect="1" noChangeArrowheads="1"/>
          </p:cNvPicPr>
          <p:nvPr>
            <p:ph sz="half" idx="2"/>
          </p:nvPr>
        </p:nvPicPr>
        <p:blipFill rotWithShape="1">
          <a:blip r:embed="rId3" cstate="print">
            <a:duotone>
              <a:prstClr val="black"/>
              <a:schemeClr val="accent4">
                <a:tint val="45000"/>
                <a:satMod val="400000"/>
              </a:schemeClr>
            </a:duotone>
          </a:blip>
          <a:srcRect l="11188" r="4896" b="5594"/>
          <a:stretch/>
        </p:blipFill>
        <p:spPr bwMode="auto">
          <a:xfrm>
            <a:off x="0" y="-1"/>
            <a:ext cx="9144000" cy="6858001"/>
          </a:xfrm>
          <a:prstGeom prst="rect">
            <a:avLst/>
          </a:prstGeom>
          <a:noFill/>
          <a:ln w="9525">
            <a:noFill/>
            <a:miter lim="800000"/>
            <a:headEnd/>
            <a:tailEnd/>
          </a:ln>
          <a:effectLst/>
        </p:spPr>
      </p:pic>
      <p:sp>
        <p:nvSpPr>
          <p:cNvPr id="6" name="Title 3"/>
          <p:cNvSpPr>
            <a:spLocks noGrp="1"/>
          </p:cNvSpPr>
          <p:nvPr>
            <p:ph type="title"/>
          </p:nvPr>
        </p:nvSpPr>
        <p:spPr>
          <a:xfrm>
            <a:off x="76200" y="76200"/>
            <a:ext cx="5410200" cy="1905000"/>
          </a:xfrm>
        </p:spPr>
        <p:txBody>
          <a:bodyPr>
            <a:noAutofit/>
          </a:bodyPr>
          <a:lstStyle/>
          <a:p>
            <a:pPr algn="l"/>
            <a:r>
              <a:rPr lang="en-US" sz="4800" b="1" dirty="0" smtClean="0"/>
              <a:t>Andrew Johnson</a:t>
            </a:r>
            <a:r>
              <a:rPr lang="en-US" sz="3200" dirty="0" smtClean="0"/>
              <a:t/>
            </a:r>
            <a:br>
              <a:rPr lang="en-US" sz="3200" dirty="0" smtClean="0"/>
            </a:br>
            <a:r>
              <a:rPr lang="en-US" sz="2800" b="1" dirty="0" smtClean="0"/>
              <a:t>(D-TN)</a:t>
            </a:r>
            <a:r>
              <a:rPr lang="en-US" sz="2800" dirty="0" smtClean="0"/>
              <a:t/>
            </a:r>
            <a:br>
              <a:rPr lang="en-US" sz="2800" dirty="0" smtClean="0"/>
            </a:br>
            <a:r>
              <a:rPr lang="en-US" sz="2800" b="1" i="1" dirty="0" smtClean="0"/>
              <a:t>Seventeenth President of the U.S.</a:t>
            </a:r>
            <a:r>
              <a:rPr lang="en-US" sz="2800" dirty="0" smtClean="0"/>
              <a:t/>
            </a:r>
            <a:br>
              <a:rPr lang="en-US" sz="2800" dirty="0" smtClean="0"/>
            </a:br>
            <a:r>
              <a:rPr lang="en-US" sz="2800" b="1" dirty="0" smtClean="0"/>
              <a:t>1865-1869</a:t>
            </a:r>
            <a:endParaRPr lang="en-US" sz="2800" b="1" dirty="0"/>
          </a:p>
        </p:txBody>
      </p:sp>
      <p:sp>
        <p:nvSpPr>
          <p:cNvPr id="7" name="Text Placeholder 5"/>
          <p:cNvSpPr txBox="1">
            <a:spLocks/>
          </p:cNvSpPr>
          <p:nvPr/>
        </p:nvSpPr>
        <p:spPr>
          <a:xfrm>
            <a:off x="228600" y="2286000"/>
            <a:ext cx="4953000" cy="3733800"/>
          </a:xfrm>
          <a:prstGeom prst="rect">
            <a:avLst/>
          </a:prstGeom>
          <a:solidFill>
            <a:schemeClr val="tx1">
              <a:alpha val="85000"/>
            </a:schemeClr>
          </a:solidFill>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1" i="0" u="none" strike="noStrike" kern="1200" cap="none" spc="0" normalizeH="0" baseline="0" noProof="0" dirty="0" smtClean="0">
                <a:ln>
                  <a:noFill/>
                </a:ln>
                <a:solidFill>
                  <a:schemeClr val="bg2">
                    <a:lumMod val="20000"/>
                    <a:lumOff val="80000"/>
                  </a:schemeClr>
                </a:solidFill>
                <a:effectLst/>
                <a:uLnTx/>
                <a:uFillTx/>
              </a:rPr>
              <a:t>Tennessee Unionist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solidFill>
                  <a:schemeClr val="bg2">
                    <a:lumMod val="20000"/>
                    <a:lumOff val="80000"/>
                  </a:schemeClr>
                </a:solidFill>
              </a:rPr>
              <a:t>VP on “Union Party” Ticket</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600" b="1" i="1" u="none" strike="noStrike" kern="1200" cap="none" spc="0" normalizeH="0" baseline="0" noProof="0" dirty="0">
              <a:ln>
                <a:noFill/>
              </a:ln>
              <a:solidFill>
                <a:schemeClr val="bg2">
                  <a:lumMod val="20000"/>
                  <a:lumOff val="8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noProof="0" dirty="0" smtClean="0">
                <a:solidFill>
                  <a:schemeClr val="bg2">
                    <a:lumMod val="20000"/>
                    <a:lumOff val="80000"/>
                  </a:schemeClr>
                </a:solidFill>
              </a:rPr>
              <a:t>Opposition President</a:t>
            </a:r>
          </a:p>
          <a:p>
            <a:pPr marL="800100" lvl="1" indent="-342900">
              <a:spcBef>
                <a:spcPct val="20000"/>
              </a:spcBef>
              <a:buFont typeface="Arial" pitchFamily="34" charset="0"/>
              <a:buChar char="•"/>
            </a:pPr>
            <a:r>
              <a:rPr kumimoji="0" lang="en-US" sz="2000" b="1" u="none" strike="noStrike" kern="1200" cap="none" spc="0" normalizeH="0" baseline="0" dirty="0" smtClean="0">
                <a:ln>
                  <a:noFill/>
                </a:ln>
                <a:solidFill>
                  <a:schemeClr val="bg2">
                    <a:lumMod val="20000"/>
                    <a:lumOff val="80000"/>
                  </a:schemeClr>
                </a:solidFill>
                <a:effectLst/>
                <a:uLnTx/>
                <a:uFillTx/>
              </a:rPr>
              <a:t>Jacksonian Democrat vs. </a:t>
            </a:r>
            <a:br>
              <a:rPr kumimoji="0" lang="en-US" sz="2000" b="1" u="none" strike="noStrike" kern="1200" cap="none" spc="0" normalizeH="0" baseline="0" dirty="0" smtClean="0">
                <a:ln>
                  <a:noFill/>
                </a:ln>
                <a:solidFill>
                  <a:schemeClr val="bg2">
                    <a:lumMod val="20000"/>
                    <a:lumOff val="80000"/>
                  </a:schemeClr>
                </a:solidFill>
                <a:effectLst/>
                <a:uLnTx/>
                <a:uFillTx/>
              </a:rPr>
            </a:br>
            <a:r>
              <a:rPr kumimoji="0" lang="en-US" sz="2000" b="1" u="none" strike="noStrike" kern="1200" cap="none" spc="0" normalizeH="0" baseline="0" dirty="0" smtClean="0">
                <a:ln>
                  <a:noFill/>
                </a:ln>
                <a:solidFill>
                  <a:schemeClr val="bg2">
                    <a:lumMod val="20000"/>
                    <a:lumOff val="80000"/>
                  </a:schemeClr>
                </a:solidFill>
                <a:effectLst/>
                <a:uLnTx/>
                <a:uFillTx/>
              </a:rPr>
              <a:t>Republican Congress</a:t>
            </a:r>
            <a:endParaRPr kumimoji="0" lang="en-US" sz="2000" b="1" u="none" strike="noStrike" kern="1200" cap="none" spc="0" normalizeH="0" baseline="0" dirty="0">
              <a:ln>
                <a:noFill/>
              </a:ln>
              <a:solidFill>
                <a:schemeClr val="bg2">
                  <a:lumMod val="20000"/>
                  <a:lumOff val="80000"/>
                </a:schemeClr>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b="1" dirty="0" smtClean="0">
                <a:solidFill>
                  <a:schemeClr val="bg2">
                    <a:lumMod val="20000"/>
                    <a:lumOff val="80000"/>
                  </a:schemeClr>
                </a:solidFill>
              </a:rPr>
              <a:t>Sought to continue Presidential Reconstruction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1" u="none" strike="noStrike" kern="1200" cap="none" spc="0" normalizeH="0" baseline="0" noProof="0" dirty="0" smtClean="0">
                <a:ln>
                  <a:noFill/>
                </a:ln>
                <a:solidFill>
                  <a:schemeClr val="bg2">
                    <a:lumMod val="20000"/>
                    <a:lumOff val="80000"/>
                  </a:schemeClr>
                </a:solidFill>
                <a:effectLst/>
                <a:uLnTx/>
                <a:uFillTx/>
              </a:rPr>
              <a:t>1</a:t>
            </a:r>
            <a:r>
              <a:rPr kumimoji="0" lang="en-US" sz="2400" b="1" i="1" u="none" strike="noStrike" kern="1200" cap="none" spc="0" normalizeH="0" baseline="30000" noProof="0" dirty="0" smtClean="0">
                <a:ln>
                  <a:noFill/>
                </a:ln>
                <a:solidFill>
                  <a:schemeClr val="bg2">
                    <a:lumMod val="20000"/>
                    <a:lumOff val="80000"/>
                  </a:schemeClr>
                </a:solidFill>
                <a:effectLst/>
                <a:uLnTx/>
                <a:uFillTx/>
              </a:rPr>
              <a:t>st</a:t>
            </a:r>
            <a:r>
              <a:rPr kumimoji="0" lang="en-US" sz="2400" b="1" i="1" u="none" strike="noStrike" kern="1200" cap="none" spc="0" normalizeH="0" baseline="0" noProof="0" dirty="0" smtClean="0">
                <a:ln>
                  <a:noFill/>
                </a:ln>
                <a:solidFill>
                  <a:schemeClr val="bg2">
                    <a:lumMod val="20000"/>
                    <a:lumOff val="80000"/>
                  </a:schemeClr>
                </a:solidFill>
                <a:effectLst/>
                <a:uLnTx/>
                <a:uFillTx/>
              </a:rPr>
              <a:t> </a:t>
            </a:r>
            <a:r>
              <a:rPr kumimoji="0" lang="en-US" sz="2400" b="1" i="1" u="none" strike="noStrike" kern="1200" cap="none" spc="0" normalizeH="0" noProof="0" dirty="0" smtClean="0">
                <a:ln>
                  <a:noFill/>
                </a:ln>
                <a:solidFill>
                  <a:schemeClr val="bg2">
                    <a:lumMod val="20000"/>
                    <a:lumOff val="80000"/>
                  </a:schemeClr>
                </a:solidFill>
                <a:effectLst/>
                <a:uLnTx/>
                <a:uFillTx/>
              </a:rPr>
              <a:t>PRESIDENT TO BE IMPEACHED</a:t>
            </a:r>
            <a:endParaRPr kumimoji="0" lang="en-US" sz="2400" b="1" i="1" u="none" strike="noStrike" kern="1200" cap="none" spc="0" normalizeH="0" baseline="0" noProof="0" dirty="0">
              <a:ln>
                <a:noFill/>
              </a:ln>
              <a:solidFill>
                <a:schemeClr val="bg2">
                  <a:lumMod val="20000"/>
                  <a:lumOff val="80000"/>
                </a:schemeClr>
              </a:solidFill>
              <a:effectLst/>
              <a:uLnTx/>
              <a:uFillTx/>
            </a:endParaRPr>
          </a:p>
        </p:txBody>
      </p:sp>
      <p:sp>
        <p:nvSpPr>
          <p:cNvPr id="9" name="Rectangle 8">
            <a:hlinkClick r:id="rId4"/>
          </p:cNvPr>
          <p:cNvSpPr/>
          <p:nvPr/>
        </p:nvSpPr>
        <p:spPr>
          <a:xfrm>
            <a:off x="5451763" y="5373469"/>
            <a:ext cx="3491345" cy="646331"/>
          </a:xfrm>
          <a:prstGeom prst="rect">
            <a:avLst/>
          </a:prstGeom>
          <a:effectLst>
            <a:glow rad="63500">
              <a:schemeClr val="accent2">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3600" b="1" i="1" dirty="0" smtClean="0"/>
              <a:t>Click for Bio</a:t>
            </a:r>
            <a:endParaRPr lang="en-US" sz="3600" b="1" i="1" dirty="0"/>
          </a:p>
        </p:txBody>
      </p:sp>
      <p:pic>
        <p:nvPicPr>
          <p:cNvPr id="6147" name="Picture 3"/>
          <p:cNvPicPr>
            <a:picLocks noChangeAspect="1" noChangeArrowheads="1"/>
          </p:cNvPicPr>
          <p:nvPr/>
        </p:nvPicPr>
        <p:blipFill rotWithShape="1">
          <a:blip r:embed="rId5" cstate="print"/>
          <a:srcRect r="5535"/>
          <a:stretch/>
        </p:blipFill>
        <p:spPr bwMode="auto">
          <a:xfrm>
            <a:off x="5451765" y="228600"/>
            <a:ext cx="3474782" cy="4495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52000">
              <a:schemeClr val="bg1">
                <a:lumMod val="75000"/>
              </a:schemeClr>
            </a:gs>
            <a:gs pos="22000">
              <a:schemeClr val="bg1">
                <a:lumMod val="85000"/>
              </a:schemeClr>
            </a:gs>
            <a:gs pos="76000">
              <a:srgbClr val="B3B3B3"/>
            </a:gs>
            <a:gs pos="100000">
              <a:schemeClr val="bg1">
                <a:lumMod val="5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067800" cy="914400"/>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a:r>
              <a:rPr lang="en-US" sz="6000" b="1" dirty="0" smtClean="0">
                <a:ln w="11430"/>
                <a:effectLst>
                  <a:outerShdw blurRad="50800" dist="39000" dir="5460000" algn="tl">
                    <a:srgbClr val="000000">
                      <a:alpha val="38000"/>
                    </a:srgbClr>
                  </a:outerShdw>
                </a:effectLst>
              </a:rPr>
              <a:t>Johnson’s Reconstruction</a:t>
            </a:r>
            <a:endParaRPr lang="en-US" sz="6000" b="1" dirty="0">
              <a:ln w="11430"/>
              <a:effectLst>
                <a:outerShdw blurRad="50800" dist="39000" dir="5460000" algn="tl">
                  <a:srgbClr val="000000">
                    <a:alpha val="38000"/>
                  </a:srgbClr>
                </a:outerShdw>
              </a:effectLst>
            </a:endParaRPr>
          </a:p>
        </p:txBody>
      </p:sp>
      <p:sp>
        <p:nvSpPr>
          <p:cNvPr id="3" name="Content Placeholder 2"/>
          <p:cNvSpPr>
            <a:spLocks noGrp="1"/>
          </p:cNvSpPr>
          <p:nvPr>
            <p:ph sz="half" idx="1"/>
          </p:nvPr>
        </p:nvSpPr>
        <p:spPr>
          <a:xfrm>
            <a:off x="304800" y="1524000"/>
            <a:ext cx="5105400" cy="4525963"/>
          </a:xfrm>
        </p:spPr>
        <p:txBody>
          <a:bodyPr>
            <a:noAutofit/>
          </a:bodyPr>
          <a:lstStyle/>
          <a:p>
            <a:pPr marL="0" indent="0">
              <a:buNone/>
            </a:pPr>
            <a:r>
              <a:rPr lang="en-US" sz="4000" b="1" dirty="0" smtClean="0">
                <a:hlinkClick r:id="rId3"/>
              </a:rPr>
              <a:t>Amnesty Proclamation</a:t>
            </a:r>
            <a:endParaRPr lang="en-US" sz="4000" b="1" dirty="0" smtClean="0"/>
          </a:p>
          <a:p>
            <a:pPr marL="0" indent="0">
              <a:buNone/>
            </a:pPr>
            <a:endParaRPr lang="en-US" sz="1050" b="1" dirty="0"/>
          </a:p>
          <a:p>
            <a:r>
              <a:rPr lang="en-US" sz="3600" b="1" dirty="0" smtClean="0"/>
              <a:t>Former Confederates above a certain rank disenfranchised, but could apply for pardon.</a:t>
            </a:r>
          </a:p>
          <a:p>
            <a:pPr marL="0" indent="0">
              <a:buNone/>
            </a:pPr>
            <a:endParaRPr lang="en-US" sz="1050" b="1" dirty="0"/>
          </a:p>
          <a:p>
            <a:r>
              <a:rPr lang="en-US" sz="3600" b="1" dirty="0" smtClean="0"/>
              <a:t>NO TREASON TRIALS</a:t>
            </a:r>
            <a:endParaRPr lang="en-US" sz="3600" b="1" dirty="0"/>
          </a:p>
        </p:txBody>
      </p:sp>
      <p:pic>
        <p:nvPicPr>
          <p:cNvPr id="6" name="Picture 3"/>
          <p:cNvPicPr>
            <a:picLocks noChangeAspect="1" noChangeArrowheads="1"/>
          </p:cNvPicPr>
          <p:nvPr/>
        </p:nvPicPr>
        <p:blipFill>
          <a:blip r:embed="rId4" cstate="print"/>
          <a:srcRect/>
          <a:stretch>
            <a:fillRect/>
          </a:stretch>
        </p:blipFill>
        <p:spPr bwMode="auto">
          <a:xfrm>
            <a:off x="5514110" y="1524000"/>
            <a:ext cx="3429000" cy="4191000"/>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419600" cy="32766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African</a:t>
            </a:r>
            <a:r>
              <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Americans </a:t>
            </a:r>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during </a:t>
            </a:r>
            <a: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sz="3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Presidential Reconstruction</a:t>
            </a:r>
            <a:endParaRPr lang="en-US"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152400" y="3856037"/>
            <a:ext cx="4191000" cy="2697163"/>
          </a:xfrm>
        </p:spPr>
        <p:txBody>
          <a:bodyPr/>
          <a:lstStyle/>
          <a:p>
            <a:r>
              <a:rPr lang="en-US" b="1" dirty="0" smtClean="0">
                <a:solidFill>
                  <a:schemeClr val="bg2">
                    <a:lumMod val="40000"/>
                    <a:lumOff val="60000"/>
                  </a:schemeClr>
                </a:solidFill>
              </a:rPr>
              <a:t>Thirteenth Amendment</a:t>
            </a:r>
          </a:p>
          <a:p>
            <a:r>
              <a:rPr lang="en-US" b="1" dirty="0" smtClean="0">
                <a:solidFill>
                  <a:schemeClr val="bg2">
                    <a:lumMod val="40000"/>
                    <a:lumOff val="60000"/>
                  </a:schemeClr>
                </a:solidFill>
              </a:rPr>
              <a:t>Freedmen’s Bureau</a:t>
            </a:r>
          </a:p>
          <a:p>
            <a:r>
              <a:rPr lang="en-US" b="1" dirty="0" smtClean="0">
                <a:solidFill>
                  <a:schemeClr val="bg2">
                    <a:lumMod val="40000"/>
                    <a:lumOff val="60000"/>
                  </a:schemeClr>
                </a:solidFill>
              </a:rPr>
              <a:t>Sharecropping</a:t>
            </a:r>
          </a:p>
          <a:p>
            <a:r>
              <a:rPr lang="en-US" b="1" dirty="0" smtClean="0">
                <a:solidFill>
                  <a:schemeClr val="bg2">
                    <a:lumMod val="40000"/>
                    <a:lumOff val="60000"/>
                  </a:schemeClr>
                </a:solidFill>
              </a:rPr>
              <a:t>Black Codes</a:t>
            </a:r>
            <a:endParaRPr lang="en-US" b="1" dirty="0">
              <a:solidFill>
                <a:schemeClr val="bg2">
                  <a:lumMod val="40000"/>
                  <a:lumOff val="60000"/>
                </a:schemeClr>
              </a:solidFill>
            </a:endParaRPr>
          </a:p>
        </p:txBody>
      </p:sp>
      <p:pic>
        <p:nvPicPr>
          <p:cNvPr id="78850" name="Picture 2" descr="Franchise. And Not This Man?"/>
          <p:cNvPicPr>
            <a:picLocks noChangeAspect="1" noChangeArrowheads="1"/>
          </p:cNvPicPr>
          <p:nvPr/>
        </p:nvPicPr>
        <p:blipFill>
          <a:blip r:embed="rId4" cstate="print"/>
          <a:srcRect/>
          <a:stretch>
            <a:fillRect/>
          </a:stretch>
        </p:blipFill>
        <p:spPr bwMode="auto">
          <a:xfrm>
            <a:off x="4419600" y="-18627"/>
            <a:ext cx="4724400" cy="6876627"/>
          </a:xfrm>
          <a:prstGeom prst="rect">
            <a:avLst/>
          </a:prstGeom>
          <a:noFill/>
        </p:spPr>
      </p:pic>
      <p:sp>
        <p:nvSpPr>
          <p:cNvPr id="6" name="TextBox 5"/>
          <p:cNvSpPr txBox="1"/>
          <p:nvPr/>
        </p:nvSpPr>
        <p:spPr>
          <a:xfrm>
            <a:off x="5257800" y="5638800"/>
            <a:ext cx="3048000" cy="1077218"/>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4000" b="1" dirty="0" smtClean="0"/>
              <a:t>FRANCHISE</a:t>
            </a:r>
          </a:p>
          <a:p>
            <a:pPr algn="ctr"/>
            <a:r>
              <a:rPr lang="en-US" sz="2400" b="1" dirty="0" smtClean="0"/>
              <a:t>And Not This Man?</a:t>
            </a:r>
            <a:endParaRPr lang="en-US" sz="2400" b="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12" name="TextBox 11"/>
          <p:cNvSpPr txBox="1"/>
          <p:nvPr/>
        </p:nvSpPr>
        <p:spPr>
          <a:xfrm>
            <a:off x="5029200" y="4800600"/>
            <a:ext cx="3886200" cy="1077218"/>
          </a:xfrm>
          <a:prstGeom prst="rect">
            <a:avLst/>
          </a:prstGeom>
          <a:noFill/>
        </p:spPr>
        <p:txBody>
          <a:bodyPr wrap="square" rtlCol="0">
            <a:spAutoFit/>
          </a:bodyPr>
          <a:lstStyle/>
          <a:p>
            <a:pPr algn="ctr"/>
            <a:r>
              <a:rPr lang="en-US" sz="3200" b="1" dirty="0" smtClean="0">
                <a:solidFill>
                  <a:schemeClr val="bg2">
                    <a:lumMod val="40000"/>
                    <a:lumOff val="60000"/>
                  </a:schemeClr>
                </a:solidFill>
              </a:rPr>
              <a:t>RECONSTRUCTION </a:t>
            </a:r>
            <a:br>
              <a:rPr lang="en-US" sz="3200" b="1" dirty="0" smtClean="0">
                <a:solidFill>
                  <a:schemeClr val="bg2">
                    <a:lumMod val="40000"/>
                    <a:lumOff val="60000"/>
                  </a:schemeClr>
                </a:solidFill>
              </a:rPr>
            </a:br>
            <a:r>
              <a:rPr lang="en-US" sz="3200" b="1" dirty="0" smtClean="0">
                <a:solidFill>
                  <a:schemeClr val="bg2">
                    <a:lumMod val="40000"/>
                    <a:lumOff val="60000"/>
                  </a:schemeClr>
                </a:solidFill>
              </a:rPr>
              <a:t>AMENDMENTS:</a:t>
            </a:r>
            <a:endParaRPr lang="en-US" sz="3200" b="1" dirty="0">
              <a:solidFill>
                <a:schemeClr val="bg2">
                  <a:lumMod val="40000"/>
                  <a:lumOff val="60000"/>
                </a:schemeClr>
              </a:solidFill>
            </a:endParaRPr>
          </a:p>
        </p:txBody>
      </p:sp>
      <p:sp>
        <p:nvSpPr>
          <p:cNvPr id="13" name="TextBox 12">
            <a:hlinkClick r:id="rId3" action="ppaction://hlinksldjump"/>
          </p:cNvPr>
          <p:cNvSpPr txBox="1"/>
          <p:nvPr/>
        </p:nvSpPr>
        <p:spPr>
          <a:xfrm>
            <a:off x="50292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smtClean="0">
                <a:solidFill>
                  <a:schemeClr val="tx2">
                    <a:lumMod val="50000"/>
                  </a:schemeClr>
                </a:solidFill>
              </a:rPr>
              <a:t>13</a:t>
            </a:r>
            <a:endParaRPr lang="en-US" sz="3200" b="1" dirty="0">
              <a:solidFill>
                <a:schemeClr val="tx2">
                  <a:lumMod val="50000"/>
                </a:schemeClr>
              </a:solidFill>
            </a:endParaRPr>
          </a:p>
        </p:txBody>
      </p:sp>
      <p:sp>
        <p:nvSpPr>
          <p:cNvPr id="14" name="TextBox 13">
            <a:hlinkClick r:id="" action="ppaction://noaction"/>
          </p:cNvPr>
          <p:cNvSpPr txBox="1"/>
          <p:nvPr/>
        </p:nvSpPr>
        <p:spPr>
          <a:xfrm>
            <a:off x="66675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smtClean="0">
                <a:solidFill>
                  <a:schemeClr val="tx2">
                    <a:lumMod val="50000"/>
                  </a:schemeClr>
                </a:solidFill>
              </a:rPr>
              <a:t>14</a:t>
            </a:r>
            <a:endParaRPr lang="en-US" sz="3200" b="1" dirty="0">
              <a:solidFill>
                <a:schemeClr val="tx2">
                  <a:lumMod val="50000"/>
                </a:schemeClr>
              </a:solidFill>
            </a:endParaRPr>
          </a:p>
        </p:txBody>
      </p:sp>
      <p:sp>
        <p:nvSpPr>
          <p:cNvPr id="16" name="Content Placeholder 2"/>
          <p:cNvSpPr>
            <a:spLocks noGrp="1"/>
          </p:cNvSpPr>
          <p:nvPr>
            <p:ph sz="half" idx="1"/>
          </p:nvPr>
        </p:nvSpPr>
        <p:spPr>
          <a:xfrm>
            <a:off x="228600" y="1676400"/>
            <a:ext cx="4495800" cy="5004375"/>
          </a:xfrm>
        </p:spPr>
        <p:txBody>
          <a:bodyPr>
            <a:normAutofit/>
          </a:bodyPr>
          <a:lstStyle/>
          <a:p>
            <a:pPr marL="0" indent="0">
              <a:buNone/>
            </a:pPr>
            <a:r>
              <a:rPr lang="en-US" sz="3200" b="1" i="1" dirty="0" smtClean="0">
                <a:solidFill>
                  <a:schemeClr val="bg2">
                    <a:lumMod val="40000"/>
                    <a:lumOff val="60000"/>
                  </a:schemeClr>
                </a:solidFill>
              </a:rPr>
              <a:t>Neither </a:t>
            </a:r>
            <a:r>
              <a:rPr lang="en-US" sz="3200" b="1" i="1" dirty="0">
                <a:solidFill>
                  <a:schemeClr val="bg2">
                    <a:lumMod val="40000"/>
                    <a:lumOff val="60000"/>
                  </a:schemeClr>
                </a:solidFill>
              </a:rPr>
              <a:t>slavery nor involuntary servitude, except as a punishment for crime where of the party shall have been duly convicted, shall exist within the United States, or any place subject to their jurisdiction. </a:t>
            </a:r>
          </a:p>
        </p:txBody>
      </p:sp>
      <p:pic>
        <p:nvPicPr>
          <p:cNvPr id="23" name="Picture 2"/>
          <p:cNvPicPr>
            <a:picLocks noGrp="1" noChangeAspect="1" noChangeArrowheads="1"/>
          </p:cNvPicPr>
          <p:nvPr>
            <p:ph sz="half" idx="2"/>
          </p:nvPr>
        </p:nvPicPr>
        <p:blipFill>
          <a:blip r:embed="rId4" cstate="print"/>
          <a:stretch>
            <a:fillRect/>
          </a:stretch>
        </p:blipFill>
        <p:spPr bwMode="auto">
          <a:xfrm>
            <a:off x="5029200" y="1128528"/>
            <a:ext cx="3895725" cy="3680492"/>
          </a:xfrm>
          <a:prstGeom prst="rect">
            <a:avLst/>
          </a:prstGeom>
          <a:noFill/>
          <a:ln w="9525">
            <a:noFill/>
            <a:miter lim="800000"/>
            <a:headEnd/>
            <a:tailEnd/>
          </a:ln>
          <a:effectLst/>
        </p:spPr>
      </p:pic>
      <p:sp>
        <p:nvSpPr>
          <p:cNvPr id="25" name="Title 1"/>
          <p:cNvSpPr txBox="1">
            <a:spLocks/>
          </p:cNvSpPr>
          <p:nvPr/>
        </p:nvSpPr>
        <p:spPr>
          <a:xfrm>
            <a:off x="76200" y="0"/>
            <a:ext cx="8534400" cy="1143000"/>
          </a:xfrm>
          <a:prstGeom prst="rect">
            <a:avLst/>
          </a:prstGeom>
        </p:spPr>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6000" b="1" i="0" u="none" strike="noStrike" kern="1200" normalizeH="0" baseline="0" noProof="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rPr>
              <a:t>Thirteenth Amendment</a:t>
            </a:r>
            <a:endParaRPr kumimoji="0" lang="en-US" sz="6000" b="1" i="0" u="none" strike="noStrike" kern="1200" normalizeH="0" baseline="0" noProof="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uLnTx/>
              <a:uFillTx/>
              <a:latin typeface="+mj-lt"/>
              <a:ea typeface="+mj-ea"/>
              <a:cs typeface="+mj-cs"/>
            </a:endParaRPr>
          </a:p>
        </p:txBody>
      </p:sp>
      <p:sp>
        <p:nvSpPr>
          <p:cNvPr id="26" name="Rectangle 25"/>
          <p:cNvSpPr/>
          <p:nvPr/>
        </p:nvSpPr>
        <p:spPr>
          <a:xfrm>
            <a:off x="0" y="970002"/>
            <a:ext cx="4876800" cy="553998"/>
          </a:xfrm>
          <a:prstGeom prst="rect">
            <a:avLst/>
          </a:prstGeom>
        </p:spPr>
        <p:txBody>
          <a:bodyPr wrap="square">
            <a:spAutoFit/>
          </a:bodyPr>
          <a:lstStyle/>
          <a:p>
            <a:pPr algn="ctr"/>
            <a:r>
              <a:rPr lang="en-US" sz="3000" b="1" i="1" dirty="0" smtClean="0">
                <a:solidFill>
                  <a:schemeClr val="bg2">
                    <a:lumMod val="40000"/>
                    <a:lumOff val="60000"/>
                  </a:schemeClr>
                </a:solidFill>
              </a:rPr>
              <a:t>Ratified December 6, 1865</a:t>
            </a:r>
            <a:endParaRPr lang="en-US" sz="3000" dirty="0">
              <a:solidFill>
                <a:schemeClr val="bg2">
                  <a:lumMod val="40000"/>
                  <a:lumOff val="60000"/>
                </a:schemeClr>
              </a:solidFill>
            </a:endParaRPr>
          </a:p>
        </p:txBody>
      </p:sp>
      <p:sp>
        <p:nvSpPr>
          <p:cNvPr id="28" name="TextBox 27">
            <a:hlinkClick r:id="" action="ppaction://noaction"/>
          </p:cNvPr>
          <p:cNvSpPr txBox="1"/>
          <p:nvPr/>
        </p:nvSpPr>
        <p:spPr>
          <a:xfrm>
            <a:off x="8305800" y="5943600"/>
            <a:ext cx="609600" cy="584775"/>
          </a:xfrm>
          <a:prstGeom prst="rect">
            <a:avLst/>
          </a:prstGeom>
          <a:solidFill>
            <a:schemeClr val="tx1">
              <a:lumMod val="50000"/>
              <a:lumOff val="50000"/>
            </a:schemeClr>
          </a:solidFill>
          <a:effectLst>
            <a:glow rad="63500">
              <a:schemeClr val="accent1">
                <a:satMod val="175000"/>
                <a:alpha val="40000"/>
              </a:schemeClr>
            </a:glow>
            <a:outerShdw blurRad="40000" dist="23000" dir="5400000" rotWithShape="0">
              <a:srgbClr val="000000">
                <a:alpha val="35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200" b="1" dirty="0" smtClean="0">
                <a:solidFill>
                  <a:schemeClr val="tx2">
                    <a:lumMod val="50000"/>
                  </a:schemeClr>
                </a:solidFill>
              </a:rPr>
              <a:t>15</a:t>
            </a:r>
            <a:endParaRPr lang="en-US" sz="3200" b="1" dirty="0">
              <a:solidFill>
                <a:schemeClr val="tx2">
                  <a:lumMod val="50000"/>
                </a:schemeClr>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868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l"/>
            <a:r>
              <a:rPr lang="en-US"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Freedmen’s Bureau</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457200" y="1600200"/>
            <a:ext cx="4038600" cy="4953000"/>
          </a:xfrm>
        </p:spPr>
        <p:txBody>
          <a:bodyPr>
            <a:normAutofit/>
          </a:bodyPr>
          <a:lstStyle/>
          <a:p>
            <a:pPr marL="0" indent="0">
              <a:buNone/>
            </a:pPr>
            <a:r>
              <a:rPr lang="en-US" sz="4000" b="1" dirty="0" smtClean="0">
                <a:solidFill>
                  <a:schemeClr val="bg2">
                    <a:lumMod val="40000"/>
                    <a:lumOff val="60000"/>
                  </a:schemeClr>
                </a:solidFill>
              </a:rPr>
              <a:t>Established by Congress in 1865 to help former slaves.</a:t>
            </a:r>
          </a:p>
          <a:p>
            <a:pPr marL="850900" lvl="1" indent="-393700"/>
            <a:r>
              <a:rPr lang="en-US" sz="3600" b="1" dirty="0" smtClean="0">
                <a:solidFill>
                  <a:schemeClr val="bg2">
                    <a:lumMod val="40000"/>
                    <a:lumOff val="60000"/>
                  </a:schemeClr>
                </a:solidFill>
              </a:rPr>
              <a:t>Education</a:t>
            </a:r>
          </a:p>
          <a:p>
            <a:pPr marL="850900" lvl="1" indent="-393700"/>
            <a:r>
              <a:rPr lang="en-US" sz="3600" b="1" dirty="0" smtClean="0">
                <a:solidFill>
                  <a:schemeClr val="bg2">
                    <a:lumMod val="40000"/>
                    <a:lumOff val="60000"/>
                  </a:schemeClr>
                </a:solidFill>
              </a:rPr>
              <a:t>Healthcare</a:t>
            </a:r>
          </a:p>
          <a:p>
            <a:pPr marL="850900" lvl="1" indent="-393700"/>
            <a:r>
              <a:rPr lang="en-US" sz="3600" b="1" dirty="0" smtClean="0">
                <a:solidFill>
                  <a:schemeClr val="bg2">
                    <a:lumMod val="40000"/>
                    <a:lumOff val="60000"/>
                  </a:schemeClr>
                </a:solidFill>
              </a:rPr>
              <a:t>Job Placement</a:t>
            </a:r>
          </a:p>
        </p:txBody>
      </p:sp>
      <p:pic>
        <p:nvPicPr>
          <p:cNvPr id="11266" name="Picture 2">
            <a:hlinkClick r:id="rId3" action="ppaction://hlinksldjump"/>
          </p:cNvPr>
          <p:cNvPicPr>
            <a:picLocks noGrp="1" noChangeAspect="1" noChangeArrowheads="1"/>
          </p:cNvPicPr>
          <p:nvPr>
            <p:ph sz="half" idx="2"/>
          </p:nvPr>
        </p:nvPicPr>
        <p:blipFill>
          <a:blip r:embed="rId4" cstate="screen">
            <a:extLst>
              <a:ext uri="{28A0092B-C50C-407E-A947-70E740481C1C}">
                <a14:useLocalDpi xmlns:a14="http://schemas.microsoft.com/office/drawing/2010/main"/>
              </a:ext>
            </a:extLst>
          </a:blip>
          <a:srcRect/>
          <a:stretch>
            <a:fillRect/>
          </a:stretch>
        </p:blipFill>
        <p:spPr bwMode="auto">
          <a:xfrm>
            <a:off x="4495800" y="1905000"/>
            <a:ext cx="4403954" cy="2895600"/>
          </a:xfrm>
          <a:prstGeom prst="rect">
            <a:avLst/>
          </a:prstGeom>
          <a:noFill/>
          <a:ln w="38100">
            <a:noFill/>
            <a:miter lim="800000"/>
            <a:headEnd/>
            <a:tailEnd/>
          </a:ln>
          <a:effectLst>
            <a:glow rad="101600">
              <a:schemeClr val="tx1">
                <a:lumMod val="25000"/>
                <a:lumOff val="75000"/>
                <a:alpha val="60000"/>
              </a:schemeClr>
            </a:glow>
            <a:softEdge rad="12700"/>
          </a:effectLst>
        </p:spPr>
      </p:pic>
      <p:sp>
        <p:nvSpPr>
          <p:cNvPr id="6" name="TextBox 5"/>
          <p:cNvSpPr txBox="1"/>
          <p:nvPr/>
        </p:nvSpPr>
        <p:spPr>
          <a:xfrm>
            <a:off x="4495800" y="4876800"/>
            <a:ext cx="4343400" cy="461665"/>
          </a:xfrm>
          <a:prstGeom prst="rect">
            <a:avLst/>
          </a:prstGeom>
          <a:noFill/>
        </p:spPr>
        <p:txBody>
          <a:bodyPr wrap="square" rtlCol="0">
            <a:spAutoFit/>
          </a:bodyPr>
          <a:lstStyle/>
          <a:p>
            <a:pPr algn="ctr"/>
            <a:r>
              <a:rPr lang="en-US" sz="2400" b="1" dirty="0" smtClean="0">
                <a:solidFill>
                  <a:schemeClr val="bg2">
                    <a:lumMod val="40000"/>
                    <a:lumOff val="60000"/>
                  </a:schemeClr>
                </a:solidFill>
              </a:rPr>
              <a:t>From </a:t>
            </a:r>
            <a:r>
              <a:rPr lang="en-US" sz="2400" b="1" i="1" dirty="0" smtClean="0">
                <a:solidFill>
                  <a:schemeClr val="bg2">
                    <a:lumMod val="40000"/>
                    <a:lumOff val="60000"/>
                  </a:schemeClr>
                </a:solidFill>
              </a:rPr>
              <a:t>Harper’s Weekly, </a:t>
            </a:r>
            <a:r>
              <a:rPr lang="en-US" sz="2400" b="1" dirty="0" smtClean="0">
                <a:solidFill>
                  <a:schemeClr val="bg2">
                    <a:lumMod val="40000"/>
                    <a:lumOff val="60000"/>
                  </a:schemeClr>
                </a:solidFill>
              </a:rPr>
              <a:t>1868</a:t>
            </a:r>
            <a:endParaRPr lang="en-US" sz="2400" b="1" dirty="0">
              <a:solidFill>
                <a:schemeClr val="bg2">
                  <a:lumMod val="40000"/>
                  <a:lumOff val="60000"/>
                </a:schemeClr>
              </a:solidFill>
            </a:endParaRPr>
          </a:p>
        </p:txBody>
      </p:sp>
    </p:spTree>
    <p:extLst>
      <p:ext uri="{BB962C8B-B14F-4D97-AF65-F5344CB8AC3E}">
        <p14:creationId xmlns:p14="http://schemas.microsoft.com/office/powerpoint/2010/main" val="14424488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2290" name="Picture 2">
            <a:hlinkClick r:id="rId2" action="ppaction://hlinksldjump"/>
          </p:cNvPr>
          <p:cNvPicPr>
            <a:picLocks noChangeAspect="1" noChangeArrowheads="1"/>
          </p:cNvPicPr>
          <p:nvPr/>
        </p:nvPicPr>
        <p:blipFill>
          <a:blip r:embed="rId3" cstate="print"/>
          <a:srcRect/>
          <a:stretch>
            <a:fillRect/>
          </a:stretch>
        </p:blipFill>
        <p:spPr bwMode="auto">
          <a:xfrm>
            <a:off x="0" y="381000"/>
            <a:ext cx="9144000" cy="6012180"/>
          </a:xfrm>
          <a:prstGeom prst="rect">
            <a:avLst/>
          </a:prstGeom>
          <a:noFill/>
          <a:ln w="9525">
            <a:noFill/>
            <a:miter lim="800000"/>
            <a:headEnd/>
            <a:tailEnd/>
          </a:ln>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868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l"/>
            <a:r>
              <a:rPr lang="en-US"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Freedmen’s Bureau</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228600" y="1676400"/>
            <a:ext cx="4191000" cy="4191000"/>
          </a:xfrm>
        </p:spPr>
        <p:txBody>
          <a:bodyPr>
            <a:normAutofit/>
          </a:bodyPr>
          <a:lstStyle/>
          <a:p>
            <a:pPr marL="0" indent="0" algn="ctr">
              <a:buNone/>
            </a:pPr>
            <a:r>
              <a:rPr lang="en-US" sz="4800" b="1" dirty="0" smtClean="0">
                <a:solidFill>
                  <a:schemeClr val="bg2">
                    <a:lumMod val="40000"/>
                    <a:lumOff val="60000"/>
                  </a:schemeClr>
                </a:solidFill>
              </a:rPr>
              <a:t>UNDERFUNDED</a:t>
            </a:r>
          </a:p>
          <a:p>
            <a:pPr marL="0" indent="0" algn="ctr">
              <a:buNone/>
            </a:pPr>
            <a:endParaRPr lang="en-US" sz="3600" b="1" dirty="0" smtClean="0">
              <a:solidFill>
                <a:schemeClr val="bg2">
                  <a:lumMod val="40000"/>
                  <a:lumOff val="60000"/>
                </a:schemeClr>
              </a:solidFill>
            </a:endParaRPr>
          </a:p>
          <a:p>
            <a:pPr marL="0" indent="0" algn="ctr">
              <a:buNone/>
            </a:pPr>
            <a:r>
              <a:rPr lang="en-US" sz="3200" b="1" dirty="0" smtClean="0">
                <a:solidFill>
                  <a:schemeClr val="bg2">
                    <a:lumMod val="40000"/>
                    <a:lumOff val="60000"/>
                  </a:schemeClr>
                </a:solidFill>
              </a:rPr>
              <a:t>Met with resistance in both North and South</a:t>
            </a:r>
          </a:p>
          <a:p>
            <a:pPr marL="0" indent="0" algn="ctr">
              <a:buNone/>
            </a:pPr>
            <a:endParaRPr lang="en-US" sz="3200" b="1" dirty="0">
              <a:solidFill>
                <a:schemeClr val="bg2">
                  <a:lumMod val="40000"/>
                  <a:lumOff val="60000"/>
                </a:schemeClr>
              </a:solidFill>
            </a:endParaRPr>
          </a:p>
          <a:p>
            <a:pPr marL="111125" indent="0">
              <a:buNone/>
            </a:pPr>
            <a:r>
              <a:rPr lang="en-US" sz="2400" b="1" dirty="0" smtClean="0">
                <a:solidFill>
                  <a:schemeClr val="bg2">
                    <a:lumMod val="40000"/>
                    <a:lumOff val="60000"/>
                  </a:schemeClr>
                </a:solidFill>
              </a:rPr>
              <a:t>Re-chartered annually until it was abolished in 1872.</a:t>
            </a:r>
            <a:endParaRPr lang="en-US" sz="2400" b="1" dirty="0">
              <a:solidFill>
                <a:schemeClr val="bg2">
                  <a:lumMod val="40000"/>
                  <a:lumOff val="60000"/>
                </a:schemeClr>
              </a:solidFill>
            </a:endParaRPr>
          </a:p>
        </p:txBody>
      </p:sp>
      <p:pic>
        <p:nvPicPr>
          <p:cNvPr id="7" name="Picture 2" descr="http://upload.wikimedia.org/wikipedia/commons/3/33/Freedman%27s_bureau.jpg">
            <a:hlinkClick r:id="rId3" action="ppaction://hlinksldjump"/>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648200" y="1752600"/>
            <a:ext cx="4249412" cy="3352800"/>
          </a:xfrm>
          <a:prstGeom prst="rect">
            <a:avLst/>
          </a:prstGeom>
          <a:noFill/>
          <a:ln w="38100">
            <a:noFill/>
            <a:miter lim="800000"/>
            <a:headEnd/>
            <a:tailEnd/>
          </a:ln>
          <a:effectLst>
            <a:glow rad="101600">
              <a:schemeClr val="tx1">
                <a:lumMod val="25000"/>
                <a:lumOff val="75000"/>
                <a:alpha val="60000"/>
              </a:schemeClr>
            </a:glow>
            <a:softEdge rad="12700"/>
          </a:effectLst>
        </p:spPr>
      </p:pic>
      <p:sp>
        <p:nvSpPr>
          <p:cNvPr id="8" name="TextBox 7"/>
          <p:cNvSpPr txBox="1"/>
          <p:nvPr/>
        </p:nvSpPr>
        <p:spPr>
          <a:xfrm>
            <a:off x="4648200" y="5081807"/>
            <a:ext cx="4249412" cy="954107"/>
          </a:xfrm>
          <a:prstGeom prst="rect">
            <a:avLst/>
          </a:prstGeom>
          <a:noFill/>
        </p:spPr>
        <p:txBody>
          <a:bodyPr wrap="square" rtlCol="0">
            <a:spAutoFit/>
          </a:bodyPr>
          <a:lstStyle/>
          <a:p>
            <a:pPr algn="ctr"/>
            <a:r>
              <a:rPr lang="en-US" sz="3200" b="1" dirty="0" smtClean="0">
                <a:solidFill>
                  <a:schemeClr val="bg2">
                    <a:lumMod val="40000"/>
                    <a:lumOff val="60000"/>
                  </a:schemeClr>
                </a:solidFill>
              </a:rPr>
              <a:t>Northern Cartoon</a:t>
            </a:r>
            <a:r>
              <a:rPr lang="en-US" sz="2400" b="1" dirty="0" smtClean="0">
                <a:solidFill>
                  <a:schemeClr val="bg2">
                    <a:lumMod val="40000"/>
                    <a:lumOff val="60000"/>
                  </a:schemeClr>
                </a:solidFill>
              </a:rPr>
              <a:t/>
            </a:r>
            <a:br>
              <a:rPr lang="en-US" sz="2400" b="1" dirty="0" smtClean="0">
                <a:solidFill>
                  <a:schemeClr val="bg2">
                    <a:lumMod val="40000"/>
                    <a:lumOff val="60000"/>
                  </a:schemeClr>
                </a:solidFill>
              </a:rPr>
            </a:br>
            <a:r>
              <a:rPr lang="en-US" sz="2400" b="1" dirty="0" smtClean="0">
                <a:solidFill>
                  <a:schemeClr val="bg2">
                    <a:lumMod val="40000"/>
                    <a:lumOff val="60000"/>
                  </a:schemeClr>
                </a:solidFill>
              </a:rPr>
              <a:t>(Pennsylvania, 1866)</a:t>
            </a:r>
            <a:endParaRPr lang="en-US" sz="2400" b="1" dirty="0">
              <a:solidFill>
                <a:schemeClr val="bg2">
                  <a:lumMod val="40000"/>
                  <a:lumOff val="60000"/>
                </a:schemeClr>
              </a:solidFill>
            </a:endParaRPr>
          </a:p>
        </p:txBody>
      </p:sp>
    </p:spTree>
    <p:extLst>
      <p:ext uri="{BB962C8B-B14F-4D97-AF65-F5344CB8AC3E}">
        <p14:creationId xmlns:p14="http://schemas.microsoft.com/office/powerpoint/2010/main" val="1046134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82946" name="Picture 2" descr="http://upload.wikimedia.org/wikipedia/commons/3/33/Freedman%27s_bureau.jpg"/>
          <p:cNvPicPr>
            <a:picLocks noChangeAspect="1" noChangeArrowheads="1"/>
          </p:cNvPicPr>
          <p:nvPr/>
        </p:nvPicPr>
        <p:blipFill>
          <a:blip r:embed="rId2" cstate="screen">
            <a:lum contrast="30000"/>
            <a:extLst>
              <a:ext uri="{28A0092B-C50C-407E-A947-70E740481C1C}">
                <a14:useLocalDpi xmlns:a14="http://schemas.microsoft.com/office/drawing/2010/main"/>
              </a:ext>
            </a:extLst>
          </a:blip>
          <a:srcRect/>
          <a:stretch>
            <a:fillRect/>
          </a:stretch>
        </p:blipFill>
        <p:spPr bwMode="auto">
          <a:xfrm>
            <a:off x="228600" y="0"/>
            <a:ext cx="8691977" cy="6858000"/>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9394" name="Picture 2" descr="http://2.bp.blogspot.com/_yAnKD80eJH0/S_gHdAFnAgI/AAAAAAAAAe8/5kiNOb9Ei9c/s1600/633747327724460760-SHARECROPPERS.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35191"/>
            <a:ext cx="9144000" cy="6893191"/>
          </a:xfrm>
          <a:prstGeom prst="rect">
            <a:avLst/>
          </a:prstGeom>
          <a:noFill/>
        </p:spPr>
      </p:pic>
      <p:pic>
        <p:nvPicPr>
          <p:cNvPr id="59396" name="Picture 4" descr="http://2.bp.blogspot.com/_yAnKD80eJH0/S_gHdAFnAgI/AAAAAAAAAe8/5kiNOb9Ei9c/s1600/633747327724460760-SHARECROPPERS.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8500" y="6477000"/>
            <a:ext cx="2095500" cy="381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60020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lgn="l"/>
            <a:r>
              <a:rPr lang="en-US" sz="8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DEBT</a:t>
            </a:r>
            <a:r>
              <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6000" b="1" i="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New Slavery</a:t>
            </a:r>
            <a:endParaRPr lang="en-US" sz="6000" b="1" i="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381002" y="1828800"/>
            <a:ext cx="3962400" cy="4525963"/>
          </a:xfrm>
        </p:spPr>
        <p:txBody>
          <a:bodyPr>
            <a:normAutofit/>
          </a:bodyPr>
          <a:lstStyle/>
          <a:p>
            <a:pPr algn="ctr">
              <a:buNone/>
            </a:pPr>
            <a:r>
              <a:rPr lang="en-US" sz="4000" b="1" dirty="0" smtClean="0">
                <a:solidFill>
                  <a:schemeClr val="bg2">
                    <a:lumMod val="40000"/>
                    <a:lumOff val="60000"/>
                  </a:schemeClr>
                </a:solidFill>
              </a:rPr>
              <a:t>Sharecropping</a:t>
            </a:r>
            <a:endParaRPr lang="en-US" sz="4000" b="1" dirty="0">
              <a:solidFill>
                <a:schemeClr val="bg2">
                  <a:lumMod val="40000"/>
                  <a:lumOff val="60000"/>
                </a:schemeClr>
              </a:solidFill>
            </a:endParaRPr>
          </a:p>
        </p:txBody>
      </p:sp>
      <p:sp>
        <p:nvSpPr>
          <p:cNvPr id="4" name="Content Placeholder 3"/>
          <p:cNvSpPr>
            <a:spLocks noGrp="1"/>
          </p:cNvSpPr>
          <p:nvPr>
            <p:ph sz="half" idx="2"/>
          </p:nvPr>
        </p:nvSpPr>
        <p:spPr>
          <a:xfrm>
            <a:off x="4648200" y="1828800"/>
            <a:ext cx="4279514" cy="3705761"/>
          </a:xfrm>
        </p:spPr>
        <p:txBody>
          <a:bodyPr>
            <a:normAutofit/>
          </a:bodyPr>
          <a:lstStyle/>
          <a:p>
            <a:pPr algn="ctr">
              <a:buNone/>
            </a:pPr>
            <a:r>
              <a:rPr lang="en-US" sz="4000" b="1" dirty="0" smtClean="0">
                <a:solidFill>
                  <a:schemeClr val="bg2">
                    <a:lumMod val="40000"/>
                    <a:lumOff val="60000"/>
                  </a:schemeClr>
                </a:solidFill>
              </a:rPr>
              <a:t>Tenant Farming</a:t>
            </a:r>
            <a:endParaRPr lang="en-US" sz="4000" b="1" dirty="0">
              <a:solidFill>
                <a:schemeClr val="bg2">
                  <a:lumMod val="40000"/>
                  <a:lumOff val="60000"/>
                </a:schemeClr>
              </a:solidFill>
            </a:endParaRPr>
          </a:p>
        </p:txBody>
      </p:sp>
      <p:pic>
        <p:nvPicPr>
          <p:cNvPr id="1026" name="Picture 2" descr="C:\Users\Tom Richey\AppData\Local\Microsoft\Windows\Temporary Internet Files\Content.IE5\04M9U4N3\MPj04422830000[1].jpg"/>
          <p:cNvPicPr>
            <a:picLocks noChangeAspect="1" noChangeArrowheads="1"/>
          </p:cNvPicPr>
          <p:nvPr/>
        </p:nvPicPr>
        <p:blipFill rotWithShape="1">
          <a:blip r:embed="rId4" cstate="screen">
            <a:clrChange>
              <a:clrFrom>
                <a:srgbClr val="000008"/>
              </a:clrFrom>
              <a:clrTo>
                <a:srgbClr val="000008">
                  <a:alpha val="0"/>
                </a:srgbClr>
              </a:clrTo>
            </a:clrChange>
            <a:extLst>
              <a:ext uri="{28A0092B-C50C-407E-A947-70E740481C1C}">
                <a14:useLocalDpi xmlns:a14="http://schemas.microsoft.com/office/drawing/2010/main"/>
              </a:ext>
            </a:extLst>
          </a:blip>
          <a:srcRect l="11551" t="8889" r="9827" b="8401"/>
          <a:stretch/>
        </p:blipFill>
        <p:spPr bwMode="auto">
          <a:xfrm>
            <a:off x="4871544" y="2590800"/>
            <a:ext cx="4056170" cy="3200400"/>
          </a:xfrm>
          <a:prstGeom prst="rect">
            <a:avLst/>
          </a:prstGeom>
          <a:noFill/>
        </p:spPr>
      </p:pic>
      <p:pic>
        <p:nvPicPr>
          <p:cNvPr id="2050" name="Picture 2" descr="http://wikihistoria.wikispaces.com/file/view/78359-004-3AF75A0B.jpg/42978035/78359-004-3AF75A0B.jpg"/>
          <p:cNvPicPr>
            <a:picLocks noChangeAspect="1" noChangeArrowheads="1"/>
          </p:cNvPicPr>
          <p:nvPr/>
        </p:nvPicPr>
        <p:blipFill rotWithShape="1">
          <a:blip r:embed="rId5">
            <a:extLst>
              <a:ext uri="{28A0092B-C50C-407E-A947-70E740481C1C}">
                <a14:useLocalDpi xmlns:a14="http://schemas.microsoft.com/office/drawing/2010/main" val="0"/>
              </a:ext>
            </a:extLst>
          </a:blip>
          <a:srcRect t="13298" b="8726"/>
          <a:stretch/>
        </p:blipFill>
        <p:spPr bwMode="auto">
          <a:xfrm>
            <a:off x="381001" y="2590800"/>
            <a:ext cx="3962400" cy="3110498"/>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52400"/>
            <a:ext cx="9144000" cy="18288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6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 Tale of</a:t>
            </a:r>
            <a:r>
              <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r>
            <a:br>
              <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Two Reconstructions</a:t>
            </a:r>
            <a:endParaRPr lang="en-US"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Text Placeholder 4"/>
          <p:cNvSpPr>
            <a:spLocks noGrp="1"/>
          </p:cNvSpPr>
          <p:nvPr>
            <p:ph type="body" idx="1"/>
          </p:nvPr>
        </p:nvSpPr>
        <p:spPr>
          <a:xfrm>
            <a:off x="304800" y="4964113"/>
            <a:ext cx="4040188" cy="1284287"/>
          </a:xfrm>
        </p:spPr>
        <p:txBody>
          <a:bodyPr anchor="t">
            <a:noAutofit/>
          </a:bodyPr>
          <a:lstStyle/>
          <a:p>
            <a:pPr algn="ctr"/>
            <a:r>
              <a:rPr lang="en-US" sz="4000" dirty="0" smtClean="0">
                <a:solidFill>
                  <a:schemeClr val="bg2">
                    <a:lumMod val="40000"/>
                    <a:lumOff val="60000"/>
                  </a:schemeClr>
                </a:solidFill>
              </a:rPr>
              <a:t>Presidential</a:t>
            </a:r>
            <a:endParaRPr lang="en-US" sz="4000" dirty="0">
              <a:solidFill>
                <a:schemeClr val="bg2">
                  <a:lumMod val="40000"/>
                  <a:lumOff val="60000"/>
                </a:schemeClr>
              </a:solidFill>
            </a:endParaRPr>
          </a:p>
        </p:txBody>
      </p:sp>
      <p:pic>
        <p:nvPicPr>
          <p:cNvPr id="2050" name="Picture 2"/>
          <p:cNvPicPr>
            <a:picLocks noGrp="1" noChangeAspect="1" noChangeArrowheads="1"/>
          </p:cNvPicPr>
          <p:nvPr>
            <p:ph sz="half" idx="2"/>
          </p:nvPr>
        </p:nvPicPr>
        <p:blipFill>
          <a:blip r:embed="rId3" cstate="print">
            <a:grayscl/>
          </a:blip>
          <a:stretch>
            <a:fillRect/>
          </a:stretch>
        </p:blipFill>
        <p:spPr bwMode="auto">
          <a:xfrm>
            <a:off x="304800" y="2270655"/>
            <a:ext cx="4040188" cy="2693458"/>
          </a:xfrm>
          <a:prstGeom prst="rect">
            <a:avLst/>
          </a:prstGeom>
          <a:noFill/>
          <a:ln w="9525">
            <a:noFill/>
            <a:miter lim="800000"/>
            <a:headEnd/>
            <a:tailEnd/>
          </a:ln>
          <a:effectLst/>
        </p:spPr>
      </p:pic>
      <p:sp>
        <p:nvSpPr>
          <p:cNvPr id="7" name="Text Placeholder 6"/>
          <p:cNvSpPr>
            <a:spLocks noGrp="1"/>
          </p:cNvSpPr>
          <p:nvPr>
            <p:ph type="body" sz="quarter" idx="3"/>
          </p:nvPr>
        </p:nvSpPr>
        <p:spPr>
          <a:xfrm>
            <a:off x="4800600" y="4964113"/>
            <a:ext cx="4038600" cy="1360487"/>
          </a:xfrm>
        </p:spPr>
        <p:txBody>
          <a:bodyPr anchor="t">
            <a:noAutofit/>
          </a:bodyPr>
          <a:lstStyle/>
          <a:p>
            <a:pPr algn="ctr"/>
            <a:r>
              <a:rPr lang="en-US" sz="4000" dirty="0" smtClean="0">
                <a:solidFill>
                  <a:schemeClr val="bg2">
                    <a:lumMod val="40000"/>
                    <a:lumOff val="60000"/>
                  </a:schemeClr>
                </a:solidFill>
              </a:rPr>
              <a:t>Congressional </a:t>
            </a:r>
            <a:endParaRPr lang="en-US" sz="3200" dirty="0" smtClean="0">
              <a:solidFill>
                <a:schemeClr val="bg2">
                  <a:lumMod val="40000"/>
                  <a:lumOff val="60000"/>
                </a:schemeClr>
              </a:solidFill>
            </a:endParaRPr>
          </a:p>
          <a:p>
            <a:pPr algn="ctr"/>
            <a:r>
              <a:rPr lang="en-US" sz="3200" i="1" dirty="0" smtClean="0">
                <a:solidFill>
                  <a:schemeClr val="bg2">
                    <a:lumMod val="40000"/>
                    <a:lumOff val="60000"/>
                  </a:schemeClr>
                </a:solidFill>
              </a:rPr>
              <a:t>(aka, Radical)</a:t>
            </a:r>
            <a:endParaRPr lang="en-US" sz="4000" i="1" dirty="0">
              <a:solidFill>
                <a:schemeClr val="bg2">
                  <a:lumMod val="40000"/>
                  <a:lumOff val="60000"/>
                </a:schemeClr>
              </a:solidFill>
            </a:endParaRPr>
          </a:p>
        </p:txBody>
      </p:sp>
      <p:pic>
        <p:nvPicPr>
          <p:cNvPr id="2051" name="Picture 3"/>
          <p:cNvPicPr>
            <a:picLocks noGrp="1" noChangeAspect="1" noChangeArrowheads="1"/>
          </p:cNvPicPr>
          <p:nvPr>
            <p:ph sz="quarter" idx="4"/>
          </p:nvPr>
        </p:nvPicPr>
        <p:blipFill rotWithShape="1">
          <a:blip r:embed="rId4" cstate="screen">
            <a:grayscl/>
            <a:extLst>
              <a:ext uri="{28A0092B-C50C-407E-A947-70E740481C1C}">
                <a14:useLocalDpi xmlns:a14="http://schemas.microsoft.com/office/drawing/2010/main"/>
              </a:ext>
            </a:extLst>
          </a:blip>
          <a:srcRect/>
          <a:stretch/>
        </p:blipFill>
        <p:spPr bwMode="auto">
          <a:xfrm>
            <a:off x="4797425" y="2252595"/>
            <a:ext cx="4041775" cy="2690037"/>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 y="76200"/>
            <a:ext cx="4031195" cy="2667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8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Black </a:t>
            </a:r>
            <a:br>
              <a:rPr lang="en-US" sz="8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br>
            <a:r>
              <a:rPr lang="en-US" sz="8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Codes</a:t>
            </a:r>
            <a:endParaRPr lang="en-US" sz="8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sz="half" idx="1"/>
          </p:nvPr>
        </p:nvSpPr>
        <p:spPr>
          <a:xfrm>
            <a:off x="228600" y="3429000"/>
            <a:ext cx="3700119" cy="2209800"/>
          </a:xfrm>
        </p:spPr>
        <p:txBody>
          <a:bodyPr>
            <a:normAutofit/>
          </a:bodyPr>
          <a:lstStyle/>
          <a:p>
            <a:pPr marL="0" indent="0">
              <a:buNone/>
            </a:pPr>
            <a:r>
              <a:rPr lang="en-US" sz="3200" b="1" i="1" dirty="0" smtClean="0">
                <a:solidFill>
                  <a:schemeClr val="bg2">
                    <a:lumMod val="40000"/>
                    <a:lumOff val="60000"/>
                  </a:schemeClr>
                </a:solidFill>
              </a:rPr>
              <a:t>Passed in many Southern states to restrict the activities of freedmen</a:t>
            </a:r>
            <a:endParaRPr lang="en-US" sz="3200" b="1" i="1" dirty="0">
              <a:solidFill>
                <a:schemeClr val="bg2">
                  <a:lumMod val="40000"/>
                  <a:lumOff val="60000"/>
                </a:schemeClr>
              </a:solidFill>
            </a:endParaRPr>
          </a:p>
        </p:txBody>
      </p:sp>
      <p:pic>
        <p:nvPicPr>
          <p:cNvPr id="1030" name="Picture 6" descr="C:\Users\Tom\AppData\Local\Microsoft\Windows\Temporary Internet Files\Content.IE5\ETTPEWRJ\MP900385242[1].jpg"/>
          <p:cNvPicPr>
            <a:picLocks noChangeAspect="1" noChangeArrowheads="1"/>
          </p:cNvPicPr>
          <p:nvPr/>
        </p:nvPicPr>
        <p:blipFill rotWithShape="1">
          <a:blip r:embed="rId3">
            <a:extLst>
              <a:ext uri="{28A0092B-C50C-407E-A947-70E740481C1C}">
                <a14:useLocalDpi xmlns:a14="http://schemas.microsoft.com/office/drawing/2010/main" val="0"/>
              </a:ext>
            </a:extLst>
          </a:blip>
          <a:srcRect l="6845" t="9599" r="7388" b="8260"/>
          <a:stretch/>
        </p:blipFill>
        <p:spPr bwMode="auto">
          <a:xfrm>
            <a:off x="4031195" y="1"/>
            <a:ext cx="5112805" cy="6855372"/>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l"/>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With Malice Toward None…</a:t>
            </a:r>
            <a:endPar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 name="Content Placeholder 2"/>
          <p:cNvSpPr>
            <a:spLocks noGrp="1"/>
          </p:cNvSpPr>
          <p:nvPr>
            <p:ph idx="1"/>
          </p:nvPr>
        </p:nvSpPr>
        <p:spPr>
          <a:xfrm>
            <a:off x="304800" y="1447800"/>
            <a:ext cx="5410200" cy="5334000"/>
          </a:xfrm>
        </p:spPr>
        <p:txBody>
          <a:bodyPr>
            <a:noAutofit/>
          </a:bodyPr>
          <a:lstStyle/>
          <a:p>
            <a:pPr marL="169863" indent="-169863">
              <a:buNone/>
            </a:pPr>
            <a:r>
              <a:rPr lang="en-US" sz="2800" b="1" dirty="0" smtClean="0">
                <a:solidFill>
                  <a:schemeClr val="bg1"/>
                </a:solidFill>
              </a:rPr>
              <a:t>“With malice toward none, with charity for all, with firmness in the right as God gives us to see the right, let us strive on to finish the work we are in, to bind up the nation's wounds… to do all which may achieve and cherish a just and lasting peace among ourselves and with all nations.”</a:t>
            </a:r>
          </a:p>
          <a:p>
            <a:pPr>
              <a:buNone/>
            </a:pPr>
            <a:r>
              <a:rPr lang="en-US" sz="2800" b="1" dirty="0">
                <a:solidFill>
                  <a:schemeClr val="bg1"/>
                </a:solidFill>
              </a:rPr>
              <a:t>	</a:t>
            </a:r>
            <a:r>
              <a:rPr lang="en-US" sz="2800" b="1" dirty="0" smtClean="0">
                <a:solidFill>
                  <a:schemeClr val="bg1"/>
                </a:solidFill>
              </a:rPr>
              <a:t>	-- Abraham Lincoln</a:t>
            </a:r>
          </a:p>
          <a:p>
            <a:pPr>
              <a:buNone/>
            </a:pPr>
            <a:r>
              <a:rPr lang="en-US" sz="2000" b="1" dirty="0">
                <a:solidFill>
                  <a:schemeClr val="bg1"/>
                </a:solidFill>
              </a:rPr>
              <a:t>		</a:t>
            </a:r>
            <a:r>
              <a:rPr lang="en-US" sz="2000" b="1" dirty="0" smtClean="0">
                <a:solidFill>
                  <a:schemeClr val="bg1"/>
                </a:solidFill>
              </a:rPr>
              <a:t>     </a:t>
            </a:r>
            <a:r>
              <a:rPr lang="en-US" sz="2000" b="1" dirty="0" smtClean="0">
                <a:solidFill>
                  <a:schemeClr val="bg1"/>
                </a:solidFill>
                <a:hlinkClick r:id="rId4"/>
              </a:rPr>
              <a:t>Second Inaugural Address</a:t>
            </a:r>
            <a:endParaRPr lang="en-US" sz="2000" b="1" dirty="0" smtClean="0">
              <a:solidFill>
                <a:schemeClr val="bg1"/>
              </a:solidFill>
            </a:endParaRPr>
          </a:p>
          <a:p>
            <a:pPr>
              <a:buNone/>
            </a:pPr>
            <a:r>
              <a:rPr lang="en-US" sz="2000" b="1" dirty="0">
                <a:solidFill>
                  <a:schemeClr val="bg1"/>
                </a:solidFill>
              </a:rPr>
              <a:t>	</a:t>
            </a:r>
            <a:r>
              <a:rPr lang="en-US" sz="2000" b="1" dirty="0" smtClean="0">
                <a:solidFill>
                  <a:schemeClr val="bg1"/>
                </a:solidFill>
              </a:rPr>
              <a:t>	     March 4, 1865</a:t>
            </a:r>
            <a:endParaRPr lang="en-US" sz="2000" b="1" dirty="0">
              <a:solidFill>
                <a:schemeClr val="bg1"/>
              </a:solidFill>
            </a:endParaRPr>
          </a:p>
        </p:txBody>
      </p:sp>
      <p:pic>
        <p:nvPicPr>
          <p:cNvPr id="1026" name="Picture 2"/>
          <p:cNvPicPr>
            <a:picLocks noChangeAspect="1" noChangeArrowheads="1"/>
          </p:cNvPicPr>
          <p:nvPr/>
        </p:nvPicPr>
        <p:blipFill>
          <a:blip r:embed="rId5" cstate="print"/>
          <a:srcRect/>
          <a:stretch>
            <a:fillRect/>
          </a:stretch>
        </p:blipFill>
        <p:spPr bwMode="auto">
          <a:xfrm>
            <a:off x="5791200" y="1447799"/>
            <a:ext cx="3170695" cy="4157133"/>
          </a:xfrm>
          <a:prstGeom prst="rect">
            <a:avLst/>
          </a:prstGeom>
          <a:noFill/>
          <a:ln w="9525">
            <a:noFill/>
            <a:miter lim="800000"/>
            <a:headEnd/>
            <a:tailEnd/>
          </a:ln>
          <a:effectLst>
            <a:softEdge rad="63500"/>
          </a:effectLst>
        </p:spPr>
      </p:pic>
      <p:sp>
        <p:nvSpPr>
          <p:cNvPr id="5" name="TextBox 4"/>
          <p:cNvSpPr txBox="1"/>
          <p:nvPr/>
        </p:nvSpPr>
        <p:spPr>
          <a:xfrm>
            <a:off x="5791200" y="5562600"/>
            <a:ext cx="3170695" cy="523220"/>
          </a:xfrm>
          <a:prstGeom prst="rect">
            <a:avLst/>
          </a:prstGeom>
          <a:noFill/>
        </p:spPr>
        <p:txBody>
          <a:bodyPr wrap="square" rtlCol="0">
            <a:spAutoFit/>
          </a:bodyPr>
          <a:lstStyle/>
          <a:p>
            <a:pPr algn="ctr"/>
            <a:r>
              <a:rPr lang="en-US" sz="2800" b="1" dirty="0" smtClean="0">
                <a:solidFill>
                  <a:schemeClr val="bg1"/>
                </a:solidFill>
                <a:latin typeface="Baskerville Old Face" pitchFamily="18" charset="0"/>
              </a:rPr>
              <a:t>MAGNANIMOUS</a:t>
            </a:r>
            <a:endParaRPr lang="en-US" sz="2800" b="1" dirty="0">
              <a:solidFill>
                <a:schemeClr val="bg1"/>
              </a:solidFill>
              <a:latin typeface="Baskerville Old Face" pitchFamily="18"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endParaRPr lang="en-US"/>
          </a:p>
        </p:txBody>
      </p:sp>
      <p:pic>
        <p:nvPicPr>
          <p:cNvPr id="1026" name="Picture 2" descr="http://upload.wikimedia.org/wikipedia/commons/9/9a/Lincoln_and_Johnsond.jpg"/>
          <p:cNvPicPr>
            <a:picLocks noChangeAspect="1" noChangeArrowheads="1"/>
          </p:cNvPicPr>
          <p:nvPr/>
        </p:nvPicPr>
        <p:blipFill>
          <a:blip r:embed="rId3" cstate="screen">
            <a:duotone>
              <a:prstClr val="black"/>
              <a:srgbClr val="D9C3A5">
                <a:tint val="50000"/>
                <a:satMod val="180000"/>
              </a:srgbClr>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82277" y="1"/>
            <a:ext cx="8809323" cy="6858000"/>
          </a:xfrm>
          <a:prstGeom prst="rect">
            <a:avLst/>
          </a:prstGeom>
          <a:noFill/>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4348716" cy="20574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1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10%</a:t>
            </a:r>
            <a:endParaRPr lang="en-US" sz="595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Content Placeholder 7"/>
          <p:cNvSpPr>
            <a:spLocks noGrp="1"/>
          </p:cNvSpPr>
          <p:nvPr>
            <p:ph sz="half" idx="2"/>
          </p:nvPr>
        </p:nvSpPr>
        <p:spPr>
          <a:xfrm>
            <a:off x="152400" y="3048000"/>
            <a:ext cx="4196316" cy="3657600"/>
          </a:xfrm>
        </p:spPr>
        <p:txBody>
          <a:bodyPr anchor="t">
            <a:normAutofit lnSpcReduction="10000"/>
          </a:bodyPr>
          <a:lstStyle/>
          <a:p>
            <a:pPr marL="0" indent="0">
              <a:buNone/>
            </a:pPr>
            <a:r>
              <a:rPr lang="en-US" sz="3800" b="1" dirty="0" smtClean="0">
                <a:solidFill>
                  <a:schemeClr val="bg1"/>
                </a:solidFill>
              </a:rPr>
              <a:t>10% of 1860 Voters</a:t>
            </a:r>
          </a:p>
          <a:p>
            <a:pPr marL="971550" lvl="1" indent="-514350">
              <a:buFont typeface="+mj-lt"/>
              <a:buAutoNum type="arabicPeriod"/>
            </a:pPr>
            <a:r>
              <a:rPr lang="en-US" sz="3200" b="1" dirty="0" smtClean="0">
                <a:solidFill>
                  <a:schemeClr val="bg1"/>
                </a:solidFill>
              </a:rPr>
              <a:t>Oath to the </a:t>
            </a:r>
            <a:r>
              <a:rPr lang="en-US" sz="3200" dirty="0" smtClean="0">
                <a:solidFill>
                  <a:schemeClr val="bg1"/>
                </a:solidFill>
              </a:rPr>
              <a:t>U.S.</a:t>
            </a:r>
            <a:endParaRPr lang="en-US" sz="3200" b="1" dirty="0" smtClean="0">
              <a:solidFill>
                <a:schemeClr val="bg1"/>
              </a:solidFill>
            </a:endParaRPr>
          </a:p>
          <a:p>
            <a:pPr marL="971550" lvl="1" indent="-514350">
              <a:buFont typeface="+mj-lt"/>
              <a:buAutoNum type="arabicPeriod"/>
            </a:pPr>
            <a:r>
              <a:rPr lang="en-US" sz="3200" b="1" dirty="0" smtClean="0">
                <a:solidFill>
                  <a:schemeClr val="bg1"/>
                </a:solidFill>
              </a:rPr>
              <a:t>A</a:t>
            </a:r>
            <a:r>
              <a:rPr lang="en-US" sz="2400" b="1" dirty="0" smtClean="0">
                <a:solidFill>
                  <a:schemeClr val="bg1"/>
                </a:solidFill>
              </a:rPr>
              <a:t>ccept </a:t>
            </a:r>
            <a:r>
              <a:rPr lang="en-US" sz="3200" b="1" dirty="0" smtClean="0">
                <a:solidFill>
                  <a:schemeClr val="bg1"/>
                </a:solidFill>
              </a:rPr>
              <a:t>E</a:t>
            </a:r>
            <a:r>
              <a:rPr lang="en-US" sz="2400" b="1" dirty="0" smtClean="0">
                <a:solidFill>
                  <a:schemeClr val="bg1"/>
                </a:solidFill>
              </a:rPr>
              <a:t>mancipation</a:t>
            </a:r>
          </a:p>
          <a:p>
            <a:pPr>
              <a:buNone/>
            </a:pPr>
            <a:endParaRPr lang="en-US" sz="900" dirty="0" smtClean="0">
              <a:solidFill>
                <a:schemeClr val="bg1"/>
              </a:solidFill>
            </a:endParaRPr>
          </a:p>
          <a:p>
            <a:pPr marL="0" indent="0" algn="ctr">
              <a:buNone/>
            </a:pPr>
            <a:r>
              <a:rPr lang="en-US" sz="5400" spc="100" dirty="0" smtClean="0">
                <a:ln w="28575">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YOU’RE IN!!!</a:t>
            </a:r>
          </a:p>
          <a:p>
            <a:pPr marL="0" indent="0" algn="ctr">
              <a:buNone/>
            </a:pPr>
            <a:endParaRPr lang="en-US" sz="2000" i="1" dirty="0" smtClean="0">
              <a:solidFill>
                <a:schemeClr val="bg1"/>
              </a:solidFill>
            </a:endParaRPr>
          </a:p>
          <a:p>
            <a:pPr marL="0" indent="0" algn="ctr">
              <a:buNone/>
            </a:pPr>
            <a:r>
              <a:rPr lang="en-US" sz="2000" i="1" dirty="0" smtClean="0">
                <a:solidFill>
                  <a:schemeClr val="bg1"/>
                </a:solidFill>
              </a:rPr>
              <a:t>Louisiana and Arkansas Re-admitted</a:t>
            </a:r>
            <a:endParaRPr lang="en-US" sz="2000" i="1" dirty="0">
              <a:solidFill>
                <a:schemeClr val="bg1"/>
              </a:solidFill>
            </a:endParaRPr>
          </a:p>
        </p:txBody>
      </p:sp>
      <p:pic>
        <p:nvPicPr>
          <p:cNvPr id="1026" name="Picture 2" descr="http://upload.wikimedia.org/wikipedia/commons/thumb/1/1b/Abraham_Lincoln_November_1863.jpg/622px-Abraham_Lincoln_November_1863.jpg"/>
          <p:cNvPicPr>
            <a:picLocks noChangeAspect="1" noChangeArrowheads="1"/>
          </p:cNvPicPr>
          <p:nvPr/>
        </p:nvPicPr>
        <p:blipFill rotWithShape="1">
          <a:blip r:embed="rId3">
            <a:extLst>
              <a:ext uri="{28A0092B-C50C-407E-A947-70E740481C1C}">
                <a14:useLocalDpi xmlns:a14="http://schemas.microsoft.com/office/drawing/2010/main" val="0"/>
              </a:ext>
            </a:extLst>
          </a:blip>
          <a:srcRect l="4018" r="9406"/>
          <a:stretch/>
        </p:blipFill>
        <p:spPr bwMode="auto">
          <a:xfrm>
            <a:off x="4348716" y="0"/>
            <a:ext cx="4795284" cy="68389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771471"/>
            <a:ext cx="4348716" cy="120032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rPr>
              <a:t>PLAN</a:t>
            </a:r>
            <a:endParaRPr lang="en-US" sz="1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ndParaRPr>
          </a:p>
        </p:txBody>
      </p:sp>
    </p:spTree>
    <p:extLst>
      <p:ext uri="{BB962C8B-B14F-4D97-AF65-F5344CB8AC3E}">
        <p14:creationId xmlns:p14="http://schemas.microsoft.com/office/powerpoint/2010/main" val="15640014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algn="l"/>
            <a:r>
              <a:rPr lang="en-US" altLang="en-US" sz="4000" b="1"/>
              <a:t>12.1</a:t>
            </a:r>
            <a:br>
              <a:rPr lang="en-US" altLang="en-US" sz="4000" b="1"/>
            </a:br>
            <a:r>
              <a:rPr lang="en-US" altLang="en-US" sz="4000" b="1"/>
              <a:t>I. Reconstruction Begins 	</a:t>
            </a:r>
            <a:r>
              <a:rPr lang="en-US" altLang="en-US" sz="1800" b="1"/>
              <a:t>							</a:t>
            </a:r>
            <a:r>
              <a:rPr lang="en-US" altLang="en-US" sz="1800" i="1"/>
              <a:t>(pages 386–389)</a:t>
            </a:r>
          </a:p>
        </p:txBody>
      </p:sp>
      <p:sp>
        <p:nvSpPr>
          <p:cNvPr id="37891" name="Rectangle 3"/>
          <p:cNvSpPr>
            <a:spLocks noGrp="1" noChangeArrowheads="1"/>
          </p:cNvSpPr>
          <p:nvPr>
            <p:ph type="body" idx="1"/>
          </p:nvPr>
        </p:nvSpPr>
        <p:spPr/>
        <p:txBody>
          <a:bodyPr/>
          <a:lstStyle/>
          <a:p>
            <a:r>
              <a:rPr lang="en-US" altLang="en-US" sz="2800" b="1">
                <a:ea typeface="Arial" charset="0"/>
                <a:cs typeface="Arial" charset="0"/>
              </a:rPr>
              <a:t>☼</a:t>
            </a:r>
            <a:r>
              <a:rPr lang="en-US" altLang="en-US" sz="2800" b="1"/>
              <a:t>C. </a:t>
            </a:r>
            <a:r>
              <a:rPr lang="en-US" altLang="en-US" sz="2800"/>
              <a:t>President </a:t>
            </a:r>
            <a:r>
              <a:rPr lang="en-US" altLang="en-US" sz="2800" b="1" u="sng"/>
              <a:t>Lincoln</a:t>
            </a:r>
            <a:r>
              <a:rPr lang="en-US" altLang="en-US" sz="2800"/>
              <a:t> wanted to give </a:t>
            </a:r>
            <a:r>
              <a:rPr lang="en-US" altLang="en-US" sz="2800" b="1" u="sng"/>
              <a:t>amnesty</a:t>
            </a:r>
            <a:r>
              <a:rPr lang="en-US" altLang="en-US" sz="2800" b="1"/>
              <a:t>, </a:t>
            </a:r>
            <a:r>
              <a:rPr lang="en-US" altLang="en-US" sz="2800"/>
              <a:t>or pardon, to all Southerners who took an oath of loyalty to the United States.</a:t>
            </a:r>
          </a:p>
          <a:p>
            <a:pPr lvl="1"/>
            <a:r>
              <a:rPr lang="en-US" altLang="en-US" u="sng"/>
              <a:t>(Lincoln wanted to reconcile (make nice) with the South.)</a:t>
            </a:r>
          </a:p>
          <a:p>
            <a:pPr lvl="1">
              <a:buFontTx/>
              <a:buNone/>
            </a:pPr>
            <a:endParaRPr lang="en-US" altLang="en-US" u="sng"/>
          </a:p>
          <a:p>
            <a:r>
              <a:rPr lang="en-US" altLang="en-US" sz="2800" b="1">
                <a:ea typeface="Arial" charset="0"/>
                <a:cs typeface="Arial" charset="0"/>
              </a:rPr>
              <a:t>☼</a:t>
            </a:r>
            <a:r>
              <a:rPr lang="en-US" altLang="en-US" sz="2800" b="1"/>
              <a:t>D. </a:t>
            </a:r>
            <a:r>
              <a:rPr lang="en-US" altLang="en-US" sz="2800"/>
              <a:t>The </a:t>
            </a:r>
            <a:r>
              <a:rPr lang="en-US" altLang="en-US" sz="2800" b="1" u="sng"/>
              <a:t>Radical Republicans</a:t>
            </a:r>
            <a:r>
              <a:rPr lang="en-US" altLang="en-US" sz="2800" b="1"/>
              <a:t> </a:t>
            </a:r>
            <a:r>
              <a:rPr lang="en-US" altLang="en-US" sz="2800"/>
              <a:t>in Congress </a:t>
            </a:r>
            <a:r>
              <a:rPr lang="en-US" altLang="en-US" sz="2800" u="sng"/>
              <a:t>did </a:t>
            </a:r>
            <a:r>
              <a:rPr lang="en-US" altLang="en-US" sz="2800" b="1" u="sng"/>
              <a:t>not</a:t>
            </a:r>
            <a:r>
              <a:rPr lang="en-US" altLang="en-US" sz="2800" u="sng"/>
              <a:t> want to reconcile</a:t>
            </a:r>
            <a:r>
              <a:rPr lang="en-US" altLang="en-US" sz="2800"/>
              <a:t> with the South.  </a:t>
            </a:r>
            <a:r>
              <a:rPr lang="en-US" altLang="en-US" sz="2800">
                <a:ea typeface="Arial" charset="0"/>
                <a:cs typeface="Arial" charset="0"/>
              </a:rPr>
              <a:t>&gt;&gt;&gt;&gt;</a:t>
            </a:r>
          </a:p>
        </p:txBody>
      </p:sp>
    </p:spTree>
    <p:extLst>
      <p:ext uri="{BB962C8B-B14F-4D97-AF65-F5344CB8AC3E}">
        <p14:creationId xmlns:p14="http://schemas.microsoft.com/office/powerpoint/2010/main" val="16952034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62000">
              <a:schemeClr val="tx1">
                <a:lumMod val="90000"/>
                <a:lumOff val="10000"/>
              </a:schemeClr>
            </a:gs>
            <a:gs pos="22000">
              <a:schemeClr val="tx1"/>
            </a:gs>
            <a:gs pos="100000">
              <a:schemeClr val="tx2"/>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6705600" cy="11430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l"/>
            <a:r>
              <a:rPr lang="en-US" sz="6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Wade-Davis Bill</a:t>
            </a:r>
            <a:endParaRPr lang="en-US" sz="6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5" name="Picture 3"/>
          <p:cNvPicPr>
            <a:picLocks noGrp="1" noChangeAspect="1" noChangeArrowheads="1"/>
          </p:cNvPicPr>
          <p:nvPr>
            <p:ph sz="half" idx="1"/>
          </p:nvPr>
        </p:nvPicPr>
        <p:blipFill>
          <a:blip r:embed="rId4" cstate="screen">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bwMode="auto">
          <a:xfrm>
            <a:off x="228599" y="2049620"/>
            <a:ext cx="4279725" cy="3208180"/>
          </a:xfrm>
          <a:prstGeom prst="rect">
            <a:avLst/>
          </a:prstGeom>
          <a:noFill/>
          <a:ln w="9525">
            <a:noFill/>
            <a:miter lim="800000"/>
            <a:headEnd/>
            <a:tailEnd/>
          </a:ln>
          <a:effectLst/>
        </p:spPr>
      </p:pic>
      <p:sp>
        <p:nvSpPr>
          <p:cNvPr id="4" name="Content Placeholder 3"/>
          <p:cNvSpPr>
            <a:spLocks noGrp="1"/>
          </p:cNvSpPr>
          <p:nvPr>
            <p:ph sz="half" idx="2"/>
          </p:nvPr>
        </p:nvSpPr>
        <p:spPr>
          <a:xfrm>
            <a:off x="4572000" y="2027237"/>
            <a:ext cx="4343400" cy="3382963"/>
          </a:xfrm>
        </p:spPr>
        <p:txBody>
          <a:bodyPr/>
          <a:lstStyle/>
          <a:p>
            <a:r>
              <a:rPr lang="en-US" b="1" dirty="0" smtClean="0">
                <a:solidFill>
                  <a:schemeClr val="bg2">
                    <a:lumMod val="20000"/>
                    <a:lumOff val="80000"/>
                  </a:schemeClr>
                </a:solidFill>
              </a:rPr>
              <a:t>IRONCLAD OATH</a:t>
            </a:r>
          </a:p>
          <a:p>
            <a:pPr lvl="1"/>
            <a:r>
              <a:rPr lang="en-US" b="1" dirty="0" smtClean="0">
                <a:solidFill>
                  <a:schemeClr val="bg2">
                    <a:lumMod val="20000"/>
                    <a:lumOff val="80000"/>
                  </a:schemeClr>
                </a:solidFill>
              </a:rPr>
              <a:t>Never supported CSA</a:t>
            </a:r>
          </a:p>
          <a:p>
            <a:pPr lvl="1"/>
            <a:r>
              <a:rPr lang="en-US" b="1" dirty="0" smtClean="0">
                <a:solidFill>
                  <a:schemeClr val="bg2">
                    <a:lumMod val="20000"/>
                    <a:lumOff val="80000"/>
                  </a:schemeClr>
                </a:solidFill>
              </a:rPr>
              <a:t>50 Percent Swear</a:t>
            </a:r>
          </a:p>
          <a:p>
            <a:pPr lvl="1"/>
            <a:endParaRPr lang="en-US" sz="1200" b="1" dirty="0" smtClean="0">
              <a:solidFill>
                <a:schemeClr val="bg2">
                  <a:lumMod val="20000"/>
                  <a:lumOff val="80000"/>
                </a:schemeClr>
              </a:solidFill>
            </a:endParaRPr>
          </a:p>
          <a:p>
            <a:r>
              <a:rPr lang="en-US" b="1" dirty="0" smtClean="0">
                <a:solidFill>
                  <a:schemeClr val="bg2">
                    <a:lumMod val="20000"/>
                    <a:lumOff val="80000"/>
                  </a:schemeClr>
                </a:solidFill>
              </a:rPr>
              <a:t>CSA DEBT REPUDIATION</a:t>
            </a:r>
          </a:p>
          <a:p>
            <a:endParaRPr lang="en-US" sz="1200" b="1" dirty="0" smtClean="0">
              <a:solidFill>
                <a:schemeClr val="bg2">
                  <a:lumMod val="20000"/>
                  <a:lumOff val="80000"/>
                </a:schemeClr>
              </a:solidFill>
            </a:endParaRPr>
          </a:p>
          <a:p>
            <a:r>
              <a:rPr lang="en-US" b="1" dirty="0" smtClean="0">
                <a:solidFill>
                  <a:schemeClr val="bg2">
                    <a:lumMod val="20000"/>
                    <a:lumOff val="80000"/>
                  </a:schemeClr>
                </a:solidFill>
              </a:rPr>
              <a:t>CONFEDERATE LEADERS DISENFRANCHISED</a:t>
            </a:r>
          </a:p>
          <a:p>
            <a:pPr lvl="1"/>
            <a:endParaRPr lang="en-US" b="1" dirty="0">
              <a:solidFill>
                <a:schemeClr val="bg2">
                  <a:lumMod val="20000"/>
                  <a:lumOff val="80000"/>
                </a:schemeClr>
              </a:solidFill>
            </a:endParaRPr>
          </a:p>
        </p:txBody>
      </p:sp>
      <p:sp>
        <p:nvSpPr>
          <p:cNvPr id="7" name="Rectangle 6"/>
          <p:cNvSpPr/>
          <p:nvPr/>
        </p:nvSpPr>
        <p:spPr>
          <a:xfrm>
            <a:off x="152400" y="1106269"/>
            <a:ext cx="6858000" cy="646331"/>
          </a:xfrm>
          <a:prstGeom prst="rect">
            <a:avLst/>
          </a:prstGeom>
        </p:spPr>
        <p:txBody>
          <a:bodyPr wrap="square">
            <a:spAutoFit/>
          </a:bodyPr>
          <a:lstStyle/>
          <a:p>
            <a:r>
              <a:rPr lang="en-US" sz="3600" b="1" i="1" dirty="0" smtClean="0">
                <a:solidFill>
                  <a:schemeClr val="bg2">
                    <a:lumMod val="40000"/>
                    <a:lumOff val="60000"/>
                  </a:schemeClr>
                </a:solidFill>
              </a:rPr>
              <a:t>RADICAL </a:t>
            </a:r>
            <a:r>
              <a:rPr lang="en-US" sz="2400" b="1" i="1" dirty="0" smtClean="0">
                <a:solidFill>
                  <a:schemeClr val="bg2">
                    <a:lumMod val="40000"/>
                    <a:lumOff val="60000"/>
                  </a:schemeClr>
                </a:solidFill>
              </a:rPr>
              <a:t>(Anti-Lincoln) </a:t>
            </a:r>
            <a:r>
              <a:rPr lang="en-US" sz="3600" b="1" i="1" dirty="0" smtClean="0">
                <a:solidFill>
                  <a:schemeClr val="bg2">
                    <a:lumMod val="40000"/>
                    <a:lumOff val="60000"/>
                  </a:schemeClr>
                </a:solidFill>
              </a:rPr>
              <a:t>REPUBLICANS</a:t>
            </a:r>
            <a:endParaRPr lang="en-US" sz="3200" b="1" i="1" dirty="0" smtClean="0">
              <a:solidFill>
                <a:schemeClr val="bg2">
                  <a:lumMod val="40000"/>
                  <a:lumOff val="60000"/>
                </a:schemeClr>
              </a:solidFill>
            </a:endParaRPr>
          </a:p>
        </p:txBody>
      </p:sp>
      <p:sp>
        <p:nvSpPr>
          <p:cNvPr id="8" name="Rectangle 7">
            <a:hlinkClick r:id="rId5"/>
          </p:cNvPr>
          <p:cNvSpPr/>
          <p:nvPr/>
        </p:nvSpPr>
        <p:spPr>
          <a:xfrm>
            <a:off x="1296533" y="5790870"/>
            <a:ext cx="2286000" cy="523220"/>
          </a:xfrm>
          <a:prstGeom prst="rect">
            <a:avLst/>
          </a:prstGeom>
          <a:effectLst>
            <a:glow rad="101600">
              <a:schemeClr val="accent1">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2800" b="1" dirty="0" smtClean="0"/>
              <a:t>TRANSCRIPT</a:t>
            </a:r>
            <a:endParaRPr lang="en-US" sz="2800" b="1" dirty="0"/>
          </a:p>
        </p:txBody>
      </p:sp>
      <p:sp>
        <p:nvSpPr>
          <p:cNvPr id="3" name="Rectangle 2"/>
          <p:cNvSpPr/>
          <p:nvPr/>
        </p:nvSpPr>
        <p:spPr>
          <a:xfrm>
            <a:off x="7236735" y="152400"/>
            <a:ext cx="1678665" cy="769441"/>
          </a:xfrm>
          <a:prstGeom prst="rect">
            <a:avLst/>
          </a:prstGeom>
        </p:spPr>
        <p:txBody>
          <a:bodyPr wrap="none">
            <a:spAutoFit/>
          </a:bodyPr>
          <a:lstStyle/>
          <a:p>
            <a:r>
              <a:rPr lang="en-US" sz="4400" b="1" dirty="0">
                <a:ln w="11430"/>
                <a:solidFill>
                  <a:schemeClr val="bg2">
                    <a:lumMod val="40000"/>
                    <a:lumOff val="60000"/>
                  </a:schemeClr>
                </a:solidFill>
                <a:effectLst>
                  <a:outerShdw blurRad="50800" dist="39000" dir="5460000" algn="tl">
                    <a:srgbClr val="000000">
                      <a:alpha val="38000"/>
                    </a:srgbClr>
                  </a:outerShdw>
                </a:effectLst>
              </a:rPr>
              <a:t>(1864)</a:t>
            </a:r>
            <a:endParaRPr lang="en-US" sz="4400" dirty="0">
              <a:solidFill>
                <a:schemeClr val="bg2">
                  <a:lumMod val="40000"/>
                  <a:lumOff val="60000"/>
                </a:schemeClr>
              </a:solidFill>
            </a:endParaRPr>
          </a:p>
        </p:txBody>
      </p:sp>
      <p:sp>
        <p:nvSpPr>
          <p:cNvPr id="9" name="Rectangle 8">
            <a:hlinkClick r:id="rId6"/>
          </p:cNvPr>
          <p:cNvSpPr/>
          <p:nvPr/>
        </p:nvSpPr>
        <p:spPr>
          <a:xfrm>
            <a:off x="5411333" y="5801380"/>
            <a:ext cx="2665867" cy="523220"/>
          </a:xfrm>
          <a:prstGeom prst="rect">
            <a:avLst/>
          </a:prstGeom>
          <a:effectLst>
            <a:glow rad="101600">
              <a:schemeClr val="accent1">
                <a:satMod val="175000"/>
                <a:alpha val="40000"/>
              </a:schemeClr>
            </a:glow>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wrap="square">
            <a:spAutoFit/>
          </a:bodyPr>
          <a:lstStyle/>
          <a:p>
            <a:pPr algn="ctr"/>
            <a:r>
              <a:rPr lang="en-US" sz="2800" b="1" dirty="0" smtClean="0"/>
              <a:t>Further Reading</a:t>
            </a:r>
            <a:endParaRPr lang="en-US" sz="2800" b="1"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title"/>
          </p:nvPr>
        </p:nvSpPr>
        <p:spPr/>
        <p:txBody>
          <a:bodyPr>
            <a:normAutofit fontScale="90000"/>
          </a:bodyPr>
          <a:lstStyle/>
          <a:p>
            <a:pPr algn="l"/>
            <a:r>
              <a:rPr lang="en-US" altLang="en-US" sz="4000" b="1"/>
              <a:t>12.1</a:t>
            </a:r>
            <a:br>
              <a:rPr lang="en-US" altLang="en-US" sz="4000" b="1"/>
            </a:br>
            <a:r>
              <a:rPr lang="en-US" altLang="en-US" sz="4000" b="1"/>
              <a:t>I. Reconstruction Begins 	</a:t>
            </a:r>
            <a:r>
              <a:rPr lang="en-US" altLang="en-US" sz="1800" b="1"/>
              <a:t>							</a:t>
            </a:r>
            <a:r>
              <a:rPr lang="en-US" altLang="en-US" sz="1800" i="1"/>
              <a:t>(pages 386–389)</a:t>
            </a:r>
          </a:p>
        </p:txBody>
      </p:sp>
      <p:sp>
        <p:nvSpPr>
          <p:cNvPr id="4099" name="Rectangle 3"/>
          <p:cNvSpPr>
            <a:spLocks noGrp="1" noChangeArrowheads="1"/>
          </p:cNvSpPr>
          <p:nvPr>
            <p:ph type="body" idx="1"/>
          </p:nvPr>
        </p:nvSpPr>
        <p:spPr/>
        <p:txBody>
          <a:bodyPr/>
          <a:lstStyle/>
          <a:p>
            <a:pPr marL="381000" indent="-381000">
              <a:lnSpc>
                <a:spcPct val="90000"/>
              </a:lnSpc>
            </a:pPr>
            <a:r>
              <a:rPr lang="en-US" altLang="en-US" sz="2400" b="1" dirty="0"/>
              <a:t>E. </a:t>
            </a:r>
            <a:r>
              <a:rPr lang="en-US" altLang="en-US" sz="2400" dirty="0"/>
              <a:t>The </a:t>
            </a:r>
            <a:r>
              <a:rPr lang="en-US" altLang="en-US" sz="2400" b="1" dirty="0"/>
              <a:t>Radical Republicans</a:t>
            </a:r>
            <a:r>
              <a:rPr lang="en-US" altLang="en-US" sz="2400" dirty="0"/>
              <a:t> had three main goals:</a:t>
            </a:r>
          </a:p>
          <a:p>
            <a:pPr marL="381000" indent="-381000">
              <a:lnSpc>
                <a:spcPct val="90000"/>
              </a:lnSpc>
            </a:pPr>
            <a:r>
              <a:rPr lang="en-US" altLang="en-US" sz="2400" dirty="0"/>
              <a:t>  1. to make the Republican Party become powerful in 	the South.</a:t>
            </a:r>
          </a:p>
          <a:p>
            <a:pPr marL="381000" indent="-381000">
              <a:lnSpc>
                <a:spcPct val="90000"/>
              </a:lnSpc>
            </a:pPr>
            <a:r>
              <a:rPr lang="en-US" altLang="en-US" sz="2400" dirty="0"/>
              <a:t>  2. to prevent Confederate leaders from returning to 	power. </a:t>
            </a:r>
          </a:p>
          <a:p>
            <a:pPr marL="381000" indent="-381000">
              <a:lnSpc>
                <a:spcPct val="90000"/>
              </a:lnSpc>
            </a:pPr>
            <a:r>
              <a:rPr lang="en-US" altLang="en-US" sz="2400" dirty="0"/>
              <a:t>  3. get the federal government to help African 	Americans achieve political equality (right to vote) in 	the South. </a:t>
            </a:r>
          </a:p>
          <a:p>
            <a:pPr marL="381000" indent="-381000">
              <a:lnSpc>
                <a:spcPct val="90000"/>
              </a:lnSpc>
            </a:pPr>
            <a:endParaRPr lang="en-US" altLang="en-US" sz="2400" dirty="0"/>
          </a:p>
          <a:p>
            <a:pPr marL="381000" indent="-381000">
              <a:lnSpc>
                <a:spcPct val="90000"/>
              </a:lnSpc>
            </a:pPr>
            <a:r>
              <a:rPr lang="en-US" altLang="en-US" sz="2400" b="1" dirty="0"/>
              <a:t>F</a:t>
            </a:r>
            <a:r>
              <a:rPr lang="en-US" altLang="en-US" sz="2400" dirty="0"/>
              <a:t>. Lincoln (R) thought their plan was too harsh on the South</a:t>
            </a:r>
          </a:p>
          <a:p>
            <a:pPr marL="800100" lvl="1" indent="-342900">
              <a:lnSpc>
                <a:spcPct val="90000"/>
              </a:lnSpc>
            </a:pPr>
            <a:r>
              <a:rPr lang="en-US" altLang="en-US" sz="2000" i="1" dirty="0"/>
              <a:t>(His goal was to bring the Union back together peacefully.)</a:t>
            </a:r>
          </a:p>
        </p:txBody>
      </p:sp>
    </p:spTree>
    <p:extLst>
      <p:ext uri="{BB962C8B-B14F-4D97-AF65-F5344CB8AC3E}">
        <p14:creationId xmlns:p14="http://schemas.microsoft.com/office/powerpoint/2010/main" val="1870568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fontScheme name="Reconstruction">
      <a:majorFont>
        <a:latin typeface="Calisto M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10.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11.xml><?xml version="1.0" encoding="utf-8"?>
<a:themeOverride xmlns:a="http://schemas.openxmlformats.org/drawingml/2006/main">
  <a:clrScheme name="Cruel2">
    <a:dk1>
      <a:srgbClr val="20293F"/>
    </a:dk1>
    <a:lt1>
      <a:sysClr val="window" lastClr="FFFFFF"/>
    </a:lt1>
    <a:dk2>
      <a:srgbClr val="404749"/>
    </a:dk2>
    <a:lt2>
      <a:srgbClr val="C3C9CB"/>
    </a:lt2>
    <a:accent1>
      <a:srgbClr val="20293F"/>
    </a:accent1>
    <a:accent2>
      <a:srgbClr val="20293F"/>
    </a:accent2>
    <a:accent3>
      <a:srgbClr val="20293F"/>
    </a:accent3>
    <a:accent4>
      <a:srgbClr val="20293F"/>
    </a:accent4>
    <a:accent5>
      <a:srgbClr val="030C22"/>
    </a:accent5>
    <a:accent6>
      <a:srgbClr val="20293F"/>
    </a:accent6>
    <a:hlink>
      <a:srgbClr val="20293F"/>
    </a:hlink>
    <a:folHlink>
      <a:srgbClr val="030C22"/>
    </a:folHlink>
  </a:clrScheme>
</a:themeOverride>
</file>

<file path=ppt/theme/themeOverride12.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13.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14.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15.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16.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17.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2.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3.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4.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5.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6.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7.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8.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ppt/theme/themeOverride9.xml><?xml version="1.0" encoding="utf-8"?>
<a:themeOverride xmlns:a="http://schemas.openxmlformats.org/drawingml/2006/main">
  <a:clrScheme name="Cruel0">
    <a:dk1>
      <a:srgbClr val="20293F"/>
    </a:dk1>
    <a:lt1>
      <a:sysClr val="window" lastClr="FFFFFF"/>
    </a:lt1>
    <a:dk2>
      <a:srgbClr val="404749"/>
    </a:dk2>
    <a:lt2>
      <a:srgbClr val="C3C9CB"/>
    </a:lt2>
    <a:accent1>
      <a:srgbClr val="C3C9CB"/>
    </a:accent1>
    <a:accent2>
      <a:srgbClr val="C3C9CB"/>
    </a:accent2>
    <a:accent3>
      <a:srgbClr val="C3C9CB"/>
    </a:accent3>
    <a:accent4>
      <a:srgbClr val="C3C9CB"/>
    </a:accent4>
    <a:accent5>
      <a:srgbClr val="C3C9CB"/>
    </a:accent5>
    <a:accent6>
      <a:srgbClr val="C3C9CB"/>
    </a:accent6>
    <a:hlink>
      <a:srgbClr val="D8D8D8"/>
    </a:hlink>
    <a:folHlink>
      <a:srgbClr val="A5A5A5"/>
    </a:folHlink>
  </a:clrScheme>
</a:themeOverride>
</file>

<file path=docProps/app.xml><?xml version="1.0" encoding="utf-8"?>
<Properties xmlns="http://schemas.openxmlformats.org/officeDocument/2006/extended-properties" xmlns:vt="http://schemas.openxmlformats.org/officeDocument/2006/docPropsVTypes">
  <Template/>
  <TotalTime>11682</TotalTime>
  <Words>857</Words>
  <Application>Microsoft Macintosh PowerPoint</Application>
  <PresentationFormat>On-screen Show (4:3)</PresentationFormat>
  <Paragraphs>157</Paragraphs>
  <Slides>30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Baskerville Old Face</vt:lpstr>
      <vt:lpstr>Calibri</vt:lpstr>
      <vt:lpstr>Calisto MT</vt:lpstr>
      <vt:lpstr>Arial</vt:lpstr>
      <vt:lpstr>Office Theme</vt:lpstr>
      <vt:lpstr>DO NOW: Write this Objective in your notes-  College Bound: Contrast Lincoln's plan to reunite the nation with that of radical Republicans </vt:lpstr>
      <vt:lpstr>Presidential Reconstruction</vt:lpstr>
      <vt:lpstr>A Tale of Two Reconstructions</vt:lpstr>
      <vt:lpstr>With Malice Toward None…</vt:lpstr>
      <vt:lpstr>PowerPoint Presentation</vt:lpstr>
      <vt:lpstr>10%</vt:lpstr>
      <vt:lpstr>12.1 I. Reconstruction Begins         (pages 386–389)</vt:lpstr>
      <vt:lpstr>Wade-Davis Bill</vt:lpstr>
      <vt:lpstr>12.1 I. Reconstruction Begins         (pages 386–389)</vt:lpstr>
      <vt:lpstr>I’ve got a veto in my pocket...</vt:lpstr>
      <vt:lpstr>POCKET VETO</vt:lpstr>
      <vt:lpstr>POCKET VETO</vt:lpstr>
      <vt:lpstr>POCKET VETO</vt:lpstr>
      <vt:lpstr>The Score in 1864</vt:lpstr>
      <vt:lpstr>PowerPoint Presentation</vt:lpstr>
      <vt:lpstr>PowerPoint Presentation</vt:lpstr>
      <vt:lpstr>12.2 I. Johnson Takes Office         (pages 391–393)</vt:lpstr>
      <vt:lpstr>PowerPoint Presentation</vt:lpstr>
      <vt:lpstr>O Captain!  My Captain!</vt:lpstr>
      <vt:lpstr>Andrew Johnson (D-TN) Seventeenth President of the U.S. 1865-1869</vt:lpstr>
      <vt:lpstr>Johnson’s Reconstruction</vt:lpstr>
      <vt:lpstr>African  Americans  during  Presidential Reconstruction</vt:lpstr>
      <vt:lpstr>PowerPoint Presentation</vt:lpstr>
      <vt:lpstr>Freedmen’s Bureau</vt:lpstr>
      <vt:lpstr>PowerPoint Presentation</vt:lpstr>
      <vt:lpstr>Freedmen’s Bureau</vt:lpstr>
      <vt:lpstr>PowerPoint Presentation</vt:lpstr>
      <vt:lpstr>PowerPoint Presentation</vt:lpstr>
      <vt:lpstr>DEBT:  The New Slavery</vt:lpstr>
      <vt:lpstr>Black  Codes</vt:lpstr>
    </vt:vector>
  </TitlesOfParts>
  <Company>Clemson University</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Presidential Reconstruction</dc:title>
  <dc:creator>Tom Richey</dc:creator>
  <cp:lastModifiedBy>michael tuttle</cp:lastModifiedBy>
  <cp:revision>465</cp:revision>
  <dcterms:created xsi:type="dcterms:W3CDTF">2009-01-08T04:02:42Z</dcterms:created>
  <dcterms:modified xsi:type="dcterms:W3CDTF">2017-03-26T02:54:40Z</dcterms:modified>
</cp:coreProperties>
</file>