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notesSlides/notesSlide1.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notesSlides/notesSlide2.xml" ContentType="application/vnd.openxmlformats-officedocument.presentationml.notesSl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20" r:id="rId5"/>
    <p:sldMasterId id="2147483732" r:id="rId6"/>
  </p:sldMasterIdLst>
  <p:notesMasterIdLst>
    <p:notesMasterId r:id="rId34"/>
  </p:notesMasterIdLst>
  <p:sldIdLst>
    <p:sldId id="325" r:id="rId7"/>
    <p:sldId id="329" r:id="rId8"/>
    <p:sldId id="378" r:id="rId9"/>
    <p:sldId id="328" r:id="rId10"/>
    <p:sldId id="269" r:id="rId11"/>
    <p:sldId id="332" r:id="rId12"/>
    <p:sldId id="273" r:id="rId13"/>
    <p:sldId id="401" r:id="rId14"/>
    <p:sldId id="284" r:id="rId15"/>
    <p:sldId id="324" r:id="rId16"/>
    <p:sldId id="322" r:id="rId17"/>
    <p:sldId id="278" r:id="rId18"/>
    <p:sldId id="277" r:id="rId19"/>
    <p:sldId id="281" r:id="rId20"/>
    <p:sldId id="331" r:id="rId21"/>
    <p:sldId id="393" r:id="rId22"/>
    <p:sldId id="394" r:id="rId23"/>
    <p:sldId id="395" r:id="rId24"/>
    <p:sldId id="396" r:id="rId25"/>
    <p:sldId id="397" r:id="rId26"/>
    <p:sldId id="398" r:id="rId27"/>
    <p:sldId id="288" r:id="rId28"/>
    <p:sldId id="271" r:id="rId29"/>
    <p:sldId id="381" r:id="rId30"/>
    <p:sldId id="399" r:id="rId31"/>
    <p:sldId id="346" r:id="rId32"/>
    <p:sldId id="40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E4D0"/>
    <a:srgbClr val="C7CAC4"/>
    <a:srgbClr val="E55F49"/>
    <a:srgbClr val="FF7575"/>
    <a:srgbClr val="000000"/>
    <a:srgbClr val="FF6161"/>
    <a:srgbClr val="FF0066"/>
    <a:srgbClr val="FFCCFF"/>
    <a:srgbClr val="080808"/>
    <a:srgbClr val="111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60" autoAdjust="0"/>
    <p:restoredTop sz="89144" autoAdjust="0"/>
  </p:normalViewPr>
  <p:slideViewPr>
    <p:cSldViewPr>
      <p:cViewPr varScale="1">
        <p:scale>
          <a:sx n="100" d="100"/>
          <a:sy n="100" d="100"/>
        </p:scale>
        <p:origin x="2024" y="168"/>
      </p:cViewPr>
      <p:guideLst>
        <p:guide orient="horz" pos="2160"/>
        <p:guide pos="2880"/>
      </p:guideLst>
    </p:cSldViewPr>
  </p:slideViewPr>
  <p:notesTextViewPr>
    <p:cViewPr>
      <p:scale>
        <a:sx n="100" d="100"/>
        <a:sy n="100" d="100"/>
      </p:scale>
      <p:origin x="0" y="0"/>
    </p:cViewPr>
  </p:notesTextViewPr>
  <p:sorterViewPr>
    <p:cViewPr>
      <p:scale>
        <a:sx n="60" d="100"/>
        <a:sy n="60" d="100"/>
      </p:scale>
      <p:origin x="0" y="10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slide" Target="slides/slide27.xml"/><Relationship Id="rId34" Type="http://schemas.openxmlformats.org/officeDocument/2006/relationships/notesMaster" Target="notesMasters/notes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12A8BE-DC32-4299-ADCF-221BB93627BB}" type="datetimeFigureOut">
              <a:rPr lang="en-US" smtClean="0"/>
              <a:pPr/>
              <a:t>1/23/17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8DAB31-F619-458C-A3C3-AABEA3354E48}" type="slidenum">
              <a:rPr lang="en-US" smtClean="0"/>
              <a:pPr/>
              <a:t>‹#›</a:t>
            </a:fld>
            <a:endParaRPr lang="en-US"/>
          </a:p>
        </p:txBody>
      </p:sp>
    </p:spTree>
    <p:extLst>
      <p:ext uri="{BB962C8B-B14F-4D97-AF65-F5344CB8AC3E}">
        <p14:creationId xmlns:p14="http://schemas.microsoft.com/office/powerpoint/2010/main" val="2037665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8DAB31-F619-458C-A3C3-AABEA3354E48}" type="slidenum">
              <a:rPr lang="en-US" smtClean="0"/>
              <a:pPr/>
              <a:t>5</a:t>
            </a:fld>
            <a:endParaRPr lang="en-US"/>
          </a:p>
        </p:txBody>
      </p:sp>
    </p:spTree>
    <p:extLst>
      <p:ext uri="{BB962C8B-B14F-4D97-AF65-F5344CB8AC3E}">
        <p14:creationId xmlns:p14="http://schemas.microsoft.com/office/powerpoint/2010/main" val="2877750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a:t>
            </a:r>
            <a:r>
              <a:rPr lang="en-US" baseline="0" dirty="0" smtClean="0"/>
              <a:t> accessed at http://andrewejenkins.wordpress.com/2012/06/08/the-bible-may-be-the-best-truth-we-are-ignoring/ Copyright Unknown</a:t>
            </a:r>
            <a:endParaRPr lang="en-US" dirty="0"/>
          </a:p>
        </p:txBody>
      </p:sp>
      <p:sp>
        <p:nvSpPr>
          <p:cNvPr id="4" name="Slide Number Placeholder 3"/>
          <p:cNvSpPr>
            <a:spLocks noGrp="1"/>
          </p:cNvSpPr>
          <p:nvPr>
            <p:ph type="sldNum" sz="quarter" idx="10"/>
          </p:nvPr>
        </p:nvSpPr>
        <p:spPr/>
        <p:txBody>
          <a:bodyPr/>
          <a:lstStyle/>
          <a:p>
            <a:fld id="{B08DAB31-F619-458C-A3C3-AABEA3354E48}"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576794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6FD481-FE9D-4575-9200-8F30723262D8}" type="datetimeFigureOut">
              <a:rPr lang="en-US" smtClean="0"/>
              <a:pPr/>
              <a:t>1/23/17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E233D-9F1B-48DD-80CD-6BF75DC3D3B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FD481-FE9D-4575-9200-8F30723262D8}" type="datetimeFigureOut">
              <a:rPr lang="en-US" smtClean="0"/>
              <a:pPr/>
              <a:t>1/23/17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E233D-9F1B-48DD-80CD-6BF75DC3D3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FD481-FE9D-4575-9200-8F30723262D8}" type="datetimeFigureOut">
              <a:rPr lang="en-US" smtClean="0"/>
              <a:pPr/>
              <a:t>1/23/17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E233D-9F1B-48DD-80CD-6BF75DC3D3B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1473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2295315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3259711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6" name="Footer Placeholder 5"/>
          <p:cNvSpPr>
            <a:spLocks noGrp="1"/>
          </p:cNvSpPr>
          <p:nvPr>
            <p:ph type="ftr" sz="quarter" idx="11"/>
          </p:nvPr>
        </p:nvSpPr>
        <p:spPr/>
        <p:txBody>
          <a:bodyPr/>
          <a:lstStyle/>
          <a:p>
            <a:endParaRPr lang="en-US">
              <a:solidFill>
                <a:srgbClr val="20293F">
                  <a:tint val="75000"/>
                </a:srgbClr>
              </a:solidFill>
            </a:endParaRPr>
          </a:p>
        </p:txBody>
      </p:sp>
      <p:sp>
        <p:nvSpPr>
          <p:cNvPr id="7" name="Slide Number Placeholder 6"/>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1914540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8" name="Footer Placeholder 7"/>
          <p:cNvSpPr>
            <a:spLocks noGrp="1"/>
          </p:cNvSpPr>
          <p:nvPr>
            <p:ph type="ftr" sz="quarter" idx="11"/>
          </p:nvPr>
        </p:nvSpPr>
        <p:spPr/>
        <p:txBody>
          <a:bodyPr/>
          <a:lstStyle/>
          <a:p>
            <a:endParaRPr lang="en-US">
              <a:solidFill>
                <a:srgbClr val="20293F">
                  <a:tint val="75000"/>
                </a:srgbClr>
              </a:solidFill>
            </a:endParaRPr>
          </a:p>
        </p:txBody>
      </p:sp>
      <p:sp>
        <p:nvSpPr>
          <p:cNvPr id="9" name="Slide Number Placeholder 8"/>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3942211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4" name="Footer Placeholder 3"/>
          <p:cNvSpPr>
            <a:spLocks noGrp="1"/>
          </p:cNvSpPr>
          <p:nvPr>
            <p:ph type="ftr" sz="quarter" idx="11"/>
          </p:nvPr>
        </p:nvSpPr>
        <p:spPr/>
        <p:txBody>
          <a:bodyPr/>
          <a:lstStyle/>
          <a:p>
            <a:endParaRPr lang="en-US">
              <a:solidFill>
                <a:srgbClr val="20293F">
                  <a:tint val="75000"/>
                </a:srgbClr>
              </a:solidFill>
            </a:endParaRPr>
          </a:p>
        </p:txBody>
      </p:sp>
      <p:sp>
        <p:nvSpPr>
          <p:cNvPr id="5" name="Slide Number Placeholder 4"/>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2217437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3" name="Footer Placeholder 2"/>
          <p:cNvSpPr>
            <a:spLocks noGrp="1"/>
          </p:cNvSpPr>
          <p:nvPr>
            <p:ph type="ftr" sz="quarter" idx="11"/>
          </p:nvPr>
        </p:nvSpPr>
        <p:spPr/>
        <p:txBody>
          <a:bodyPr/>
          <a:lstStyle/>
          <a:p>
            <a:endParaRPr lang="en-US">
              <a:solidFill>
                <a:srgbClr val="20293F">
                  <a:tint val="75000"/>
                </a:srgbClr>
              </a:solidFill>
            </a:endParaRPr>
          </a:p>
        </p:txBody>
      </p:sp>
      <p:sp>
        <p:nvSpPr>
          <p:cNvPr id="4" name="Slide Number Placeholder 3"/>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460760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6" name="Footer Placeholder 5"/>
          <p:cNvSpPr>
            <a:spLocks noGrp="1"/>
          </p:cNvSpPr>
          <p:nvPr>
            <p:ph type="ftr" sz="quarter" idx="11"/>
          </p:nvPr>
        </p:nvSpPr>
        <p:spPr/>
        <p:txBody>
          <a:bodyPr/>
          <a:lstStyle/>
          <a:p>
            <a:endParaRPr lang="en-US">
              <a:solidFill>
                <a:srgbClr val="20293F">
                  <a:tint val="75000"/>
                </a:srgbClr>
              </a:solidFill>
            </a:endParaRPr>
          </a:p>
        </p:txBody>
      </p:sp>
      <p:sp>
        <p:nvSpPr>
          <p:cNvPr id="7" name="Slide Number Placeholder 6"/>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3483720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FD481-FE9D-4575-9200-8F30723262D8}" type="datetimeFigureOut">
              <a:rPr lang="en-US" smtClean="0"/>
              <a:pPr/>
              <a:t>1/23/17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E233D-9F1B-48DD-80CD-6BF75DC3D3B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6" name="Footer Placeholder 5"/>
          <p:cNvSpPr>
            <a:spLocks noGrp="1"/>
          </p:cNvSpPr>
          <p:nvPr>
            <p:ph type="ftr" sz="quarter" idx="11"/>
          </p:nvPr>
        </p:nvSpPr>
        <p:spPr/>
        <p:txBody>
          <a:bodyPr/>
          <a:lstStyle/>
          <a:p>
            <a:endParaRPr lang="en-US">
              <a:solidFill>
                <a:srgbClr val="20293F">
                  <a:tint val="75000"/>
                </a:srgbClr>
              </a:solidFill>
            </a:endParaRPr>
          </a:p>
        </p:txBody>
      </p:sp>
      <p:sp>
        <p:nvSpPr>
          <p:cNvPr id="7" name="Slide Number Placeholder 6"/>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2117032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3132134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448771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1291663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41917135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32747062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6" name="Footer Placeholder 5"/>
          <p:cNvSpPr>
            <a:spLocks noGrp="1"/>
          </p:cNvSpPr>
          <p:nvPr>
            <p:ph type="ftr" sz="quarter" idx="11"/>
          </p:nvPr>
        </p:nvSpPr>
        <p:spPr/>
        <p:txBody>
          <a:bodyPr/>
          <a:lstStyle/>
          <a:p>
            <a:endParaRPr lang="en-US">
              <a:solidFill>
                <a:srgbClr val="20293F">
                  <a:tint val="75000"/>
                </a:srgbClr>
              </a:solidFill>
            </a:endParaRPr>
          </a:p>
        </p:txBody>
      </p:sp>
      <p:sp>
        <p:nvSpPr>
          <p:cNvPr id="7" name="Slide Number Placeholder 6"/>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1201335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8" name="Footer Placeholder 7"/>
          <p:cNvSpPr>
            <a:spLocks noGrp="1"/>
          </p:cNvSpPr>
          <p:nvPr>
            <p:ph type="ftr" sz="quarter" idx="11"/>
          </p:nvPr>
        </p:nvSpPr>
        <p:spPr/>
        <p:txBody>
          <a:bodyPr/>
          <a:lstStyle/>
          <a:p>
            <a:endParaRPr lang="en-US">
              <a:solidFill>
                <a:srgbClr val="20293F">
                  <a:tint val="75000"/>
                </a:srgbClr>
              </a:solidFill>
            </a:endParaRPr>
          </a:p>
        </p:txBody>
      </p:sp>
      <p:sp>
        <p:nvSpPr>
          <p:cNvPr id="9" name="Slide Number Placeholder 8"/>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4223413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4" name="Footer Placeholder 3"/>
          <p:cNvSpPr>
            <a:spLocks noGrp="1"/>
          </p:cNvSpPr>
          <p:nvPr>
            <p:ph type="ftr" sz="quarter" idx="11"/>
          </p:nvPr>
        </p:nvSpPr>
        <p:spPr/>
        <p:txBody>
          <a:bodyPr/>
          <a:lstStyle/>
          <a:p>
            <a:endParaRPr lang="en-US">
              <a:solidFill>
                <a:srgbClr val="20293F">
                  <a:tint val="75000"/>
                </a:srgbClr>
              </a:solidFill>
            </a:endParaRPr>
          </a:p>
        </p:txBody>
      </p:sp>
      <p:sp>
        <p:nvSpPr>
          <p:cNvPr id="5" name="Slide Number Placeholder 4"/>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17852121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3" name="Footer Placeholder 2"/>
          <p:cNvSpPr>
            <a:spLocks noGrp="1"/>
          </p:cNvSpPr>
          <p:nvPr>
            <p:ph type="ftr" sz="quarter" idx="11"/>
          </p:nvPr>
        </p:nvSpPr>
        <p:spPr/>
        <p:txBody>
          <a:bodyPr/>
          <a:lstStyle/>
          <a:p>
            <a:endParaRPr lang="en-US">
              <a:solidFill>
                <a:srgbClr val="20293F">
                  <a:tint val="75000"/>
                </a:srgbClr>
              </a:solidFill>
            </a:endParaRPr>
          </a:p>
        </p:txBody>
      </p:sp>
      <p:sp>
        <p:nvSpPr>
          <p:cNvPr id="4" name="Slide Number Placeholder 3"/>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1307762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6FD481-FE9D-4575-9200-8F30723262D8}" type="datetimeFigureOut">
              <a:rPr lang="en-US" smtClean="0"/>
              <a:pPr/>
              <a:t>1/23/17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E233D-9F1B-48DD-80CD-6BF75DC3D3B6}"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6" name="Footer Placeholder 5"/>
          <p:cNvSpPr>
            <a:spLocks noGrp="1"/>
          </p:cNvSpPr>
          <p:nvPr>
            <p:ph type="ftr" sz="quarter" idx="11"/>
          </p:nvPr>
        </p:nvSpPr>
        <p:spPr/>
        <p:txBody>
          <a:bodyPr/>
          <a:lstStyle/>
          <a:p>
            <a:endParaRPr lang="en-US">
              <a:solidFill>
                <a:srgbClr val="20293F">
                  <a:tint val="75000"/>
                </a:srgbClr>
              </a:solidFill>
            </a:endParaRPr>
          </a:p>
        </p:txBody>
      </p:sp>
      <p:sp>
        <p:nvSpPr>
          <p:cNvPr id="7" name="Slide Number Placeholder 6"/>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3937617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6" name="Footer Placeholder 5"/>
          <p:cNvSpPr>
            <a:spLocks noGrp="1"/>
          </p:cNvSpPr>
          <p:nvPr>
            <p:ph type="ftr" sz="quarter" idx="11"/>
          </p:nvPr>
        </p:nvSpPr>
        <p:spPr/>
        <p:txBody>
          <a:bodyPr/>
          <a:lstStyle/>
          <a:p>
            <a:endParaRPr lang="en-US">
              <a:solidFill>
                <a:srgbClr val="20293F">
                  <a:tint val="75000"/>
                </a:srgbClr>
              </a:solidFill>
            </a:endParaRPr>
          </a:p>
        </p:txBody>
      </p:sp>
      <p:sp>
        <p:nvSpPr>
          <p:cNvPr id="7" name="Slide Number Placeholder 6"/>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20885613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5624343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3726320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39105650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16759483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34718559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6" name="Footer Placeholder 5"/>
          <p:cNvSpPr>
            <a:spLocks noGrp="1"/>
          </p:cNvSpPr>
          <p:nvPr>
            <p:ph type="ftr" sz="quarter" idx="11"/>
          </p:nvPr>
        </p:nvSpPr>
        <p:spPr/>
        <p:txBody>
          <a:bodyPr/>
          <a:lstStyle/>
          <a:p>
            <a:endParaRPr lang="en-US">
              <a:solidFill>
                <a:srgbClr val="20293F">
                  <a:tint val="75000"/>
                </a:srgbClr>
              </a:solidFill>
            </a:endParaRPr>
          </a:p>
        </p:txBody>
      </p:sp>
      <p:sp>
        <p:nvSpPr>
          <p:cNvPr id="7" name="Slide Number Placeholder 6"/>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29646595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8" name="Footer Placeholder 7"/>
          <p:cNvSpPr>
            <a:spLocks noGrp="1"/>
          </p:cNvSpPr>
          <p:nvPr>
            <p:ph type="ftr" sz="quarter" idx="11"/>
          </p:nvPr>
        </p:nvSpPr>
        <p:spPr/>
        <p:txBody>
          <a:bodyPr/>
          <a:lstStyle/>
          <a:p>
            <a:endParaRPr lang="en-US">
              <a:solidFill>
                <a:srgbClr val="20293F">
                  <a:tint val="75000"/>
                </a:srgbClr>
              </a:solidFill>
            </a:endParaRPr>
          </a:p>
        </p:txBody>
      </p:sp>
      <p:sp>
        <p:nvSpPr>
          <p:cNvPr id="9" name="Slide Number Placeholder 8"/>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3462211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4" name="Footer Placeholder 3"/>
          <p:cNvSpPr>
            <a:spLocks noGrp="1"/>
          </p:cNvSpPr>
          <p:nvPr>
            <p:ph type="ftr" sz="quarter" idx="11"/>
          </p:nvPr>
        </p:nvSpPr>
        <p:spPr/>
        <p:txBody>
          <a:bodyPr/>
          <a:lstStyle/>
          <a:p>
            <a:endParaRPr lang="en-US">
              <a:solidFill>
                <a:srgbClr val="20293F">
                  <a:tint val="75000"/>
                </a:srgbClr>
              </a:solidFill>
            </a:endParaRPr>
          </a:p>
        </p:txBody>
      </p:sp>
      <p:sp>
        <p:nvSpPr>
          <p:cNvPr id="5" name="Slide Number Placeholder 4"/>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326690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6FD481-FE9D-4575-9200-8F30723262D8}" type="datetimeFigureOut">
              <a:rPr lang="en-US" smtClean="0"/>
              <a:pPr/>
              <a:t>1/23/17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E233D-9F1B-48DD-80CD-6BF75DC3D3B6}"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3" name="Footer Placeholder 2"/>
          <p:cNvSpPr>
            <a:spLocks noGrp="1"/>
          </p:cNvSpPr>
          <p:nvPr>
            <p:ph type="ftr" sz="quarter" idx="11"/>
          </p:nvPr>
        </p:nvSpPr>
        <p:spPr/>
        <p:txBody>
          <a:bodyPr/>
          <a:lstStyle/>
          <a:p>
            <a:endParaRPr lang="en-US">
              <a:solidFill>
                <a:srgbClr val="20293F">
                  <a:tint val="75000"/>
                </a:srgbClr>
              </a:solidFill>
            </a:endParaRPr>
          </a:p>
        </p:txBody>
      </p:sp>
      <p:sp>
        <p:nvSpPr>
          <p:cNvPr id="4" name="Slide Number Placeholder 3"/>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42614217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6" name="Footer Placeholder 5"/>
          <p:cNvSpPr>
            <a:spLocks noGrp="1"/>
          </p:cNvSpPr>
          <p:nvPr>
            <p:ph type="ftr" sz="quarter" idx="11"/>
          </p:nvPr>
        </p:nvSpPr>
        <p:spPr/>
        <p:txBody>
          <a:bodyPr/>
          <a:lstStyle/>
          <a:p>
            <a:endParaRPr lang="en-US">
              <a:solidFill>
                <a:srgbClr val="20293F">
                  <a:tint val="75000"/>
                </a:srgbClr>
              </a:solidFill>
            </a:endParaRPr>
          </a:p>
        </p:txBody>
      </p:sp>
      <p:sp>
        <p:nvSpPr>
          <p:cNvPr id="7" name="Slide Number Placeholder 6"/>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42813611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6" name="Footer Placeholder 5"/>
          <p:cNvSpPr>
            <a:spLocks noGrp="1"/>
          </p:cNvSpPr>
          <p:nvPr>
            <p:ph type="ftr" sz="quarter" idx="11"/>
          </p:nvPr>
        </p:nvSpPr>
        <p:spPr/>
        <p:txBody>
          <a:bodyPr/>
          <a:lstStyle/>
          <a:p>
            <a:endParaRPr lang="en-US">
              <a:solidFill>
                <a:srgbClr val="20293F">
                  <a:tint val="75000"/>
                </a:srgbClr>
              </a:solidFill>
            </a:endParaRPr>
          </a:p>
        </p:txBody>
      </p:sp>
      <p:sp>
        <p:nvSpPr>
          <p:cNvPr id="7" name="Slide Number Placeholder 6"/>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38022737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18585096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19826348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14724586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3058102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12015611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6" name="Footer Placeholder 5"/>
          <p:cNvSpPr>
            <a:spLocks noGrp="1"/>
          </p:cNvSpPr>
          <p:nvPr>
            <p:ph type="ftr" sz="quarter" idx="11"/>
          </p:nvPr>
        </p:nvSpPr>
        <p:spPr/>
        <p:txBody>
          <a:bodyPr/>
          <a:lstStyle/>
          <a:p>
            <a:endParaRPr lang="en-US">
              <a:solidFill>
                <a:srgbClr val="20293F">
                  <a:tint val="75000"/>
                </a:srgbClr>
              </a:solidFill>
            </a:endParaRPr>
          </a:p>
        </p:txBody>
      </p:sp>
      <p:sp>
        <p:nvSpPr>
          <p:cNvPr id="7" name="Slide Number Placeholder 6"/>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30250349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8" name="Footer Placeholder 7"/>
          <p:cNvSpPr>
            <a:spLocks noGrp="1"/>
          </p:cNvSpPr>
          <p:nvPr>
            <p:ph type="ftr" sz="quarter" idx="11"/>
          </p:nvPr>
        </p:nvSpPr>
        <p:spPr/>
        <p:txBody>
          <a:bodyPr/>
          <a:lstStyle/>
          <a:p>
            <a:endParaRPr lang="en-US">
              <a:solidFill>
                <a:srgbClr val="20293F">
                  <a:tint val="75000"/>
                </a:srgbClr>
              </a:solidFill>
            </a:endParaRPr>
          </a:p>
        </p:txBody>
      </p:sp>
      <p:sp>
        <p:nvSpPr>
          <p:cNvPr id="9" name="Slide Number Placeholder 8"/>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1955305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6FD481-FE9D-4575-9200-8F30723262D8}" type="datetimeFigureOut">
              <a:rPr lang="en-US" smtClean="0"/>
              <a:pPr/>
              <a:t>1/23/17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FE233D-9F1B-48DD-80CD-6BF75DC3D3B6}"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4" name="Footer Placeholder 3"/>
          <p:cNvSpPr>
            <a:spLocks noGrp="1"/>
          </p:cNvSpPr>
          <p:nvPr>
            <p:ph type="ftr" sz="quarter" idx="11"/>
          </p:nvPr>
        </p:nvSpPr>
        <p:spPr/>
        <p:txBody>
          <a:bodyPr/>
          <a:lstStyle/>
          <a:p>
            <a:endParaRPr lang="en-US">
              <a:solidFill>
                <a:srgbClr val="20293F">
                  <a:tint val="75000"/>
                </a:srgbClr>
              </a:solidFill>
            </a:endParaRPr>
          </a:p>
        </p:txBody>
      </p:sp>
      <p:sp>
        <p:nvSpPr>
          <p:cNvPr id="5" name="Slide Number Placeholder 4"/>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31805337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3" name="Footer Placeholder 2"/>
          <p:cNvSpPr>
            <a:spLocks noGrp="1"/>
          </p:cNvSpPr>
          <p:nvPr>
            <p:ph type="ftr" sz="quarter" idx="11"/>
          </p:nvPr>
        </p:nvSpPr>
        <p:spPr/>
        <p:txBody>
          <a:bodyPr/>
          <a:lstStyle/>
          <a:p>
            <a:endParaRPr lang="en-US">
              <a:solidFill>
                <a:srgbClr val="20293F">
                  <a:tint val="75000"/>
                </a:srgbClr>
              </a:solidFill>
            </a:endParaRPr>
          </a:p>
        </p:txBody>
      </p:sp>
      <p:sp>
        <p:nvSpPr>
          <p:cNvPr id="4" name="Slide Number Placeholder 3"/>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2761204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6" name="Footer Placeholder 5"/>
          <p:cNvSpPr>
            <a:spLocks noGrp="1"/>
          </p:cNvSpPr>
          <p:nvPr>
            <p:ph type="ftr" sz="quarter" idx="11"/>
          </p:nvPr>
        </p:nvSpPr>
        <p:spPr/>
        <p:txBody>
          <a:bodyPr/>
          <a:lstStyle/>
          <a:p>
            <a:endParaRPr lang="en-US">
              <a:solidFill>
                <a:srgbClr val="20293F">
                  <a:tint val="75000"/>
                </a:srgbClr>
              </a:solidFill>
            </a:endParaRPr>
          </a:p>
        </p:txBody>
      </p:sp>
      <p:sp>
        <p:nvSpPr>
          <p:cNvPr id="7" name="Slide Number Placeholder 6"/>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25109915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6" name="Footer Placeholder 5"/>
          <p:cNvSpPr>
            <a:spLocks noGrp="1"/>
          </p:cNvSpPr>
          <p:nvPr>
            <p:ph type="ftr" sz="quarter" idx="11"/>
          </p:nvPr>
        </p:nvSpPr>
        <p:spPr/>
        <p:txBody>
          <a:bodyPr/>
          <a:lstStyle/>
          <a:p>
            <a:endParaRPr lang="en-US">
              <a:solidFill>
                <a:srgbClr val="20293F">
                  <a:tint val="75000"/>
                </a:srgbClr>
              </a:solidFill>
            </a:endParaRPr>
          </a:p>
        </p:txBody>
      </p:sp>
      <p:sp>
        <p:nvSpPr>
          <p:cNvPr id="7" name="Slide Number Placeholder 6"/>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14108780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26125637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25398650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1/23/17</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568196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1/23/17</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8116573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1/23/17</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3048453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1/23/17</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340943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6FD481-FE9D-4575-9200-8F30723262D8}" type="datetimeFigureOut">
              <a:rPr lang="en-US" smtClean="0"/>
              <a:pPr/>
              <a:t>1/23/17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FE233D-9F1B-48DD-80CD-6BF75DC3D3B6}"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FEE20D-232A-47E8-8FDB-17CD01AF0984}" type="datetimeFigureOut">
              <a:rPr lang="en-US" smtClean="0">
                <a:solidFill>
                  <a:srgbClr val="072F54">
                    <a:tint val="75000"/>
                  </a:srgbClr>
                </a:solidFill>
              </a:rPr>
              <a:pPr/>
              <a:t>1/23/17</a:t>
            </a:fld>
            <a:endParaRPr lang="en-US">
              <a:solidFill>
                <a:srgbClr val="072F54">
                  <a:tint val="75000"/>
                </a:srgbClr>
              </a:solidFill>
            </a:endParaRPr>
          </a:p>
        </p:txBody>
      </p:sp>
      <p:sp>
        <p:nvSpPr>
          <p:cNvPr id="8" name="Footer Placeholder 7"/>
          <p:cNvSpPr>
            <a:spLocks noGrp="1"/>
          </p:cNvSpPr>
          <p:nvPr>
            <p:ph type="ftr" sz="quarter" idx="11"/>
          </p:nvPr>
        </p:nvSpPr>
        <p:spPr/>
        <p:txBody>
          <a:bodyPr/>
          <a:lstStyle/>
          <a:p>
            <a:endParaRPr lang="en-US">
              <a:solidFill>
                <a:srgbClr val="072F54">
                  <a:tint val="75000"/>
                </a:srgbClr>
              </a:solidFill>
            </a:endParaRPr>
          </a:p>
        </p:txBody>
      </p:sp>
      <p:sp>
        <p:nvSpPr>
          <p:cNvPr id="9" name="Slide Number Placeholder 8"/>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163667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FEE20D-232A-47E8-8FDB-17CD01AF0984}" type="datetimeFigureOut">
              <a:rPr lang="en-US" smtClean="0">
                <a:solidFill>
                  <a:srgbClr val="072F54">
                    <a:tint val="75000"/>
                  </a:srgbClr>
                </a:solidFill>
              </a:rPr>
              <a:pPr/>
              <a:t>1/23/17</a:t>
            </a:fld>
            <a:endParaRPr lang="en-US">
              <a:solidFill>
                <a:srgbClr val="072F54">
                  <a:tint val="75000"/>
                </a:srgbClr>
              </a:solidFill>
            </a:endParaRPr>
          </a:p>
        </p:txBody>
      </p:sp>
      <p:sp>
        <p:nvSpPr>
          <p:cNvPr id="4" name="Footer Placeholder 3"/>
          <p:cNvSpPr>
            <a:spLocks noGrp="1"/>
          </p:cNvSpPr>
          <p:nvPr>
            <p:ph type="ftr" sz="quarter" idx="11"/>
          </p:nvPr>
        </p:nvSpPr>
        <p:spPr/>
        <p:txBody>
          <a:bodyPr/>
          <a:lstStyle/>
          <a:p>
            <a:endParaRPr lang="en-US">
              <a:solidFill>
                <a:srgbClr val="072F54">
                  <a:tint val="75000"/>
                </a:srgbClr>
              </a:solidFill>
            </a:endParaRPr>
          </a:p>
        </p:txBody>
      </p:sp>
      <p:sp>
        <p:nvSpPr>
          <p:cNvPr id="5" name="Slide Number Placeholder 4"/>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41643201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EE20D-232A-47E8-8FDB-17CD01AF0984}" type="datetimeFigureOut">
              <a:rPr lang="en-US" smtClean="0">
                <a:solidFill>
                  <a:srgbClr val="072F54">
                    <a:tint val="75000"/>
                  </a:srgbClr>
                </a:solidFill>
              </a:rPr>
              <a:pPr/>
              <a:t>1/23/17</a:t>
            </a:fld>
            <a:endParaRPr lang="en-US">
              <a:solidFill>
                <a:srgbClr val="072F54">
                  <a:tint val="75000"/>
                </a:srgbClr>
              </a:solidFill>
            </a:endParaRPr>
          </a:p>
        </p:txBody>
      </p:sp>
      <p:sp>
        <p:nvSpPr>
          <p:cNvPr id="3" name="Footer Placeholder 2"/>
          <p:cNvSpPr>
            <a:spLocks noGrp="1"/>
          </p:cNvSpPr>
          <p:nvPr>
            <p:ph type="ftr" sz="quarter" idx="11"/>
          </p:nvPr>
        </p:nvSpPr>
        <p:spPr/>
        <p:txBody>
          <a:bodyPr/>
          <a:lstStyle/>
          <a:p>
            <a:endParaRPr lang="en-US">
              <a:solidFill>
                <a:srgbClr val="072F54">
                  <a:tint val="75000"/>
                </a:srgbClr>
              </a:solidFill>
            </a:endParaRPr>
          </a:p>
        </p:txBody>
      </p:sp>
      <p:sp>
        <p:nvSpPr>
          <p:cNvPr id="4" name="Slide Number Placeholder 3"/>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6880236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1/23/17</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744804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1/23/17</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7082571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1/23/17</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3838577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4"/>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4"/>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1/23/17</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630670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FD481-FE9D-4575-9200-8F30723262D8}" type="datetimeFigureOut">
              <a:rPr lang="en-US" smtClean="0"/>
              <a:pPr/>
              <a:t>1/23/17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FE233D-9F1B-48DD-80CD-6BF75DC3D3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6FD481-FE9D-4575-9200-8F30723262D8}" type="datetimeFigureOut">
              <a:rPr lang="en-US" smtClean="0"/>
              <a:pPr/>
              <a:t>1/23/17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E233D-9F1B-48DD-80CD-6BF75DC3D3B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6FD481-FE9D-4575-9200-8F30723262D8}" type="datetimeFigureOut">
              <a:rPr lang="en-US" smtClean="0"/>
              <a:pPr/>
              <a:t>1/23/17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E233D-9F1B-48DD-80CD-6BF75DC3D3B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FD481-FE9D-4575-9200-8F30723262D8}" type="datetimeFigureOut">
              <a:rPr lang="en-US" smtClean="0"/>
              <a:pPr/>
              <a:t>1/23/17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E233D-9F1B-48DD-80CD-6BF75DC3D3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20293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17399782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20293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14778728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20293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2144770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FD481-FE9D-4575-9200-8F30723262D8}" type="datetimeFigureOut">
              <a:rPr lang="en-US" smtClean="0">
                <a:solidFill>
                  <a:srgbClr val="20293F">
                    <a:tint val="75000"/>
                  </a:srgbClr>
                </a:solidFill>
              </a:rPr>
              <a:pPr/>
              <a:t>1/23/17</a:t>
            </a:fld>
            <a:endParaRPr lang="en-US">
              <a:solidFill>
                <a:srgbClr val="20293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20293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40945464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EE20D-232A-47E8-8FDB-17CD01AF0984}" type="datetimeFigureOut">
              <a:rPr lang="en-US" smtClean="0">
                <a:solidFill>
                  <a:srgbClr val="072F54">
                    <a:tint val="75000"/>
                  </a:srgbClr>
                </a:solidFill>
              </a:rPr>
              <a:pPr/>
              <a:t>1/23/17</a:t>
            </a:fld>
            <a:endParaRPr lang="en-US">
              <a:solidFill>
                <a:srgbClr val="072F54">
                  <a:tint val="75000"/>
                </a:srgb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72F54">
                  <a:tint val="75000"/>
                </a:srgb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415083200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5" Type="http://schemas.openxmlformats.org/officeDocument/2006/relationships/image" Target="../media/image2.png"/><Relationship Id="rId1" Type="http://schemas.openxmlformats.org/officeDocument/2006/relationships/themeOverride" Target="../theme/themeOverride1.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0.xml"/><Relationship Id="rId4" Type="http://schemas.openxmlformats.org/officeDocument/2006/relationships/slide" Target="slide14.xml"/><Relationship Id="rId5" Type="http://schemas.openxmlformats.org/officeDocument/2006/relationships/image" Target="../media/image13.png"/><Relationship Id="rId1" Type="http://schemas.openxmlformats.org/officeDocument/2006/relationships/themeOverride" Target="../theme/themeOverride10.xml"/><Relationship Id="rId2"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4" Type="http://schemas.openxmlformats.org/officeDocument/2006/relationships/slide" Target="slide14.xml"/><Relationship Id="rId5" Type="http://schemas.openxmlformats.org/officeDocument/2006/relationships/image" Target="../media/image13.png"/><Relationship Id="rId1" Type="http://schemas.openxmlformats.org/officeDocument/2006/relationships/themeOverride" Target="../theme/themeOverride11.xml"/><Relationship Id="rId2"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 Target="slide10.xml"/><Relationship Id="rId4" Type="http://schemas.openxmlformats.org/officeDocument/2006/relationships/slide" Target="slide14.xml"/><Relationship Id="rId5" Type="http://schemas.openxmlformats.org/officeDocument/2006/relationships/image" Target="../media/image13.png"/><Relationship Id="rId1" Type="http://schemas.openxmlformats.org/officeDocument/2006/relationships/themeOverride" Target="../theme/themeOverride12.xml"/><Relationship Id="rId2"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 Target="slide10.xml"/><Relationship Id="rId4" Type="http://schemas.openxmlformats.org/officeDocument/2006/relationships/slide" Target="slide14.xml"/><Relationship Id="rId5" Type="http://schemas.openxmlformats.org/officeDocument/2006/relationships/image" Target="../media/image13.png"/><Relationship Id="rId1" Type="http://schemas.openxmlformats.org/officeDocument/2006/relationships/themeOverride" Target="../theme/themeOverride13.xml"/><Relationship Id="rId2"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 Target="slide10.xml"/><Relationship Id="rId4" Type="http://schemas.openxmlformats.org/officeDocument/2006/relationships/slide" Target="slide14.xml"/><Relationship Id="rId5" Type="http://schemas.openxmlformats.org/officeDocument/2006/relationships/image" Target="../media/image13.png"/><Relationship Id="rId1" Type="http://schemas.openxmlformats.org/officeDocument/2006/relationships/themeOverride" Target="../theme/themeOverride14.xml"/><Relationship Id="rId2"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slide" Target="slide10.xml"/><Relationship Id="rId5" Type="http://schemas.openxmlformats.org/officeDocument/2006/relationships/slide" Target="slide14.xml"/><Relationship Id="rId1" Type="http://schemas.openxmlformats.org/officeDocument/2006/relationships/themeOverride" Target="../theme/themeOverride15.xml"/><Relationship Id="rId2"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4.jpeg"/><Relationship Id="rId3" Type="http://schemas.openxmlformats.org/officeDocument/2006/relationships/hyperlink" Target="http://www.flickr.com/photos/rovernl/" TargetMode="External"/></Relationships>
</file>

<file path=ppt/slides/_rels/slide17.xml.rels><?xml version="1.0" encoding="UTF-8" standalone="yes"?>
<Relationships xmlns="http://schemas.openxmlformats.org/package/2006/relationships"><Relationship Id="rId3" Type="http://schemas.openxmlformats.org/officeDocument/2006/relationships/audio" Target="file:///F:\APUSH\Unit%2007%20-%20Civil%20War%20and%20Reconstruction\peach.mp3" TargetMode="External"/><Relationship Id="rId4" Type="http://schemas.openxmlformats.org/officeDocument/2006/relationships/slideLayout" Target="../slideLayouts/slideLayout26.xml"/><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themeOverride" Target="../theme/themeOverride16.xml"/><Relationship Id="rId2" Type="http://schemas.microsoft.com/office/2007/relationships/media" Target="file:///F:\APUSH\Unit%2007%20-%20Civil%20War%20and%20Reconstruction\peach.mp3" TargetMode="External"/></Relationships>
</file>

<file path=ppt/slides/_rels/slide18.xml.rels><?xml version="1.0" encoding="UTF-8" standalone="yes"?>
<Relationships xmlns="http://schemas.openxmlformats.org/package/2006/relationships"><Relationship Id="rId1" Type="http://schemas.openxmlformats.org/officeDocument/2006/relationships/themeOverride" Target="../theme/themeOverride17.xml"/><Relationship Id="rId2" Type="http://schemas.openxmlformats.org/officeDocument/2006/relationships/slideLayout" Target="../slideLayouts/slideLayout26.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hyperlink" Target="http://www.flickr.com/photos/rovernl/" TargetMode="External"/><Relationship Id="rId4" Type="http://schemas.openxmlformats.org/officeDocument/2006/relationships/image" Target="../media/image16.png"/><Relationship Id="rId5" Type="http://schemas.openxmlformats.org/officeDocument/2006/relationships/image" Target="../media/image18.jpeg"/><Relationship Id="rId1" Type="http://schemas.openxmlformats.org/officeDocument/2006/relationships/slideLayout" Target="../slideLayouts/slideLayout26.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hyperlink" Target="http://upload.wikimedia.org/wikipedia/en/d/db/Richard_Taylor.jpg" TargetMode="External"/><Relationship Id="rId4" Type="http://schemas.openxmlformats.org/officeDocument/2006/relationships/image" Target="../media/image3.jpeg"/><Relationship Id="rId1" Type="http://schemas.openxmlformats.org/officeDocument/2006/relationships/themeOverride" Target="../theme/themeOverride2.xml"/><Relationship Id="rId2"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4" Type="http://schemas.microsoft.com/office/2007/relationships/hdphoto" Target="../media/hdphoto4.wdp"/><Relationship Id="rId1" Type="http://schemas.openxmlformats.org/officeDocument/2006/relationships/themeOverride" Target="../theme/themeOverride18.xml"/><Relationship Id="rId2"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0.jpeg"/><Relationship Id="rId1" Type="http://schemas.openxmlformats.org/officeDocument/2006/relationships/themeOverride" Target="../theme/themeOverride19.xml"/><Relationship Id="rId2"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http://www.presidency.ucsb.edu/ws/index.php?pid=72360&amp;st=amnesty&amp;st1=" TargetMode="External"/><Relationship Id="rId5" Type="http://schemas.openxmlformats.org/officeDocument/2006/relationships/image" Target="../media/image21.png"/><Relationship Id="rId1" Type="http://schemas.openxmlformats.org/officeDocument/2006/relationships/themeOverride" Target="../theme/themeOverride20.xml"/><Relationship Id="rId2"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slide" Target="slide23.xml"/><Relationship Id="rId5" Type="http://schemas.openxmlformats.org/officeDocument/2006/relationships/hyperlink" Target="http://www.presidency.ucsb.edu/ws/index.php?pid=29579&amp;st=amnesty&amp;st1=" TargetMode="External"/><Relationship Id="rId6" Type="http://schemas.openxmlformats.org/officeDocument/2006/relationships/hyperlink" Target="http://www.presidency.ucsb.edu/ws/index.php?pid=29622&amp;st=platform&amp;st1=" TargetMode="External"/><Relationship Id="rId1" Type="http://schemas.openxmlformats.org/officeDocument/2006/relationships/themeOverride" Target="../theme/themeOverride21.xml"/><Relationship Id="rId2"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hyperlink" Target="http://en.wikipedia.org/wiki/Ulysses_S._Grant_presidential_administration_scandals" TargetMode="External"/><Relationship Id="rId5" Type="http://schemas.openxmlformats.org/officeDocument/2006/relationships/hyperlink" Target="http://www.whitehouse.gov/history/presidents/ug18.html" TargetMode="External"/><Relationship Id="rId6" Type="http://schemas.openxmlformats.org/officeDocument/2006/relationships/image" Target="../media/image25.png"/><Relationship Id="rId1" Type="http://schemas.openxmlformats.org/officeDocument/2006/relationships/slideLayout" Target="../slideLayouts/slideLayout15.xml"/><Relationship Id="rId2"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themeOverride" Target="../theme/themeOverride22.xml"/><Relationship Id="rId2" Type="http://schemas.openxmlformats.org/officeDocument/2006/relationships/slideLayout" Target="../slideLayouts/slideLayout37.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hyperlink" Target="http://www.tomrichey.net/" TargetMode="External"/><Relationship Id="rId5" Type="http://schemas.openxmlformats.org/officeDocument/2006/relationships/image" Target="../media/image27.png"/><Relationship Id="rId6" Type="http://schemas.microsoft.com/office/2007/relationships/hdphoto" Target="../media/hdphoto5.wdp"/><Relationship Id="rId1" Type="http://schemas.openxmlformats.org/officeDocument/2006/relationships/themeOverride" Target="../theme/themeOverride23.xml"/><Relationship Id="rId2"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1" Type="http://schemas.openxmlformats.org/officeDocument/2006/relationships/hyperlink" Target="http://www.youtube.com/tomforamerica" TargetMode="External"/><Relationship Id="rId12" Type="http://schemas.openxmlformats.org/officeDocument/2006/relationships/image" Target="../media/image34.png"/><Relationship Id="rId1" Type="http://schemas.openxmlformats.org/officeDocument/2006/relationships/slideLayout" Target="../slideLayouts/slideLayout56.xml"/><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hyperlink" Target="http://www.tomrichey.net/" TargetMode="External"/><Relationship Id="rId6" Type="http://schemas.openxmlformats.org/officeDocument/2006/relationships/image" Target="../media/image31.png"/><Relationship Id="rId7" Type="http://schemas.openxmlformats.org/officeDocument/2006/relationships/hyperlink" Target="https://www.facebook.com/pages/Tom-Richey/14074617563" TargetMode="External"/><Relationship Id="rId8" Type="http://schemas.openxmlformats.org/officeDocument/2006/relationships/image" Target="../media/image32.png"/><Relationship Id="rId9" Type="http://schemas.openxmlformats.org/officeDocument/2006/relationships/hyperlink" Target="http://twitter.com/tomrichey" TargetMode="External"/><Relationship Id="rId10"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hyperlink" Target="http://upload.wikimedia.org/wikipedia/en/d/db/Richard_Taylor.jpg" TargetMode="External"/><Relationship Id="rId4" Type="http://schemas.openxmlformats.org/officeDocument/2006/relationships/image" Target="../media/image3.jpeg"/><Relationship Id="rId1" Type="http://schemas.openxmlformats.org/officeDocument/2006/relationships/themeOverride" Target="../theme/themeOverride3.xml"/><Relationship Id="rId2"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www.flickr.com/photos/wendynelsonphoto/" TargetMode="External"/><Relationship Id="rId1" Type="http://schemas.openxmlformats.org/officeDocument/2006/relationships/themeOverride" Target="../theme/themeOverride4.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themeOverride" Target="../theme/themeOverride5.xml"/><Relationship Id="rId2"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slideLayout" Target="../slideLayouts/slideLayout4.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hyperlink" Target="http://www.flickr.com/photos/clarkzip/" TargetMode="External"/><Relationship Id="rId5" Type="http://schemas.openxmlformats.org/officeDocument/2006/relationships/hyperlink" Target="http://www.flickr.com/photos/61423903@N06/" TargetMode="External"/><Relationship Id="rId6" Type="http://schemas.openxmlformats.org/officeDocument/2006/relationships/image" Target="../media/image9.jpeg"/><Relationship Id="rId7" Type="http://schemas.microsoft.com/office/2007/relationships/hdphoto" Target="../media/hdphoto2.wdp"/><Relationship Id="rId8" Type="http://schemas.openxmlformats.org/officeDocument/2006/relationships/image" Target="../media/image10.jpeg"/><Relationship Id="rId9" Type="http://schemas.microsoft.com/office/2007/relationships/hdphoto" Target="../media/hdphoto3.wdp"/><Relationship Id="rId1" Type="http://schemas.openxmlformats.org/officeDocument/2006/relationships/themeOverride" Target="../theme/themeOverride8.xml"/><Relationship Id="rId2"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1" Type="http://schemas.openxmlformats.org/officeDocument/2006/relationships/themeOverride" Target="../theme/themeOverride9.xml"/><Relationship Id="rId2"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cstate="print">
            <a:duotone>
              <a:prstClr val="black"/>
              <a:srgbClr val="D9C3A5">
                <a:tint val="50000"/>
                <a:satMod val="180000"/>
              </a:srgbClr>
            </a:duotone>
            <a:extLst>
              <a:ext uri="{BEBA8EAE-BF5A-486C-A8C5-ECC9F3942E4B}">
                <a14:imgProps xmlns:a14="http://schemas.microsoft.com/office/drawing/2010/main">
                  <a14:imgLayer r:embed="rId4">
                    <a14:imgEffect>
                      <a14:brightnessContrast bright="20000"/>
                    </a14:imgEffect>
                  </a14:imgLayer>
                </a14:imgProps>
              </a:ext>
            </a:extLst>
          </a:blip>
          <a:srcRect/>
          <a:stretch/>
        </p:blipFill>
        <p:spPr bwMode="auto">
          <a:xfrm>
            <a:off x="1" y="0"/>
            <a:ext cx="9144000" cy="6858000"/>
          </a:xfrm>
          <a:prstGeom prst="rect">
            <a:avLst/>
          </a:prstGeom>
          <a:noFill/>
          <a:ln w="9525">
            <a:noFill/>
            <a:miter lim="800000"/>
            <a:headEnd/>
            <a:tailEnd/>
          </a:ln>
          <a:effectLst>
            <a:softEdge rad="127000"/>
          </a:effectLst>
        </p:spPr>
      </p:pic>
      <p:sp>
        <p:nvSpPr>
          <p:cNvPr id="15" name="Title 1"/>
          <p:cNvSpPr>
            <a:spLocks noGrp="1"/>
          </p:cNvSpPr>
          <p:nvPr>
            <p:ph type="ctrTitle"/>
          </p:nvPr>
        </p:nvSpPr>
        <p:spPr>
          <a:xfrm>
            <a:off x="-1" y="1"/>
            <a:ext cx="9144001" cy="4952999"/>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20400" b="1" i="1" dirty="0" smtClean="0">
                <a:ln w="11430"/>
                <a:solidFill>
                  <a:schemeClr val="tx1">
                    <a:lumMod val="90000"/>
                    <a:lumOff val="10000"/>
                  </a:schemeClr>
                </a:solidFill>
                <a:effectLst>
                  <a:outerShdw blurRad="80000" dist="40000" dir="5040000" algn="tl">
                    <a:srgbClr val="000000">
                      <a:alpha val="30000"/>
                    </a:srgbClr>
                  </a:outerShdw>
                </a:effectLst>
                <a:latin typeface="Calisto MT" pitchFamily="18" charset="0"/>
              </a:rPr>
              <a:t>Radical</a:t>
            </a:r>
            <a:r>
              <a:rPr lang="en-US" sz="16600" b="1" dirty="0" smtClean="0">
                <a:ln w="11430"/>
                <a:solidFill>
                  <a:schemeClr val="tx1">
                    <a:lumMod val="90000"/>
                    <a:lumOff val="10000"/>
                  </a:schemeClr>
                </a:solidFill>
                <a:effectLst>
                  <a:outerShdw blurRad="80000" dist="40000" dir="5040000" algn="tl">
                    <a:srgbClr val="000000">
                      <a:alpha val="30000"/>
                    </a:srgbClr>
                  </a:outerShdw>
                </a:effectLst>
                <a:latin typeface="Calisto MT" pitchFamily="18" charset="0"/>
              </a:rPr>
              <a:t/>
            </a:r>
            <a:br>
              <a:rPr lang="en-US" sz="16600" b="1" dirty="0" smtClean="0">
                <a:ln w="11430"/>
                <a:solidFill>
                  <a:schemeClr val="tx1">
                    <a:lumMod val="90000"/>
                    <a:lumOff val="10000"/>
                  </a:schemeClr>
                </a:solidFill>
                <a:effectLst>
                  <a:outerShdw blurRad="80000" dist="40000" dir="5040000" algn="tl">
                    <a:srgbClr val="000000">
                      <a:alpha val="30000"/>
                    </a:srgbClr>
                  </a:outerShdw>
                </a:effectLst>
                <a:latin typeface="Calisto MT" pitchFamily="18" charset="0"/>
              </a:rPr>
            </a:br>
            <a:r>
              <a:rPr lang="en-US" sz="9600" b="1" dirty="0" smtClean="0">
                <a:ln w="11430"/>
                <a:solidFill>
                  <a:schemeClr val="tx1">
                    <a:lumMod val="90000"/>
                    <a:lumOff val="10000"/>
                  </a:schemeClr>
                </a:solidFill>
                <a:effectLst>
                  <a:outerShdw blurRad="80000" dist="40000" dir="5040000" algn="tl">
                    <a:srgbClr val="000000">
                      <a:alpha val="30000"/>
                    </a:srgbClr>
                  </a:outerShdw>
                </a:effectLst>
                <a:latin typeface="Calisto MT" pitchFamily="18" charset="0"/>
              </a:rPr>
              <a:t>Reconstruction</a:t>
            </a:r>
            <a:endParaRPr lang="en-US" sz="9600" b="1" dirty="0">
              <a:ln w="11430"/>
              <a:solidFill>
                <a:schemeClr val="tx1">
                  <a:lumMod val="90000"/>
                  <a:lumOff val="10000"/>
                </a:schemeClr>
              </a:solidFill>
              <a:effectLst>
                <a:outerShdw blurRad="80000" dist="40000" dir="5040000" algn="tl">
                  <a:srgbClr val="000000">
                    <a:alpha val="30000"/>
                  </a:srgbClr>
                </a:outerShdw>
              </a:effectLst>
              <a:latin typeface="Calisto MT" pitchFamily="18" charset="0"/>
            </a:endParaRPr>
          </a:p>
        </p:txBody>
      </p:sp>
      <p:sp>
        <p:nvSpPr>
          <p:cNvPr id="11" name="TextBox 10"/>
          <p:cNvSpPr txBox="1"/>
          <p:nvPr/>
        </p:nvSpPr>
        <p:spPr>
          <a:xfrm>
            <a:off x="0" y="5077361"/>
            <a:ext cx="5486400" cy="132343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000" b="1" dirty="0" smtClean="0">
                <a:ln w="11430"/>
                <a:solidFill>
                  <a:schemeClr val="tx1">
                    <a:lumMod val="90000"/>
                    <a:lumOff val="10000"/>
                  </a:schemeClr>
                </a:solidFill>
                <a:effectLst>
                  <a:glow rad="101600">
                    <a:srgbClr val="F5E4D0">
                      <a:alpha val="60000"/>
                    </a:srgbClr>
                  </a:glow>
                  <a:outerShdw blurRad="80000" dist="40000" dir="5040000" algn="tl">
                    <a:srgbClr val="000000">
                      <a:alpha val="30000"/>
                    </a:srgbClr>
                  </a:outerShdw>
                </a:effectLst>
                <a:latin typeface="Calisto MT" pitchFamily="18" charset="0"/>
                <a:ea typeface="+mj-ea"/>
                <a:cs typeface="+mj-cs"/>
              </a:rPr>
              <a:t>1867-1877</a:t>
            </a:r>
            <a:endParaRPr lang="en-US" sz="8000" b="1" dirty="0">
              <a:ln w="11430"/>
              <a:solidFill>
                <a:schemeClr val="tx1">
                  <a:lumMod val="90000"/>
                  <a:lumOff val="10000"/>
                </a:schemeClr>
              </a:solidFill>
              <a:effectLst>
                <a:glow rad="101600">
                  <a:srgbClr val="F5E4D0">
                    <a:alpha val="60000"/>
                  </a:srgbClr>
                </a:glow>
                <a:outerShdw blurRad="80000" dist="40000" dir="5040000" algn="tl">
                  <a:srgbClr val="000000">
                    <a:alpha val="30000"/>
                  </a:srgbClr>
                </a:outerShdw>
              </a:effectLst>
              <a:latin typeface="Calisto MT" pitchFamily="18" charset="0"/>
              <a:ea typeface="+mj-ea"/>
              <a:cs typeface="+mj-cs"/>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0200" y="4953000"/>
            <a:ext cx="3263711" cy="1343561"/>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12" name="Content Placeholder 2"/>
          <p:cNvSpPr txBox="1">
            <a:spLocks/>
          </p:cNvSpPr>
          <p:nvPr/>
        </p:nvSpPr>
        <p:spPr>
          <a:xfrm>
            <a:off x="152400" y="1676399"/>
            <a:ext cx="4648200" cy="500437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300" b="1" i="1" u="none" strike="noStrike" kern="1200" cap="none" spc="0" normalizeH="0" baseline="0" noProof="0" dirty="0" smtClean="0">
                <a:ln>
                  <a:noFill/>
                </a:ln>
                <a:solidFill>
                  <a:schemeClr val="bg2">
                    <a:lumMod val="40000"/>
                    <a:lumOff val="60000"/>
                  </a:schemeClr>
                </a:solidFill>
                <a:effectLst/>
                <a:uLnTx/>
                <a:uFillTx/>
              </a:rPr>
              <a:t>Section 1.</a:t>
            </a:r>
            <a:r>
              <a:rPr kumimoji="0" lang="en-US" sz="2300" b="0" i="1" u="none" strike="noStrike" kern="1200" cap="none" spc="0" normalizeH="0" baseline="0" noProof="0" dirty="0" smtClean="0">
                <a:ln>
                  <a:noFill/>
                </a:ln>
                <a:solidFill>
                  <a:schemeClr val="bg2">
                    <a:lumMod val="40000"/>
                    <a:lumOff val="60000"/>
                  </a:schemeClr>
                </a:solidFill>
                <a:effectLst/>
                <a:uLnTx/>
                <a:uFillTx/>
              </a:rPr>
              <a:t> </a:t>
            </a:r>
            <a:r>
              <a:rPr kumimoji="0" lang="en-US" sz="2300" b="1" i="1" u="none" strike="noStrike" kern="1200" cap="none" spc="0" normalizeH="0" baseline="0" noProof="0" dirty="0" smtClean="0">
                <a:ln>
                  <a:noFill/>
                </a:ln>
                <a:solidFill>
                  <a:schemeClr val="bg2">
                    <a:lumMod val="40000"/>
                    <a:lumOff val="60000"/>
                  </a:schemeClr>
                </a:solidFill>
                <a:effectLst/>
                <a:uLnTx/>
                <a:uFillTx/>
              </a:rPr>
              <a:t>All persons born or naturalized in the United States</a:t>
            </a:r>
            <a:r>
              <a:rPr kumimoji="0" lang="en-US" sz="2300" b="0" i="1" u="none" strike="noStrike" kern="1200" cap="none" spc="0" normalizeH="0" baseline="0" noProof="0" dirty="0" smtClean="0">
                <a:ln>
                  <a:noFill/>
                </a:ln>
                <a:solidFill>
                  <a:schemeClr val="bg2">
                    <a:lumMod val="40000"/>
                    <a:lumOff val="60000"/>
                  </a:schemeClr>
                </a:solidFill>
                <a:effectLst/>
                <a:uLnTx/>
                <a:uFillTx/>
              </a:rPr>
              <a:t>… </a:t>
            </a:r>
            <a:r>
              <a:rPr kumimoji="0" lang="en-US" sz="2300" b="1" i="1" u="none" strike="noStrike" kern="1200" cap="none" spc="0" normalizeH="0" baseline="0" noProof="0" dirty="0" smtClean="0">
                <a:ln>
                  <a:noFill/>
                </a:ln>
                <a:solidFill>
                  <a:schemeClr val="bg2">
                    <a:lumMod val="40000"/>
                    <a:lumOff val="60000"/>
                  </a:schemeClr>
                </a:solidFill>
                <a:effectLst/>
                <a:uLnTx/>
                <a:uFillTx/>
              </a:rPr>
              <a:t>are citizens of the United States </a:t>
            </a:r>
            <a:r>
              <a:rPr kumimoji="0" lang="en-US" sz="2300" b="0" i="1" u="none" strike="noStrike" kern="1200" cap="none" spc="0" normalizeH="0" baseline="0" noProof="0" dirty="0" smtClean="0">
                <a:ln>
                  <a:noFill/>
                </a:ln>
                <a:solidFill>
                  <a:schemeClr val="bg2">
                    <a:lumMod val="40000"/>
                    <a:lumOff val="60000"/>
                  </a:schemeClr>
                </a:solidFill>
                <a:effectLst/>
                <a:uLnTx/>
                <a:uFillTx/>
              </a:rPr>
              <a:t>and of the State wherein they reside. </a:t>
            </a:r>
            <a:r>
              <a:rPr kumimoji="0" lang="en-US" sz="2300" b="1" i="1" u="sng" strike="noStrike" kern="1200" cap="none" spc="0" normalizeH="0" baseline="0" noProof="0" dirty="0" smtClean="0">
                <a:ln>
                  <a:noFill/>
                </a:ln>
                <a:solidFill>
                  <a:srgbClr val="FF7575"/>
                </a:solidFill>
                <a:effectLst>
                  <a:outerShdw blurRad="38100" dist="38100" dir="2700000" algn="tl">
                    <a:srgbClr val="000000">
                      <a:alpha val="43137"/>
                    </a:srgbClr>
                  </a:outerShdw>
                </a:effectLst>
                <a:uLnTx/>
                <a:uFillTx/>
              </a:rPr>
              <a:t>No State shall</a:t>
            </a:r>
            <a:r>
              <a:rPr kumimoji="0" lang="en-US" sz="2300" b="1" i="1" u="none" strike="noStrike" kern="1200" cap="none" spc="0" normalizeH="0" baseline="0" noProof="0" dirty="0" smtClean="0">
                <a:ln>
                  <a:noFill/>
                </a:ln>
                <a:solidFill>
                  <a:srgbClr val="FF7575"/>
                </a:solidFill>
                <a:effectLst/>
                <a:uLnTx/>
                <a:uFillTx/>
              </a:rPr>
              <a:t> </a:t>
            </a:r>
            <a:r>
              <a:rPr kumimoji="0" lang="en-US" sz="2300" b="0" i="1" u="none" strike="noStrike" kern="1200" cap="none" spc="0" normalizeH="0" baseline="0" noProof="0" dirty="0" smtClean="0">
                <a:ln>
                  <a:noFill/>
                </a:ln>
                <a:solidFill>
                  <a:schemeClr val="bg2">
                    <a:lumMod val="40000"/>
                    <a:lumOff val="60000"/>
                  </a:schemeClr>
                </a:solidFill>
                <a:effectLst/>
                <a:uLnTx/>
                <a:uFillTx/>
              </a:rPr>
              <a:t>make or enforce any law which shall abridge the </a:t>
            </a:r>
            <a:r>
              <a:rPr lang="en-US" sz="2300" b="1" i="1" dirty="0">
                <a:solidFill>
                  <a:srgbClr val="FF7575"/>
                </a:solidFill>
              </a:rPr>
              <a:t>privileges or immunities </a:t>
            </a:r>
            <a:r>
              <a:rPr kumimoji="0" lang="en-US" sz="2300" b="0" i="1" u="none" strike="noStrike" kern="1200" cap="none" spc="0" normalizeH="0" baseline="0" noProof="0" dirty="0" smtClean="0">
                <a:ln>
                  <a:noFill/>
                </a:ln>
                <a:solidFill>
                  <a:schemeClr val="bg2">
                    <a:lumMod val="40000"/>
                    <a:lumOff val="60000"/>
                  </a:schemeClr>
                </a:solidFill>
                <a:effectLst/>
                <a:uLnTx/>
                <a:uFillTx/>
              </a:rPr>
              <a:t>of citizens of the United States; nor shall any State deprive any person of life, liberty, or property, without </a:t>
            </a:r>
            <a:r>
              <a:rPr lang="en-US" sz="2300" b="1" i="1" dirty="0">
                <a:solidFill>
                  <a:srgbClr val="FF7575"/>
                </a:solidFill>
              </a:rPr>
              <a:t>due process of law;</a:t>
            </a:r>
            <a:r>
              <a:rPr kumimoji="0" lang="en-US" sz="2300" b="0" i="1" u="none" strike="noStrike" kern="1200" cap="none" spc="0" normalizeH="0" baseline="0" noProof="0" dirty="0" smtClean="0">
                <a:ln>
                  <a:noFill/>
                </a:ln>
                <a:solidFill>
                  <a:schemeClr val="tx1"/>
                </a:solidFill>
                <a:effectLst/>
                <a:uLnTx/>
                <a:uFillTx/>
              </a:rPr>
              <a:t> </a:t>
            </a:r>
            <a:r>
              <a:rPr kumimoji="0" lang="en-US" sz="2300" b="0" i="1" u="none" strike="noStrike" kern="1200" cap="none" spc="0" normalizeH="0" baseline="0" noProof="0" dirty="0" smtClean="0">
                <a:ln>
                  <a:noFill/>
                </a:ln>
                <a:solidFill>
                  <a:schemeClr val="bg2">
                    <a:lumMod val="40000"/>
                    <a:lumOff val="60000"/>
                  </a:schemeClr>
                </a:solidFill>
                <a:effectLst/>
                <a:uLnTx/>
                <a:uFillTx/>
              </a:rPr>
              <a:t>nor deny to any person within its jurisdiction the </a:t>
            </a:r>
            <a:r>
              <a:rPr lang="en-US" sz="2300" b="1" i="1" dirty="0">
                <a:solidFill>
                  <a:srgbClr val="FF7575"/>
                </a:solidFill>
              </a:rPr>
              <a:t>equal protection of the laws</a:t>
            </a:r>
            <a:r>
              <a:rPr lang="en-US" sz="2300" b="1" i="1" dirty="0">
                <a:solidFill>
                  <a:schemeClr val="bg1">
                    <a:lumMod val="85000"/>
                  </a:schemeClr>
                </a:solidFill>
              </a:rPr>
              <a:t>.</a:t>
            </a:r>
          </a:p>
        </p:txBody>
      </p:sp>
      <p:sp>
        <p:nvSpPr>
          <p:cNvPr id="13" name="TextBox 12"/>
          <p:cNvSpPr txBox="1"/>
          <p:nvPr/>
        </p:nvSpPr>
        <p:spPr>
          <a:xfrm>
            <a:off x="5029200" y="4800600"/>
            <a:ext cx="3886200" cy="1077218"/>
          </a:xfrm>
          <a:prstGeom prst="rect">
            <a:avLst/>
          </a:prstGeom>
          <a:noFill/>
        </p:spPr>
        <p:txBody>
          <a:bodyPr wrap="square" rtlCol="0">
            <a:spAutoFit/>
          </a:bodyPr>
          <a:lstStyle/>
          <a:p>
            <a:pPr algn="ctr"/>
            <a:r>
              <a:rPr lang="en-US" sz="3200" b="1" dirty="0" smtClean="0">
                <a:solidFill>
                  <a:schemeClr val="bg2">
                    <a:lumMod val="40000"/>
                    <a:lumOff val="60000"/>
                  </a:schemeClr>
                </a:solidFill>
              </a:rPr>
              <a:t>RECONSTRUCTION </a:t>
            </a:r>
            <a:br>
              <a:rPr lang="en-US" sz="3200" b="1" dirty="0" smtClean="0">
                <a:solidFill>
                  <a:schemeClr val="bg2">
                    <a:lumMod val="40000"/>
                    <a:lumOff val="60000"/>
                  </a:schemeClr>
                </a:solidFill>
              </a:rPr>
            </a:br>
            <a:r>
              <a:rPr lang="en-US" sz="3200" b="1" dirty="0" smtClean="0">
                <a:solidFill>
                  <a:schemeClr val="bg2">
                    <a:lumMod val="40000"/>
                    <a:lumOff val="60000"/>
                  </a:schemeClr>
                </a:solidFill>
              </a:rPr>
              <a:t>AMENDMENTS:</a:t>
            </a:r>
            <a:endParaRPr lang="en-US" sz="3200" b="1" dirty="0">
              <a:solidFill>
                <a:schemeClr val="bg2">
                  <a:lumMod val="40000"/>
                  <a:lumOff val="60000"/>
                </a:schemeClr>
              </a:solidFill>
            </a:endParaRPr>
          </a:p>
        </p:txBody>
      </p:sp>
      <p:sp>
        <p:nvSpPr>
          <p:cNvPr id="14" name="TextBox 13">
            <a:hlinkClick r:id="" action="ppaction://noaction"/>
          </p:cNvPr>
          <p:cNvSpPr txBox="1"/>
          <p:nvPr/>
        </p:nvSpPr>
        <p:spPr>
          <a:xfrm>
            <a:off x="5029200" y="5943600"/>
            <a:ext cx="609600" cy="584775"/>
          </a:xfrm>
          <a:prstGeom prst="rect">
            <a:avLst/>
          </a:prstGeom>
          <a:solidFill>
            <a:schemeClr val="tx1">
              <a:lumMod val="50000"/>
              <a:lumOff val="50000"/>
            </a:schemeClr>
          </a:solidFill>
          <a:effectLst>
            <a:glow rad="635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b="1" dirty="0" smtClean="0">
                <a:solidFill>
                  <a:schemeClr val="tx2">
                    <a:lumMod val="50000"/>
                  </a:schemeClr>
                </a:solidFill>
              </a:rPr>
              <a:t>13</a:t>
            </a:r>
            <a:endParaRPr lang="en-US" sz="3200" b="1" dirty="0">
              <a:solidFill>
                <a:schemeClr val="tx2">
                  <a:lumMod val="50000"/>
                </a:schemeClr>
              </a:solidFill>
            </a:endParaRPr>
          </a:p>
        </p:txBody>
      </p:sp>
      <p:sp>
        <p:nvSpPr>
          <p:cNvPr id="15" name="TextBox 14">
            <a:hlinkClick r:id="rId3" action="ppaction://hlinksldjump"/>
          </p:cNvPr>
          <p:cNvSpPr txBox="1"/>
          <p:nvPr/>
        </p:nvSpPr>
        <p:spPr>
          <a:xfrm>
            <a:off x="6667500" y="5943600"/>
            <a:ext cx="609600" cy="584775"/>
          </a:xfrm>
          <a:prstGeom prst="rect">
            <a:avLst/>
          </a:prstGeom>
          <a:solidFill>
            <a:schemeClr val="tx1">
              <a:lumMod val="50000"/>
              <a:lumOff val="50000"/>
            </a:schemeClr>
          </a:solidFill>
          <a:effectLst>
            <a:glow rad="635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b="1" dirty="0" smtClean="0">
                <a:solidFill>
                  <a:schemeClr val="tx2">
                    <a:lumMod val="50000"/>
                  </a:schemeClr>
                </a:solidFill>
              </a:rPr>
              <a:t>14</a:t>
            </a:r>
            <a:endParaRPr lang="en-US" sz="3200" b="1" dirty="0">
              <a:solidFill>
                <a:schemeClr val="tx2">
                  <a:lumMod val="50000"/>
                </a:schemeClr>
              </a:solidFill>
            </a:endParaRPr>
          </a:p>
        </p:txBody>
      </p:sp>
      <p:sp>
        <p:nvSpPr>
          <p:cNvPr id="17" name="TextBox 16">
            <a:hlinkClick r:id="rId4" action="ppaction://hlinksldjump"/>
          </p:cNvPr>
          <p:cNvSpPr txBox="1"/>
          <p:nvPr/>
        </p:nvSpPr>
        <p:spPr>
          <a:xfrm>
            <a:off x="8305800" y="5943600"/>
            <a:ext cx="609600" cy="584775"/>
          </a:xfrm>
          <a:prstGeom prst="rect">
            <a:avLst/>
          </a:prstGeom>
          <a:solidFill>
            <a:schemeClr val="tx1">
              <a:lumMod val="50000"/>
              <a:lumOff val="50000"/>
            </a:schemeClr>
          </a:solidFill>
          <a:effectLst>
            <a:glow rad="635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b="1" dirty="0" smtClean="0">
                <a:solidFill>
                  <a:schemeClr val="tx2">
                    <a:lumMod val="50000"/>
                  </a:schemeClr>
                </a:solidFill>
              </a:rPr>
              <a:t>15</a:t>
            </a:r>
            <a:endParaRPr lang="en-US" sz="3200" b="1" dirty="0">
              <a:solidFill>
                <a:schemeClr val="tx2">
                  <a:lumMod val="50000"/>
                </a:schemeClr>
              </a:solidFill>
            </a:endParaRPr>
          </a:p>
        </p:txBody>
      </p:sp>
      <p:sp>
        <p:nvSpPr>
          <p:cNvPr id="18" name="Title 1"/>
          <p:cNvSpPr txBox="1">
            <a:spLocks/>
          </p:cNvSpPr>
          <p:nvPr/>
        </p:nvSpPr>
        <p:spPr>
          <a:xfrm>
            <a:off x="76200" y="0"/>
            <a:ext cx="8839200" cy="1143000"/>
          </a:xfrm>
          <a:prstGeom prst="rect">
            <a:avLst/>
          </a:prstGeom>
        </p:spPr>
        <p:txBody>
          <a:bodyPr vert="horz" lIns="91440" tIns="45720" rIns="91440" bIns="45720" rtlCol="0" anchor="ctr">
            <a:no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6600" b="1" i="0" u="none" strike="noStrike" kern="120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rPr>
              <a:t>Fourteenth Amendment</a:t>
            </a:r>
            <a:endParaRPr kumimoji="0" lang="en-US" sz="6600" b="1" i="0" u="none" strike="noStrike" kern="120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endParaRPr>
          </a:p>
        </p:txBody>
      </p:sp>
      <p:sp>
        <p:nvSpPr>
          <p:cNvPr id="19" name="Rectangle 18"/>
          <p:cNvSpPr/>
          <p:nvPr/>
        </p:nvSpPr>
        <p:spPr>
          <a:xfrm>
            <a:off x="0" y="970002"/>
            <a:ext cx="4876800" cy="553998"/>
          </a:xfrm>
          <a:prstGeom prst="rect">
            <a:avLst/>
          </a:prstGeom>
        </p:spPr>
        <p:txBody>
          <a:bodyPr wrap="square">
            <a:spAutoFit/>
          </a:bodyPr>
          <a:lstStyle/>
          <a:p>
            <a:pPr algn="ctr"/>
            <a:r>
              <a:rPr lang="en-US" sz="3000" b="1" i="1" dirty="0" smtClean="0">
                <a:solidFill>
                  <a:schemeClr val="bg2">
                    <a:lumMod val="40000"/>
                    <a:lumOff val="60000"/>
                  </a:schemeClr>
                </a:solidFill>
              </a:rPr>
              <a:t>Ratified July 9, 1868</a:t>
            </a:r>
            <a:endParaRPr lang="en-US" sz="3000" dirty="0">
              <a:solidFill>
                <a:schemeClr val="bg2">
                  <a:lumMod val="40000"/>
                  <a:lumOff val="60000"/>
                </a:schemeClr>
              </a:solidFill>
            </a:endParaRPr>
          </a:p>
        </p:txBody>
      </p:sp>
      <p:pic>
        <p:nvPicPr>
          <p:cNvPr id="21" name="Picture 2"/>
          <p:cNvPicPr>
            <a:picLocks noChangeAspect="1" noChangeArrowheads="1"/>
          </p:cNvPicPr>
          <p:nvPr/>
        </p:nvPicPr>
        <p:blipFill>
          <a:blip r:embed="rId5" cstate="print"/>
          <a:stretch>
            <a:fillRect/>
          </a:stretch>
        </p:blipFill>
        <p:spPr bwMode="auto">
          <a:xfrm>
            <a:off x="5029200" y="1128528"/>
            <a:ext cx="3895725" cy="3680492"/>
          </a:xfrm>
          <a:prstGeom prst="rect">
            <a:avLst/>
          </a:prstGeom>
          <a:noFill/>
          <a:ln w="9525">
            <a:noFill/>
            <a:miter lim="800000"/>
            <a:headEnd/>
            <a:tailEnd/>
          </a:ln>
          <a:effectLst>
            <a:softEdge rad="63500"/>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600200"/>
            <a:ext cx="4572000" cy="5105400"/>
          </a:xfrm>
        </p:spPr>
        <p:txBody>
          <a:bodyPr>
            <a:noAutofit/>
          </a:bodyPr>
          <a:lstStyle/>
          <a:p>
            <a:pPr>
              <a:buNone/>
            </a:pPr>
            <a:r>
              <a:rPr lang="en-US" sz="2400" b="1" i="1" dirty="0" smtClean="0">
                <a:solidFill>
                  <a:schemeClr val="bg2">
                    <a:lumMod val="40000"/>
                    <a:lumOff val="60000"/>
                  </a:schemeClr>
                </a:solidFill>
              </a:rPr>
              <a:t>Section 2.</a:t>
            </a:r>
            <a:r>
              <a:rPr lang="en-US" sz="2400" i="1" dirty="0" smtClean="0">
                <a:solidFill>
                  <a:schemeClr val="bg2">
                    <a:lumMod val="40000"/>
                    <a:lumOff val="60000"/>
                  </a:schemeClr>
                </a:solidFill>
              </a:rPr>
              <a:t> …when the right to vote at any election for the choice of electors for President and Vice President of the United States… is denied to any of the male inhabitants of such State, being twenty-one years of age, and citizens of the United States, or in any way abridged, </a:t>
            </a:r>
            <a:r>
              <a:rPr lang="en-US" sz="2400" b="1" i="1" u="sng" dirty="0" smtClean="0">
                <a:solidFill>
                  <a:schemeClr val="bg2">
                    <a:lumMod val="40000"/>
                    <a:lumOff val="60000"/>
                  </a:schemeClr>
                </a:solidFill>
              </a:rPr>
              <a:t>except for participation in rebellion, or other crime</a:t>
            </a:r>
            <a:r>
              <a:rPr lang="en-US" sz="2400" i="1" dirty="0" smtClean="0">
                <a:solidFill>
                  <a:schemeClr val="bg2">
                    <a:lumMod val="40000"/>
                    <a:lumOff val="60000"/>
                  </a:schemeClr>
                </a:solidFill>
              </a:rPr>
              <a:t>, the basis of representation therein shall be reduced in the proportion …</a:t>
            </a:r>
            <a:endParaRPr lang="en-US" sz="2400" i="1" dirty="0">
              <a:solidFill>
                <a:schemeClr val="bg2">
                  <a:lumMod val="40000"/>
                  <a:lumOff val="60000"/>
                </a:schemeClr>
              </a:solidFill>
            </a:endParaRPr>
          </a:p>
        </p:txBody>
      </p:sp>
      <p:sp>
        <p:nvSpPr>
          <p:cNvPr id="14" name="TextBox 13"/>
          <p:cNvSpPr txBox="1"/>
          <p:nvPr/>
        </p:nvSpPr>
        <p:spPr>
          <a:xfrm>
            <a:off x="5029200" y="4800600"/>
            <a:ext cx="3886200" cy="1077218"/>
          </a:xfrm>
          <a:prstGeom prst="rect">
            <a:avLst/>
          </a:prstGeom>
          <a:noFill/>
        </p:spPr>
        <p:txBody>
          <a:bodyPr wrap="square" rtlCol="0">
            <a:spAutoFit/>
          </a:bodyPr>
          <a:lstStyle/>
          <a:p>
            <a:pPr algn="ctr"/>
            <a:r>
              <a:rPr lang="en-US" sz="3200" b="1" dirty="0" smtClean="0">
                <a:solidFill>
                  <a:schemeClr val="bg2">
                    <a:lumMod val="40000"/>
                    <a:lumOff val="60000"/>
                  </a:schemeClr>
                </a:solidFill>
              </a:rPr>
              <a:t>RECONSTRUCTION </a:t>
            </a:r>
            <a:br>
              <a:rPr lang="en-US" sz="3200" b="1" dirty="0" smtClean="0">
                <a:solidFill>
                  <a:schemeClr val="bg2">
                    <a:lumMod val="40000"/>
                    <a:lumOff val="60000"/>
                  </a:schemeClr>
                </a:solidFill>
              </a:rPr>
            </a:br>
            <a:r>
              <a:rPr lang="en-US" sz="3200" b="1" dirty="0" smtClean="0">
                <a:solidFill>
                  <a:schemeClr val="bg2">
                    <a:lumMod val="40000"/>
                    <a:lumOff val="60000"/>
                  </a:schemeClr>
                </a:solidFill>
              </a:rPr>
              <a:t>AMENDMENTS:</a:t>
            </a:r>
            <a:endParaRPr lang="en-US" sz="3200" b="1" dirty="0">
              <a:solidFill>
                <a:schemeClr val="bg2">
                  <a:lumMod val="40000"/>
                  <a:lumOff val="60000"/>
                </a:schemeClr>
              </a:solidFill>
            </a:endParaRPr>
          </a:p>
        </p:txBody>
      </p:sp>
      <p:sp>
        <p:nvSpPr>
          <p:cNvPr id="15" name="TextBox 14">
            <a:hlinkClick r:id="" action="ppaction://noaction"/>
          </p:cNvPr>
          <p:cNvSpPr txBox="1"/>
          <p:nvPr/>
        </p:nvSpPr>
        <p:spPr>
          <a:xfrm>
            <a:off x="5029200" y="5943600"/>
            <a:ext cx="609600" cy="584775"/>
          </a:xfrm>
          <a:prstGeom prst="rect">
            <a:avLst/>
          </a:prstGeom>
          <a:solidFill>
            <a:schemeClr val="tx1">
              <a:lumMod val="50000"/>
              <a:lumOff val="50000"/>
            </a:schemeClr>
          </a:solidFill>
          <a:effectLst>
            <a:glow rad="635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b="1" dirty="0" smtClean="0">
                <a:solidFill>
                  <a:schemeClr val="tx2">
                    <a:lumMod val="50000"/>
                  </a:schemeClr>
                </a:solidFill>
              </a:rPr>
              <a:t>13</a:t>
            </a:r>
            <a:endParaRPr lang="en-US" sz="3200" b="1" dirty="0">
              <a:solidFill>
                <a:schemeClr val="tx2">
                  <a:lumMod val="50000"/>
                </a:schemeClr>
              </a:solidFill>
            </a:endParaRPr>
          </a:p>
        </p:txBody>
      </p:sp>
      <p:sp>
        <p:nvSpPr>
          <p:cNvPr id="16" name="TextBox 15">
            <a:hlinkClick r:id="rId3" action="ppaction://hlinksldjump"/>
          </p:cNvPr>
          <p:cNvSpPr txBox="1"/>
          <p:nvPr/>
        </p:nvSpPr>
        <p:spPr>
          <a:xfrm>
            <a:off x="6667500" y="5943600"/>
            <a:ext cx="609600" cy="584775"/>
          </a:xfrm>
          <a:prstGeom prst="rect">
            <a:avLst/>
          </a:prstGeom>
          <a:solidFill>
            <a:schemeClr val="tx1">
              <a:lumMod val="50000"/>
              <a:lumOff val="50000"/>
            </a:schemeClr>
          </a:solidFill>
          <a:effectLst>
            <a:glow rad="635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b="1" dirty="0" smtClean="0">
                <a:solidFill>
                  <a:schemeClr val="tx2">
                    <a:lumMod val="50000"/>
                  </a:schemeClr>
                </a:solidFill>
              </a:rPr>
              <a:t>14</a:t>
            </a:r>
            <a:endParaRPr lang="en-US" sz="3200" b="1" dirty="0">
              <a:solidFill>
                <a:schemeClr val="tx2">
                  <a:lumMod val="50000"/>
                </a:schemeClr>
              </a:solidFill>
            </a:endParaRPr>
          </a:p>
        </p:txBody>
      </p:sp>
      <p:sp>
        <p:nvSpPr>
          <p:cNvPr id="18" name="TextBox 17">
            <a:hlinkClick r:id="rId4" action="ppaction://hlinksldjump"/>
          </p:cNvPr>
          <p:cNvSpPr txBox="1"/>
          <p:nvPr/>
        </p:nvSpPr>
        <p:spPr>
          <a:xfrm>
            <a:off x="8305800" y="5943600"/>
            <a:ext cx="609600" cy="584775"/>
          </a:xfrm>
          <a:prstGeom prst="rect">
            <a:avLst/>
          </a:prstGeom>
          <a:solidFill>
            <a:schemeClr val="tx1">
              <a:lumMod val="50000"/>
              <a:lumOff val="50000"/>
            </a:schemeClr>
          </a:solidFill>
          <a:effectLst>
            <a:glow rad="635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b="1" dirty="0" smtClean="0">
                <a:solidFill>
                  <a:schemeClr val="tx2">
                    <a:lumMod val="50000"/>
                  </a:schemeClr>
                </a:solidFill>
              </a:rPr>
              <a:t>15</a:t>
            </a:r>
            <a:endParaRPr lang="en-US" sz="3200" b="1" dirty="0">
              <a:solidFill>
                <a:schemeClr val="tx2">
                  <a:lumMod val="50000"/>
                </a:schemeClr>
              </a:solidFill>
            </a:endParaRPr>
          </a:p>
        </p:txBody>
      </p:sp>
      <p:sp>
        <p:nvSpPr>
          <p:cNvPr id="21" name="Title 1"/>
          <p:cNvSpPr txBox="1">
            <a:spLocks/>
          </p:cNvSpPr>
          <p:nvPr/>
        </p:nvSpPr>
        <p:spPr>
          <a:xfrm>
            <a:off x="76200" y="0"/>
            <a:ext cx="8839200" cy="1143000"/>
          </a:xfrm>
          <a:prstGeom prst="rect">
            <a:avLst/>
          </a:prstGeom>
        </p:spPr>
        <p:txBody>
          <a:bodyPr vert="horz" lIns="91440" tIns="45720" rIns="91440" bIns="45720" rtlCol="0" anchor="ctr">
            <a:no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6600" b="1" i="0" u="none" strike="noStrike" kern="120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rPr>
              <a:t>Fourteenth Amendment</a:t>
            </a:r>
            <a:endParaRPr kumimoji="0" lang="en-US" sz="6600" b="1" i="0" u="none" strike="noStrike" kern="120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endParaRPr>
          </a:p>
        </p:txBody>
      </p:sp>
      <p:sp>
        <p:nvSpPr>
          <p:cNvPr id="22" name="Rectangle 21"/>
          <p:cNvSpPr/>
          <p:nvPr/>
        </p:nvSpPr>
        <p:spPr>
          <a:xfrm>
            <a:off x="0" y="970002"/>
            <a:ext cx="4876800" cy="553998"/>
          </a:xfrm>
          <a:prstGeom prst="rect">
            <a:avLst/>
          </a:prstGeom>
        </p:spPr>
        <p:txBody>
          <a:bodyPr wrap="square">
            <a:spAutoFit/>
          </a:bodyPr>
          <a:lstStyle/>
          <a:p>
            <a:pPr algn="ctr"/>
            <a:r>
              <a:rPr lang="en-US" sz="3000" b="1" i="1" dirty="0" smtClean="0">
                <a:solidFill>
                  <a:schemeClr val="bg2">
                    <a:lumMod val="40000"/>
                    <a:lumOff val="60000"/>
                  </a:schemeClr>
                </a:solidFill>
              </a:rPr>
              <a:t>Ratified July 9, 1868</a:t>
            </a:r>
            <a:endParaRPr lang="en-US" sz="3000" dirty="0">
              <a:solidFill>
                <a:schemeClr val="bg2">
                  <a:lumMod val="40000"/>
                  <a:lumOff val="60000"/>
                </a:schemeClr>
              </a:solidFill>
            </a:endParaRPr>
          </a:p>
        </p:txBody>
      </p:sp>
      <p:pic>
        <p:nvPicPr>
          <p:cNvPr id="23" name="Picture 2"/>
          <p:cNvPicPr>
            <a:picLocks noChangeAspect="1" noChangeArrowheads="1"/>
          </p:cNvPicPr>
          <p:nvPr/>
        </p:nvPicPr>
        <p:blipFill>
          <a:blip r:embed="rId5" cstate="print"/>
          <a:stretch>
            <a:fillRect/>
          </a:stretch>
        </p:blipFill>
        <p:spPr bwMode="auto">
          <a:xfrm>
            <a:off x="5029200" y="1128528"/>
            <a:ext cx="3895725" cy="3680492"/>
          </a:xfrm>
          <a:prstGeom prst="rect">
            <a:avLst/>
          </a:prstGeom>
          <a:noFill/>
          <a:ln w="9525">
            <a:noFill/>
            <a:miter lim="800000"/>
            <a:headEnd/>
            <a:tailEnd/>
          </a:ln>
          <a:effectLst>
            <a:softEdge rad="63500"/>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600200"/>
            <a:ext cx="4572000" cy="5105400"/>
          </a:xfrm>
        </p:spPr>
        <p:txBody>
          <a:bodyPr>
            <a:noAutofit/>
          </a:bodyPr>
          <a:lstStyle/>
          <a:p>
            <a:pPr>
              <a:buNone/>
            </a:pPr>
            <a:r>
              <a:rPr lang="en-US" sz="2000" b="1" i="1" dirty="0" smtClean="0">
                <a:solidFill>
                  <a:schemeClr val="bg2">
                    <a:lumMod val="40000"/>
                    <a:lumOff val="60000"/>
                  </a:schemeClr>
                </a:solidFill>
              </a:rPr>
              <a:t>Section 3.</a:t>
            </a:r>
            <a:r>
              <a:rPr lang="en-US" sz="2000" i="1" dirty="0" smtClean="0">
                <a:solidFill>
                  <a:schemeClr val="bg2">
                    <a:lumMod val="40000"/>
                    <a:lumOff val="60000"/>
                  </a:schemeClr>
                </a:solidFill>
              </a:rPr>
              <a:t> No one shall be a Senator or Representative in Congress, or elector of President and Vice President, or hold any office, civil or military, under the United States, or under any State, who, having previously taken an oath, as a member of Congress, or as an officer of the United States, or as a member of any State legislature, or as an executive or judicial officer of any State, to support the Constitution of the United States, shall have engaged in insurrection or rebellion against the same, or given aid or comfort to the enemies thereof. But Congress may by a vote of two-thirds of each House, remove such disability.</a:t>
            </a:r>
            <a:endParaRPr lang="en-US" sz="2000" i="1" dirty="0">
              <a:solidFill>
                <a:schemeClr val="bg2">
                  <a:lumMod val="40000"/>
                  <a:lumOff val="60000"/>
                </a:schemeClr>
              </a:solidFill>
            </a:endParaRPr>
          </a:p>
        </p:txBody>
      </p:sp>
      <p:sp>
        <p:nvSpPr>
          <p:cNvPr id="14" name="TextBox 13"/>
          <p:cNvSpPr txBox="1"/>
          <p:nvPr/>
        </p:nvSpPr>
        <p:spPr>
          <a:xfrm>
            <a:off x="5029200" y="4800600"/>
            <a:ext cx="3886200" cy="1077218"/>
          </a:xfrm>
          <a:prstGeom prst="rect">
            <a:avLst/>
          </a:prstGeom>
          <a:noFill/>
        </p:spPr>
        <p:txBody>
          <a:bodyPr wrap="square" rtlCol="0">
            <a:spAutoFit/>
          </a:bodyPr>
          <a:lstStyle/>
          <a:p>
            <a:pPr algn="ctr"/>
            <a:r>
              <a:rPr lang="en-US" sz="3200" b="1" dirty="0" smtClean="0">
                <a:solidFill>
                  <a:schemeClr val="bg2">
                    <a:lumMod val="40000"/>
                    <a:lumOff val="60000"/>
                  </a:schemeClr>
                </a:solidFill>
              </a:rPr>
              <a:t>RECONSTRUCTION </a:t>
            </a:r>
            <a:br>
              <a:rPr lang="en-US" sz="3200" b="1" dirty="0" smtClean="0">
                <a:solidFill>
                  <a:schemeClr val="bg2">
                    <a:lumMod val="40000"/>
                    <a:lumOff val="60000"/>
                  </a:schemeClr>
                </a:solidFill>
              </a:rPr>
            </a:br>
            <a:r>
              <a:rPr lang="en-US" sz="3200" b="1" dirty="0" smtClean="0">
                <a:solidFill>
                  <a:schemeClr val="bg2">
                    <a:lumMod val="40000"/>
                    <a:lumOff val="60000"/>
                  </a:schemeClr>
                </a:solidFill>
              </a:rPr>
              <a:t>AMENDMENTS:</a:t>
            </a:r>
            <a:endParaRPr lang="en-US" sz="3200" b="1" dirty="0">
              <a:solidFill>
                <a:schemeClr val="bg2">
                  <a:lumMod val="40000"/>
                  <a:lumOff val="60000"/>
                </a:schemeClr>
              </a:solidFill>
            </a:endParaRPr>
          </a:p>
        </p:txBody>
      </p:sp>
      <p:sp>
        <p:nvSpPr>
          <p:cNvPr id="15" name="TextBox 14">
            <a:hlinkClick r:id="" action="ppaction://noaction"/>
          </p:cNvPr>
          <p:cNvSpPr txBox="1"/>
          <p:nvPr/>
        </p:nvSpPr>
        <p:spPr>
          <a:xfrm>
            <a:off x="5029200" y="5943600"/>
            <a:ext cx="609600" cy="584775"/>
          </a:xfrm>
          <a:prstGeom prst="rect">
            <a:avLst/>
          </a:prstGeom>
          <a:solidFill>
            <a:schemeClr val="tx1">
              <a:lumMod val="50000"/>
              <a:lumOff val="50000"/>
            </a:schemeClr>
          </a:solidFill>
          <a:effectLst>
            <a:glow rad="635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b="1" dirty="0" smtClean="0">
                <a:solidFill>
                  <a:schemeClr val="tx2">
                    <a:lumMod val="50000"/>
                  </a:schemeClr>
                </a:solidFill>
              </a:rPr>
              <a:t>13</a:t>
            </a:r>
            <a:endParaRPr lang="en-US" sz="3200" b="1" dirty="0">
              <a:solidFill>
                <a:schemeClr val="tx2">
                  <a:lumMod val="50000"/>
                </a:schemeClr>
              </a:solidFill>
            </a:endParaRPr>
          </a:p>
        </p:txBody>
      </p:sp>
      <p:sp>
        <p:nvSpPr>
          <p:cNvPr id="16" name="TextBox 15">
            <a:hlinkClick r:id="rId3" action="ppaction://hlinksldjump"/>
          </p:cNvPr>
          <p:cNvSpPr txBox="1"/>
          <p:nvPr/>
        </p:nvSpPr>
        <p:spPr>
          <a:xfrm>
            <a:off x="6667500" y="5943600"/>
            <a:ext cx="609600" cy="584775"/>
          </a:xfrm>
          <a:prstGeom prst="rect">
            <a:avLst/>
          </a:prstGeom>
          <a:solidFill>
            <a:schemeClr val="tx1">
              <a:lumMod val="50000"/>
              <a:lumOff val="50000"/>
            </a:schemeClr>
          </a:solidFill>
          <a:effectLst>
            <a:glow rad="635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b="1" dirty="0" smtClean="0">
                <a:solidFill>
                  <a:schemeClr val="tx2">
                    <a:lumMod val="50000"/>
                  </a:schemeClr>
                </a:solidFill>
              </a:rPr>
              <a:t>14</a:t>
            </a:r>
            <a:endParaRPr lang="en-US" sz="3200" b="1" dirty="0">
              <a:solidFill>
                <a:schemeClr val="tx2">
                  <a:lumMod val="50000"/>
                </a:schemeClr>
              </a:solidFill>
            </a:endParaRPr>
          </a:p>
        </p:txBody>
      </p:sp>
      <p:sp>
        <p:nvSpPr>
          <p:cNvPr id="18" name="TextBox 17">
            <a:hlinkClick r:id="rId4" action="ppaction://hlinksldjump"/>
          </p:cNvPr>
          <p:cNvSpPr txBox="1"/>
          <p:nvPr/>
        </p:nvSpPr>
        <p:spPr>
          <a:xfrm>
            <a:off x="8305800" y="5943600"/>
            <a:ext cx="609600" cy="584775"/>
          </a:xfrm>
          <a:prstGeom prst="rect">
            <a:avLst/>
          </a:prstGeom>
          <a:solidFill>
            <a:schemeClr val="tx1">
              <a:lumMod val="50000"/>
              <a:lumOff val="50000"/>
            </a:schemeClr>
          </a:solidFill>
          <a:effectLst>
            <a:glow rad="635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b="1" dirty="0" smtClean="0">
                <a:solidFill>
                  <a:schemeClr val="tx2">
                    <a:lumMod val="50000"/>
                  </a:schemeClr>
                </a:solidFill>
              </a:rPr>
              <a:t>15</a:t>
            </a:r>
            <a:endParaRPr lang="en-US" sz="3200" b="1" dirty="0">
              <a:solidFill>
                <a:schemeClr val="tx2">
                  <a:lumMod val="50000"/>
                </a:schemeClr>
              </a:solidFill>
            </a:endParaRPr>
          </a:p>
        </p:txBody>
      </p:sp>
      <p:sp>
        <p:nvSpPr>
          <p:cNvPr id="19" name="Title 1"/>
          <p:cNvSpPr txBox="1">
            <a:spLocks/>
          </p:cNvSpPr>
          <p:nvPr/>
        </p:nvSpPr>
        <p:spPr>
          <a:xfrm>
            <a:off x="76200" y="0"/>
            <a:ext cx="8839200" cy="1143000"/>
          </a:xfrm>
          <a:prstGeom prst="rect">
            <a:avLst/>
          </a:prstGeom>
        </p:spPr>
        <p:txBody>
          <a:bodyPr vert="horz" lIns="91440" tIns="45720" rIns="91440" bIns="45720" rtlCol="0" anchor="ctr">
            <a:no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6600" b="1" i="0" u="none" strike="noStrike" kern="120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rPr>
              <a:t>Fourteenth Amendment</a:t>
            </a:r>
            <a:endParaRPr kumimoji="0" lang="en-US" sz="6600" b="1" i="0" u="none" strike="noStrike" kern="120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endParaRPr>
          </a:p>
        </p:txBody>
      </p:sp>
      <p:sp>
        <p:nvSpPr>
          <p:cNvPr id="20" name="Rectangle 19"/>
          <p:cNvSpPr/>
          <p:nvPr/>
        </p:nvSpPr>
        <p:spPr>
          <a:xfrm>
            <a:off x="0" y="970002"/>
            <a:ext cx="4876800" cy="553998"/>
          </a:xfrm>
          <a:prstGeom prst="rect">
            <a:avLst/>
          </a:prstGeom>
        </p:spPr>
        <p:txBody>
          <a:bodyPr wrap="square">
            <a:spAutoFit/>
          </a:bodyPr>
          <a:lstStyle/>
          <a:p>
            <a:pPr algn="ctr"/>
            <a:r>
              <a:rPr lang="en-US" sz="3000" b="1" i="1" dirty="0" smtClean="0">
                <a:solidFill>
                  <a:schemeClr val="bg2">
                    <a:lumMod val="40000"/>
                    <a:lumOff val="60000"/>
                  </a:schemeClr>
                </a:solidFill>
              </a:rPr>
              <a:t>Ratified July 9, 1868</a:t>
            </a:r>
            <a:endParaRPr lang="en-US" sz="3000" dirty="0">
              <a:solidFill>
                <a:schemeClr val="bg2">
                  <a:lumMod val="40000"/>
                  <a:lumOff val="60000"/>
                </a:schemeClr>
              </a:solidFill>
            </a:endParaRPr>
          </a:p>
        </p:txBody>
      </p:sp>
      <p:pic>
        <p:nvPicPr>
          <p:cNvPr id="21" name="Picture 2"/>
          <p:cNvPicPr>
            <a:picLocks noChangeAspect="1" noChangeArrowheads="1"/>
          </p:cNvPicPr>
          <p:nvPr/>
        </p:nvPicPr>
        <p:blipFill>
          <a:blip r:embed="rId5" cstate="print"/>
          <a:stretch>
            <a:fillRect/>
          </a:stretch>
        </p:blipFill>
        <p:spPr bwMode="auto">
          <a:xfrm>
            <a:off x="5029200" y="1128528"/>
            <a:ext cx="3895725" cy="3680492"/>
          </a:xfrm>
          <a:prstGeom prst="rect">
            <a:avLst/>
          </a:prstGeom>
          <a:noFill/>
          <a:ln w="9525">
            <a:noFill/>
            <a:miter lim="800000"/>
            <a:headEnd/>
            <a:tailEnd/>
          </a:ln>
          <a:effectLst>
            <a:softEdge rad="63500"/>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 y="1600200"/>
            <a:ext cx="4572000" cy="5257800"/>
          </a:xfrm>
        </p:spPr>
        <p:txBody>
          <a:bodyPr>
            <a:noAutofit/>
          </a:bodyPr>
          <a:lstStyle/>
          <a:p>
            <a:pPr>
              <a:buNone/>
            </a:pPr>
            <a:r>
              <a:rPr lang="en-US" sz="2200" b="1" i="1" dirty="0" smtClean="0">
                <a:solidFill>
                  <a:schemeClr val="bg2">
                    <a:lumMod val="40000"/>
                    <a:lumOff val="60000"/>
                  </a:schemeClr>
                </a:solidFill>
              </a:rPr>
              <a:t>Section 4.</a:t>
            </a:r>
            <a:r>
              <a:rPr lang="en-US" sz="2200" i="1" dirty="0" smtClean="0">
                <a:solidFill>
                  <a:schemeClr val="bg2">
                    <a:lumMod val="40000"/>
                    <a:lumOff val="60000"/>
                  </a:schemeClr>
                </a:solidFill>
              </a:rPr>
              <a:t> The validity of the public debt of the United States, authorized by law, including debts incurred for payment of pensions and bounties for services in suppressing insurrection or rebellion, shall not be questioned. But neither the United States nor any State shall assume or pay any debt or obligation incurred in aid of insurrection or rebellion against the United States, or any claim for the loss or emancipation of any slave; but all such debts, obligations and claims shall be held illegal and void.</a:t>
            </a:r>
            <a:endParaRPr lang="en-US" sz="2200" i="1" dirty="0">
              <a:solidFill>
                <a:schemeClr val="bg2">
                  <a:lumMod val="40000"/>
                  <a:lumOff val="60000"/>
                </a:schemeClr>
              </a:solidFill>
            </a:endParaRPr>
          </a:p>
        </p:txBody>
      </p:sp>
      <p:sp>
        <p:nvSpPr>
          <p:cNvPr id="14" name="TextBox 13"/>
          <p:cNvSpPr txBox="1"/>
          <p:nvPr/>
        </p:nvSpPr>
        <p:spPr>
          <a:xfrm>
            <a:off x="5029200" y="4800600"/>
            <a:ext cx="3886200" cy="1077218"/>
          </a:xfrm>
          <a:prstGeom prst="rect">
            <a:avLst/>
          </a:prstGeom>
          <a:noFill/>
        </p:spPr>
        <p:txBody>
          <a:bodyPr wrap="square" rtlCol="0">
            <a:spAutoFit/>
          </a:bodyPr>
          <a:lstStyle/>
          <a:p>
            <a:pPr algn="ctr"/>
            <a:r>
              <a:rPr lang="en-US" sz="3200" b="1" dirty="0" smtClean="0">
                <a:solidFill>
                  <a:schemeClr val="bg2">
                    <a:lumMod val="40000"/>
                    <a:lumOff val="60000"/>
                  </a:schemeClr>
                </a:solidFill>
              </a:rPr>
              <a:t>RECONSTRUCTION </a:t>
            </a:r>
            <a:br>
              <a:rPr lang="en-US" sz="3200" b="1" dirty="0" smtClean="0">
                <a:solidFill>
                  <a:schemeClr val="bg2">
                    <a:lumMod val="40000"/>
                    <a:lumOff val="60000"/>
                  </a:schemeClr>
                </a:solidFill>
              </a:rPr>
            </a:br>
            <a:r>
              <a:rPr lang="en-US" sz="3200" b="1" dirty="0" smtClean="0">
                <a:solidFill>
                  <a:schemeClr val="bg2">
                    <a:lumMod val="40000"/>
                    <a:lumOff val="60000"/>
                  </a:schemeClr>
                </a:solidFill>
              </a:rPr>
              <a:t>AMENDMENTS:</a:t>
            </a:r>
            <a:endParaRPr lang="en-US" sz="3200" b="1" dirty="0">
              <a:solidFill>
                <a:schemeClr val="bg2">
                  <a:lumMod val="40000"/>
                  <a:lumOff val="60000"/>
                </a:schemeClr>
              </a:solidFill>
            </a:endParaRPr>
          </a:p>
        </p:txBody>
      </p:sp>
      <p:sp>
        <p:nvSpPr>
          <p:cNvPr id="15" name="TextBox 14">
            <a:hlinkClick r:id="" action="ppaction://noaction"/>
          </p:cNvPr>
          <p:cNvSpPr txBox="1"/>
          <p:nvPr/>
        </p:nvSpPr>
        <p:spPr>
          <a:xfrm>
            <a:off x="5029200" y="5943600"/>
            <a:ext cx="609600" cy="584775"/>
          </a:xfrm>
          <a:prstGeom prst="rect">
            <a:avLst/>
          </a:prstGeom>
          <a:solidFill>
            <a:schemeClr val="tx1">
              <a:lumMod val="50000"/>
              <a:lumOff val="50000"/>
            </a:schemeClr>
          </a:solidFill>
          <a:effectLst>
            <a:glow rad="635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b="1" dirty="0" smtClean="0">
                <a:solidFill>
                  <a:schemeClr val="tx2">
                    <a:lumMod val="50000"/>
                  </a:schemeClr>
                </a:solidFill>
              </a:rPr>
              <a:t>13</a:t>
            </a:r>
            <a:endParaRPr lang="en-US" sz="3200" b="1" dirty="0">
              <a:solidFill>
                <a:schemeClr val="tx2">
                  <a:lumMod val="50000"/>
                </a:schemeClr>
              </a:solidFill>
            </a:endParaRPr>
          </a:p>
        </p:txBody>
      </p:sp>
      <p:sp>
        <p:nvSpPr>
          <p:cNvPr id="16" name="TextBox 15">
            <a:hlinkClick r:id="rId3" action="ppaction://hlinksldjump"/>
          </p:cNvPr>
          <p:cNvSpPr txBox="1"/>
          <p:nvPr/>
        </p:nvSpPr>
        <p:spPr>
          <a:xfrm>
            <a:off x="6667500" y="5943600"/>
            <a:ext cx="609600" cy="584775"/>
          </a:xfrm>
          <a:prstGeom prst="rect">
            <a:avLst/>
          </a:prstGeom>
          <a:solidFill>
            <a:schemeClr val="tx1">
              <a:lumMod val="50000"/>
              <a:lumOff val="50000"/>
            </a:schemeClr>
          </a:solidFill>
          <a:effectLst>
            <a:glow rad="635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b="1" dirty="0" smtClean="0">
                <a:solidFill>
                  <a:schemeClr val="tx2">
                    <a:lumMod val="50000"/>
                  </a:schemeClr>
                </a:solidFill>
              </a:rPr>
              <a:t>14</a:t>
            </a:r>
            <a:endParaRPr lang="en-US" sz="3200" b="1" dirty="0">
              <a:solidFill>
                <a:schemeClr val="tx2">
                  <a:lumMod val="50000"/>
                </a:schemeClr>
              </a:solidFill>
            </a:endParaRPr>
          </a:p>
        </p:txBody>
      </p:sp>
      <p:sp>
        <p:nvSpPr>
          <p:cNvPr id="18" name="TextBox 17">
            <a:hlinkClick r:id="rId4" action="ppaction://hlinksldjump"/>
          </p:cNvPr>
          <p:cNvSpPr txBox="1"/>
          <p:nvPr/>
        </p:nvSpPr>
        <p:spPr>
          <a:xfrm>
            <a:off x="8305800" y="5943600"/>
            <a:ext cx="609600" cy="584775"/>
          </a:xfrm>
          <a:prstGeom prst="rect">
            <a:avLst/>
          </a:prstGeom>
          <a:solidFill>
            <a:schemeClr val="tx1">
              <a:lumMod val="50000"/>
              <a:lumOff val="50000"/>
            </a:schemeClr>
          </a:solidFill>
          <a:effectLst>
            <a:glow rad="635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b="1" dirty="0" smtClean="0">
                <a:solidFill>
                  <a:schemeClr val="tx2">
                    <a:lumMod val="50000"/>
                  </a:schemeClr>
                </a:solidFill>
              </a:rPr>
              <a:t>15</a:t>
            </a:r>
            <a:endParaRPr lang="en-US" sz="3200" b="1" dirty="0">
              <a:solidFill>
                <a:schemeClr val="tx2">
                  <a:lumMod val="50000"/>
                </a:schemeClr>
              </a:solidFill>
            </a:endParaRPr>
          </a:p>
        </p:txBody>
      </p:sp>
      <p:sp>
        <p:nvSpPr>
          <p:cNvPr id="19" name="Title 1"/>
          <p:cNvSpPr txBox="1">
            <a:spLocks/>
          </p:cNvSpPr>
          <p:nvPr/>
        </p:nvSpPr>
        <p:spPr>
          <a:xfrm>
            <a:off x="76200" y="0"/>
            <a:ext cx="8839200" cy="1143000"/>
          </a:xfrm>
          <a:prstGeom prst="rect">
            <a:avLst/>
          </a:prstGeom>
        </p:spPr>
        <p:txBody>
          <a:bodyPr vert="horz" lIns="91440" tIns="45720" rIns="91440" bIns="45720" rtlCol="0" anchor="ctr">
            <a:no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6600" b="1" i="0" u="none" strike="noStrike" kern="120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rPr>
              <a:t>Fourteenth Amendment</a:t>
            </a:r>
            <a:endParaRPr kumimoji="0" lang="en-US" sz="6600" b="1" i="0" u="none" strike="noStrike" kern="120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endParaRPr>
          </a:p>
        </p:txBody>
      </p:sp>
      <p:sp>
        <p:nvSpPr>
          <p:cNvPr id="20" name="Rectangle 19"/>
          <p:cNvSpPr/>
          <p:nvPr/>
        </p:nvSpPr>
        <p:spPr>
          <a:xfrm>
            <a:off x="0" y="970002"/>
            <a:ext cx="4876800" cy="553998"/>
          </a:xfrm>
          <a:prstGeom prst="rect">
            <a:avLst/>
          </a:prstGeom>
        </p:spPr>
        <p:txBody>
          <a:bodyPr wrap="square">
            <a:spAutoFit/>
          </a:bodyPr>
          <a:lstStyle/>
          <a:p>
            <a:pPr algn="ctr"/>
            <a:r>
              <a:rPr lang="en-US" sz="3000" b="1" i="1" dirty="0" smtClean="0">
                <a:solidFill>
                  <a:schemeClr val="bg2">
                    <a:lumMod val="40000"/>
                    <a:lumOff val="60000"/>
                  </a:schemeClr>
                </a:solidFill>
              </a:rPr>
              <a:t>Ratified July 9, 1868</a:t>
            </a:r>
            <a:endParaRPr lang="en-US" sz="3000" dirty="0">
              <a:solidFill>
                <a:schemeClr val="bg2">
                  <a:lumMod val="40000"/>
                  <a:lumOff val="60000"/>
                </a:schemeClr>
              </a:solidFill>
            </a:endParaRPr>
          </a:p>
        </p:txBody>
      </p:sp>
      <p:pic>
        <p:nvPicPr>
          <p:cNvPr id="21" name="Picture 2"/>
          <p:cNvPicPr>
            <a:picLocks noChangeAspect="1" noChangeArrowheads="1"/>
          </p:cNvPicPr>
          <p:nvPr/>
        </p:nvPicPr>
        <p:blipFill>
          <a:blip r:embed="rId5" cstate="print"/>
          <a:stretch>
            <a:fillRect/>
          </a:stretch>
        </p:blipFill>
        <p:spPr bwMode="auto">
          <a:xfrm>
            <a:off x="5029200" y="1128528"/>
            <a:ext cx="3895725" cy="3680492"/>
          </a:xfrm>
          <a:prstGeom prst="rect">
            <a:avLst/>
          </a:prstGeom>
          <a:noFill/>
          <a:ln w="9525">
            <a:noFill/>
            <a:miter lim="800000"/>
            <a:headEnd/>
            <a:tailEnd/>
          </a:ln>
          <a:effectLst>
            <a:softEdge rad="63500"/>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752600"/>
            <a:ext cx="4572000" cy="4953000"/>
          </a:xfrm>
        </p:spPr>
        <p:txBody>
          <a:bodyPr>
            <a:noAutofit/>
          </a:bodyPr>
          <a:lstStyle/>
          <a:p>
            <a:pPr>
              <a:buNone/>
            </a:pPr>
            <a:r>
              <a:rPr lang="en-US" sz="3200" b="1" i="1" dirty="0" smtClean="0">
                <a:solidFill>
                  <a:schemeClr val="bg2">
                    <a:lumMod val="40000"/>
                    <a:lumOff val="60000"/>
                  </a:schemeClr>
                </a:solidFill>
              </a:rPr>
              <a:t>Section 1.</a:t>
            </a:r>
            <a:r>
              <a:rPr lang="en-US" sz="3200" i="1" dirty="0" smtClean="0">
                <a:solidFill>
                  <a:schemeClr val="bg2">
                    <a:lumMod val="40000"/>
                    <a:lumOff val="60000"/>
                  </a:schemeClr>
                </a:solidFill>
              </a:rPr>
              <a:t> The right of citizens of the United States to vote shall not be denied or abridged by the United States or by any State on account of </a:t>
            </a:r>
            <a:r>
              <a:rPr lang="en-US" sz="3200" b="1" i="1" dirty="0" smtClean="0">
                <a:solidFill>
                  <a:srgbClr val="FF7575"/>
                </a:solidFill>
              </a:rPr>
              <a:t>race</a:t>
            </a:r>
            <a:r>
              <a:rPr lang="en-US" sz="3200" i="1" dirty="0" smtClean="0">
                <a:solidFill>
                  <a:schemeClr val="bg2">
                    <a:lumMod val="40000"/>
                    <a:lumOff val="60000"/>
                  </a:schemeClr>
                </a:solidFill>
              </a:rPr>
              <a:t>, </a:t>
            </a:r>
            <a:r>
              <a:rPr lang="en-US" sz="3200" b="1" i="1" dirty="0" smtClean="0">
                <a:solidFill>
                  <a:srgbClr val="FF7575"/>
                </a:solidFill>
              </a:rPr>
              <a:t>color</a:t>
            </a:r>
            <a:r>
              <a:rPr lang="en-US" sz="3200" i="1" dirty="0" smtClean="0">
                <a:solidFill>
                  <a:schemeClr val="bg2">
                    <a:lumMod val="40000"/>
                    <a:lumOff val="60000"/>
                  </a:schemeClr>
                </a:solidFill>
              </a:rPr>
              <a:t>, or </a:t>
            </a:r>
            <a:r>
              <a:rPr lang="en-US" sz="3200" b="1" i="1" dirty="0" smtClean="0">
                <a:solidFill>
                  <a:srgbClr val="FF7575"/>
                </a:solidFill>
              </a:rPr>
              <a:t>previous condition of servitude</a:t>
            </a:r>
            <a:r>
              <a:rPr lang="en-US" sz="3200" i="1" dirty="0" smtClean="0">
                <a:solidFill>
                  <a:schemeClr val="bg2">
                    <a:lumMod val="40000"/>
                    <a:lumOff val="60000"/>
                  </a:schemeClr>
                </a:solidFill>
              </a:rPr>
              <a:t>.</a:t>
            </a:r>
          </a:p>
        </p:txBody>
      </p:sp>
      <p:sp>
        <p:nvSpPr>
          <p:cNvPr id="14" name="TextBox 13"/>
          <p:cNvSpPr txBox="1"/>
          <p:nvPr/>
        </p:nvSpPr>
        <p:spPr>
          <a:xfrm>
            <a:off x="5029200" y="4800600"/>
            <a:ext cx="3886200" cy="1077218"/>
          </a:xfrm>
          <a:prstGeom prst="rect">
            <a:avLst/>
          </a:prstGeom>
          <a:noFill/>
        </p:spPr>
        <p:txBody>
          <a:bodyPr wrap="square" rtlCol="0">
            <a:spAutoFit/>
          </a:bodyPr>
          <a:lstStyle/>
          <a:p>
            <a:pPr algn="ctr"/>
            <a:r>
              <a:rPr lang="en-US" sz="3200" b="1" dirty="0" smtClean="0">
                <a:solidFill>
                  <a:schemeClr val="bg2">
                    <a:lumMod val="40000"/>
                    <a:lumOff val="60000"/>
                  </a:schemeClr>
                </a:solidFill>
              </a:rPr>
              <a:t>RECONSTRUCTION </a:t>
            </a:r>
            <a:br>
              <a:rPr lang="en-US" sz="3200" b="1" dirty="0" smtClean="0">
                <a:solidFill>
                  <a:schemeClr val="bg2">
                    <a:lumMod val="40000"/>
                    <a:lumOff val="60000"/>
                  </a:schemeClr>
                </a:solidFill>
              </a:rPr>
            </a:br>
            <a:r>
              <a:rPr lang="en-US" sz="3200" b="1" dirty="0" smtClean="0">
                <a:solidFill>
                  <a:schemeClr val="bg2">
                    <a:lumMod val="40000"/>
                    <a:lumOff val="60000"/>
                  </a:schemeClr>
                </a:solidFill>
              </a:rPr>
              <a:t>AMENDMENTS:</a:t>
            </a:r>
            <a:endParaRPr lang="en-US" sz="3200" b="1" dirty="0">
              <a:solidFill>
                <a:schemeClr val="bg2">
                  <a:lumMod val="40000"/>
                  <a:lumOff val="60000"/>
                </a:schemeClr>
              </a:solidFill>
            </a:endParaRPr>
          </a:p>
        </p:txBody>
      </p:sp>
      <p:sp>
        <p:nvSpPr>
          <p:cNvPr id="15" name="TextBox 14">
            <a:hlinkClick r:id="" action="ppaction://noaction"/>
          </p:cNvPr>
          <p:cNvSpPr txBox="1"/>
          <p:nvPr/>
        </p:nvSpPr>
        <p:spPr>
          <a:xfrm>
            <a:off x="5029200" y="5943600"/>
            <a:ext cx="609600" cy="584775"/>
          </a:xfrm>
          <a:prstGeom prst="rect">
            <a:avLst/>
          </a:prstGeom>
          <a:solidFill>
            <a:schemeClr val="tx1">
              <a:lumMod val="50000"/>
              <a:lumOff val="50000"/>
            </a:schemeClr>
          </a:solidFill>
          <a:effectLst>
            <a:glow rad="635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b="1" dirty="0" smtClean="0">
                <a:solidFill>
                  <a:schemeClr val="tx2">
                    <a:lumMod val="50000"/>
                  </a:schemeClr>
                </a:solidFill>
              </a:rPr>
              <a:t>13</a:t>
            </a:r>
            <a:endParaRPr lang="en-US" sz="3200" b="1" dirty="0">
              <a:solidFill>
                <a:schemeClr val="tx2">
                  <a:lumMod val="50000"/>
                </a:schemeClr>
              </a:solidFill>
            </a:endParaRPr>
          </a:p>
        </p:txBody>
      </p:sp>
      <p:sp>
        <p:nvSpPr>
          <p:cNvPr id="16" name="TextBox 15">
            <a:hlinkClick r:id="rId3" action="ppaction://hlinksldjump"/>
          </p:cNvPr>
          <p:cNvSpPr txBox="1"/>
          <p:nvPr/>
        </p:nvSpPr>
        <p:spPr>
          <a:xfrm>
            <a:off x="6667500" y="5943600"/>
            <a:ext cx="609600" cy="584775"/>
          </a:xfrm>
          <a:prstGeom prst="rect">
            <a:avLst/>
          </a:prstGeom>
          <a:solidFill>
            <a:schemeClr val="tx1">
              <a:lumMod val="50000"/>
              <a:lumOff val="50000"/>
            </a:schemeClr>
          </a:solidFill>
          <a:effectLst>
            <a:glow rad="635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b="1" dirty="0" smtClean="0">
                <a:solidFill>
                  <a:schemeClr val="tx2">
                    <a:lumMod val="50000"/>
                  </a:schemeClr>
                </a:solidFill>
              </a:rPr>
              <a:t>14</a:t>
            </a:r>
            <a:endParaRPr lang="en-US" sz="3200" b="1" dirty="0">
              <a:solidFill>
                <a:schemeClr val="tx2">
                  <a:lumMod val="50000"/>
                </a:schemeClr>
              </a:solidFill>
            </a:endParaRPr>
          </a:p>
        </p:txBody>
      </p:sp>
      <p:sp>
        <p:nvSpPr>
          <p:cNvPr id="18" name="TextBox 17">
            <a:hlinkClick r:id="rId4" action="ppaction://hlinksldjump"/>
          </p:cNvPr>
          <p:cNvSpPr txBox="1"/>
          <p:nvPr/>
        </p:nvSpPr>
        <p:spPr>
          <a:xfrm>
            <a:off x="8305800" y="5943600"/>
            <a:ext cx="609600" cy="584775"/>
          </a:xfrm>
          <a:prstGeom prst="rect">
            <a:avLst/>
          </a:prstGeom>
          <a:solidFill>
            <a:schemeClr val="tx1">
              <a:lumMod val="50000"/>
              <a:lumOff val="50000"/>
            </a:schemeClr>
          </a:solidFill>
          <a:effectLst>
            <a:glow rad="635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b="1" dirty="0" smtClean="0">
                <a:solidFill>
                  <a:schemeClr val="tx2">
                    <a:lumMod val="50000"/>
                  </a:schemeClr>
                </a:solidFill>
              </a:rPr>
              <a:t>15</a:t>
            </a:r>
            <a:endParaRPr lang="en-US" sz="3200" b="1" dirty="0">
              <a:solidFill>
                <a:schemeClr val="tx2">
                  <a:lumMod val="50000"/>
                </a:schemeClr>
              </a:solidFill>
            </a:endParaRPr>
          </a:p>
        </p:txBody>
      </p:sp>
      <p:sp>
        <p:nvSpPr>
          <p:cNvPr id="19" name="Title 1"/>
          <p:cNvSpPr txBox="1">
            <a:spLocks/>
          </p:cNvSpPr>
          <p:nvPr/>
        </p:nvSpPr>
        <p:spPr>
          <a:xfrm>
            <a:off x="76200" y="0"/>
            <a:ext cx="8839200" cy="1143000"/>
          </a:xfrm>
          <a:prstGeom prst="rect">
            <a:avLst/>
          </a:prstGeom>
        </p:spPr>
        <p:txBody>
          <a:bodyPr vert="horz" lIns="91440" tIns="45720" rIns="91440" bIns="45720" rtlCol="0" anchor="ctr">
            <a:no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6600" b="1" i="0" u="none" strike="noStrike" kern="120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rPr>
              <a:t>Fifteenth Amendment</a:t>
            </a:r>
            <a:endParaRPr kumimoji="0" lang="en-US" sz="6600" b="1" i="0" u="none" strike="noStrike" kern="120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endParaRPr>
          </a:p>
        </p:txBody>
      </p:sp>
      <p:sp>
        <p:nvSpPr>
          <p:cNvPr id="20" name="Rectangle 19"/>
          <p:cNvSpPr/>
          <p:nvPr/>
        </p:nvSpPr>
        <p:spPr>
          <a:xfrm>
            <a:off x="0" y="970002"/>
            <a:ext cx="4876800" cy="553998"/>
          </a:xfrm>
          <a:prstGeom prst="rect">
            <a:avLst/>
          </a:prstGeom>
        </p:spPr>
        <p:txBody>
          <a:bodyPr wrap="square">
            <a:spAutoFit/>
          </a:bodyPr>
          <a:lstStyle/>
          <a:p>
            <a:pPr algn="ctr"/>
            <a:r>
              <a:rPr lang="en-US" sz="3000" b="1" i="1" dirty="0" smtClean="0">
                <a:solidFill>
                  <a:schemeClr val="bg2">
                    <a:lumMod val="40000"/>
                    <a:lumOff val="60000"/>
                  </a:schemeClr>
                </a:solidFill>
              </a:rPr>
              <a:t>Ratified February 3, 1870</a:t>
            </a:r>
            <a:endParaRPr lang="en-US" sz="3000" dirty="0">
              <a:solidFill>
                <a:schemeClr val="bg2">
                  <a:lumMod val="40000"/>
                  <a:lumOff val="60000"/>
                </a:schemeClr>
              </a:solidFill>
            </a:endParaRPr>
          </a:p>
        </p:txBody>
      </p:sp>
      <p:pic>
        <p:nvPicPr>
          <p:cNvPr id="21" name="Picture 2"/>
          <p:cNvPicPr>
            <a:picLocks noChangeAspect="1" noChangeArrowheads="1"/>
          </p:cNvPicPr>
          <p:nvPr/>
        </p:nvPicPr>
        <p:blipFill>
          <a:blip r:embed="rId5" cstate="print"/>
          <a:stretch>
            <a:fillRect/>
          </a:stretch>
        </p:blipFill>
        <p:spPr bwMode="auto">
          <a:xfrm>
            <a:off x="5029200" y="1128528"/>
            <a:ext cx="3895725" cy="3680492"/>
          </a:xfrm>
          <a:prstGeom prst="rect">
            <a:avLst/>
          </a:prstGeom>
          <a:noFill/>
          <a:ln w="9525">
            <a:noFill/>
            <a:miter lim="800000"/>
            <a:headEnd/>
            <a:tailEnd/>
          </a:ln>
          <a:effectLst>
            <a:softEdge rad="63500"/>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3" cstate="print"/>
          <a:stretch>
            <a:fillRect/>
          </a:stretch>
        </p:blipFill>
        <p:spPr bwMode="auto">
          <a:xfrm>
            <a:off x="5029200" y="1128528"/>
            <a:ext cx="3895725" cy="3680492"/>
          </a:xfrm>
          <a:prstGeom prst="rect">
            <a:avLst/>
          </a:prstGeom>
          <a:noFill/>
          <a:ln w="9525">
            <a:noFill/>
            <a:miter lim="800000"/>
            <a:headEnd/>
            <a:tailEnd/>
          </a:ln>
          <a:effectLst>
            <a:softEdge rad="63500"/>
          </a:effectLst>
        </p:spPr>
      </p:pic>
      <p:sp>
        <p:nvSpPr>
          <p:cNvPr id="6" name="Title 1"/>
          <p:cNvSpPr>
            <a:spLocks noGrp="1"/>
          </p:cNvSpPr>
          <p:nvPr>
            <p:ph type="title"/>
          </p:nvPr>
        </p:nvSpPr>
        <p:spPr>
          <a:xfrm>
            <a:off x="0" y="0"/>
            <a:ext cx="9144000" cy="1143000"/>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n-US" sz="5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Reconstruction Amendments</a:t>
            </a:r>
            <a:endParaRPr lang="en-US" sz="5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sz="half" idx="1"/>
          </p:nvPr>
        </p:nvSpPr>
        <p:spPr>
          <a:xfrm>
            <a:off x="152400" y="1066800"/>
            <a:ext cx="4572000" cy="495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buNone/>
            </a:pPr>
            <a:r>
              <a:rPr lang="en-US" sz="32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THIRTEENTH</a:t>
            </a:r>
          </a:p>
          <a:p>
            <a:pPr>
              <a:buNone/>
            </a:pPr>
            <a:endParaRPr lang="en-US" sz="2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buNone/>
            </a:pPr>
            <a:endParaRPr lang="en-US" sz="12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buNone/>
            </a:pPr>
            <a:r>
              <a:rPr lang="en-US" sz="32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FOURTEENTH</a:t>
            </a:r>
            <a:endParaRPr lang="en-US" sz="2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spcAft>
                <a:spcPts val="1200"/>
              </a:spcAft>
              <a:buNone/>
            </a:pPr>
            <a:r>
              <a:rPr lang="en-US" sz="2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a:t>
            </a:r>
          </a:p>
          <a:p>
            <a:pPr>
              <a:spcAft>
                <a:spcPts val="1200"/>
              </a:spcAft>
              <a:buNone/>
            </a:pPr>
            <a:r>
              <a:rPr lang="en-US"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2.</a:t>
            </a:r>
          </a:p>
          <a:p>
            <a:pPr>
              <a:spcAft>
                <a:spcPts val="1200"/>
              </a:spcAft>
              <a:buNone/>
            </a:pPr>
            <a:r>
              <a:rPr lang="en-US"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3.</a:t>
            </a:r>
            <a:endParaRPr lang="en-US" sz="12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buNone/>
            </a:pPr>
            <a:r>
              <a:rPr lang="en-US" sz="32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FIFTEENTH</a:t>
            </a:r>
            <a:endParaRPr lang="en-US" sz="24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4" name="TextBox 13"/>
          <p:cNvSpPr txBox="1"/>
          <p:nvPr/>
        </p:nvSpPr>
        <p:spPr>
          <a:xfrm>
            <a:off x="5029200" y="4800600"/>
            <a:ext cx="3886200" cy="1077218"/>
          </a:xfrm>
          <a:prstGeom prst="rect">
            <a:avLst/>
          </a:prstGeom>
          <a:noFill/>
        </p:spPr>
        <p:txBody>
          <a:bodyPr wrap="square" rtlCol="0">
            <a:spAutoFit/>
          </a:bodyPr>
          <a:lstStyle/>
          <a:p>
            <a:pPr algn="ctr"/>
            <a:r>
              <a:rPr lang="en-US" sz="3200" b="1" dirty="0" smtClean="0">
                <a:solidFill>
                  <a:schemeClr val="bg2">
                    <a:lumMod val="40000"/>
                    <a:lumOff val="60000"/>
                  </a:schemeClr>
                </a:solidFill>
              </a:rPr>
              <a:t>RECONSTRUCTION </a:t>
            </a:r>
            <a:br>
              <a:rPr lang="en-US" sz="3200" b="1" dirty="0" smtClean="0">
                <a:solidFill>
                  <a:schemeClr val="bg2">
                    <a:lumMod val="40000"/>
                    <a:lumOff val="60000"/>
                  </a:schemeClr>
                </a:solidFill>
              </a:rPr>
            </a:br>
            <a:r>
              <a:rPr lang="en-US" sz="3200" b="1" dirty="0" smtClean="0">
                <a:solidFill>
                  <a:schemeClr val="bg2">
                    <a:lumMod val="40000"/>
                    <a:lumOff val="60000"/>
                  </a:schemeClr>
                </a:solidFill>
              </a:rPr>
              <a:t>AMENDMENTS:</a:t>
            </a:r>
            <a:endParaRPr lang="en-US" sz="3200" b="1" dirty="0">
              <a:solidFill>
                <a:schemeClr val="bg2">
                  <a:lumMod val="40000"/>
                  <a:lumOff val="60000"/>
                </a:schemeClr>
              </a:solidFill>
            </a:endParaRPr>
          </a:p>
        </p:txBody>
      </p:sp>
      <p:sp>
        <p:nvSpPr>
          <p:cNvPr id="15" name="TextBox 14">
            <a:hlinkClick r:id="" action="ppaction://noaction"/>
          </p:cNvPr>
          <p:cNvSpPr txBox="1"/>
          <p:nvPr/>
        </p:nvSpPr>
        <p:spPr>
          <a:xfrm>
            <a:off x="5029200" y="5943600"/>
            <a:ext cx="609600" cy="584775"/>
          </a:xfrm>
          <a:prstGeom prst="rect">
            <a:avLst/>
          </a:prstGeom>
          <a:solidFill>
            <a:schemeClr val="tx1">
              <a:lumMod val="50000"/>
              <a:lumOff val="50000"/>
            </a:schemeClr>
          </a:solidFill>
          <a:effectLst>
            <a:glow rad="635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b="1" dirty="0" smtClean="0">
                <a:solidFill>
                  <a:schemeClr val="tx2">
                    <a:lumMod val="50000"/>
                  </a:schemeClr>
                </a:solidFill>
              </a:rPr>
              <a:t>13</a:t>
            </a:r>
            <a:endParaRPr lang="en-US" sz="3200" b="1" dirty="0">
              <a:solidFill>
                <a:schemeClr val="tx2">
                  <a:lumMod val="50000"/>
                </a:schemeClr>
              </a:solidFill>
            </a:endParaRPr>
          </a:p>
        </p:txBody>
      </p:sp>
      <p:sp>
        <p:nvSpPr>
          <p:cNvPr id="16" name="TextBox 15">
            <a:hlinkClick r:id="rId4" action="ppaction://hlinksldjump"/>
          </p:cNvPr>
          <p:cNvSpPr txBox="1"/>
          <p:nvPr/>
        </p:nvSpPr>
        <p:spPr>
          <a:xfrm>
            <a:off x="6667500" y="5943600"/>
            <a:ext cx="609600" cy="584775"/>
          </a:xfrm>
          <a:prstGeom prst="rect">
            <a:avLst/>
          </a:prstGeom>
          <a:solidFill>
            <a:schemeClr val="tx1">
              <a:lumMod val="50000"/>
              <a:lumOff val="50000"/>
            </a:schemeClr>
          </a:solidFill>
          <a:effectLst>
            <a:glow rad="635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b="1" dirty="0" smtClean="0">
                <a:solidFill>
                  <a:schemeClr val="tx2">
                    <a:lumMod val="50000"/>
                  </a:schemeClr>
                </a:solidFill>
              </a:rPr>
              <a:t>14</a:t>
            </a:r>
            <a:endParaRPr lang="en-US" sz="3200" b="1" dirty="0">
              <a:solidFill>
                <a:schemeClr val="tx2">
                  <a:lumMod val="50000"/>
                </a:schemeClr>
              </a:solidFill>
            </a:endParaRPr>
          </a:p>
        </p:txBody>
      </p:sp>
      <p:sp>
        <p:nvSpPr>
          <p:cNvPr id="18" name="TextBox 17">
            <a:hlinkClick r:id="rId5" action="ppaction://hlinksldjump"/>
          </p:cNvPr>
          <p:cNvSpPr txBox="1"/>
          <p:nvPr/>
        </p:nvSpPr>
        <p:spPr>
          <a:xfrm>
            <a:off x="8305800" y="5943600"/>
            <a:ext cx="609600" cy="584775"/>
          </a:xfrm>
          <a:prstGeom prst="rect">
            <a:avLst/>
          </a:prstGeom>
          <a:solidFill>
            <a:schemeClr val="tx1">
              <a:lumMod val="50000"/>
              <a:lumOff val="50000"/>
            </a:schemeClr>
          </a:solidFill>
          <a:effectLst>
            <a:glow rad="635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b="1" dirty="0" smtClean="0">
                <a:solidFill>
                  <a:schemeClr val="tx2">
                    <a:lumMod val="50000"/>
                  </a:schemeClr>
                </a:solidFill>
              </a:rPr>
              <a:t>15</a:t>
            </a:r>
            <a:endParaRPr lang="en-US" sz="3200" b="1" dirty="0">
              <a:solidFill>
                <a:schemeClr val="tx2">
                  <a:lumMod val="50000"/>
                </a:schemeClr>
              </a:solidFill>
            </a:endParaRPr>
          </a:p>
        </p:txBody>
      </p:sp>
      <p:sp>
        <p:nvSpPr>
          <p:cNvPr id="19" name="Content Placeholder 2"/>
          <p:cNvSpPr>
            <a:spLocks noGrp="1"/>
          </p:cNvSpPr>
          <p:nvPr>
            <p:ph sz="half" idx="1"/>
          </p:nvPr>
        </p:nvSpPr>
        <p:spPr>
          <a:xfrm>
            <a:off x="152400" y="1066800"/>
            <a:ext cx="4572000" cy="495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buNone/>
            </a:pPr>
            <a:endParaRPr lang="en-US" sz="3200" b="1" i="1" dirty="0" smtClean="0">
              <a:ln w="11430"/>
              <a:solidFill>
                <a:srgbClr val="FF7575"/>
              </a:solidFill>
              <a:effectLst>
                <a:outerShdw blurRad="80000" dist="40000" dir="5040000" algn="tl">
                  <a:srgbClr val="000000">
                    <a:alpha val="30000"/>
                  </a:srgbClr>
                </a:outerShdw>
              </a:effectLst>
            </a:endParaRPr>
          </a:p>
          <a:p>
            <a:pPr>
              <a:buNone/>
            </a:pPr>
            <a:r>
              <a:rPr lang="en-US" sz="2400" b="1" i="1" dirty="0" smtClean="0">
                <a:ln w="11430"/>
                <a:solidFill>
                  <a:srgbClr val="FF7575"/>
                </a:solidFill>
                <a:effectLst>
                  <a:outerShdw blurRad="80000" dist="40000" dir="5040000" algn="tl">
                    <a:srgbClr val="000000">
                      <a:alpha val="30000"/>
                    </a:srgbClr>
                  </a:outerShdw>
                </a:effectLst>
              </a:rPr>
              <a:t>	</a:t>
            </a:r>
            <a:r>
              <a:rPr lang="en-US" b="1" i="1" dirty="0" smtClean="0">
                <a:ln w="11430"/>
                <a:solidFill>
                  <a:srgbClr val="FF7575"/>
                </a:solidFill>
                <a:effectLst>
                  <a:outerShdw blurRad="80000" dist="40000" dir="5040000" algn="tl">
                    <a:srgbClr val="000000">
                      <a:alpha val="30000"/>
                    </a:srgbClr>
                  </a:outerShdw>
                </a:effectLst>
              </a:rPr>
              <a:t>Abolition of Slavery</a:t>
            </a:r>
          </a:p>
          <a:p>
            <a:pPr>
              <a:buNone/>
            </a:pPr>
            <a:endParaRPr lang="en-US" sz="800" b="1" i="1" dirty="0">
              <a:ln w="11430"/>
              <a:solidFill>
                <a:srgbClr val="FF7575"/>
              </a:solidFill>
              <a:effectLst>
                <a:outerShdw blurRad="80000" dist="40000" dir="5040000" algn="tl">
                  <a:srgbClr val="000000">
                    <a:alpha val="30000"/>
                  </a:srgbClr>
                </a:outerShdw>
              </a:effectLst>
            </a:endParaRPr>
          </a:p>
          <a:p>
            <a:pPr>
              <a:buNone/>
            </a:pPr>
            <a:endParaRPr lang="en-US" sz="3200" b="1" i="1" dirty="0" smtClean="0">
              <a:ln w="11430"/>
              <a:solidFill>
                <a:srgbClr val="FF7575"/>
              </a:solidFill>
              <a:effectLst>
                <a:outerShdw blurRad="80000" dist="40000" dir="5040000" algn="tl">
                  <a:srgbClr val="000000">
                    <a:alpha val="30000"/>
                  </a:srgbClr>
                </a:outerShdw>
              </a:effectLst>
            </a:endParaRPr>
          </a:p>
          <a:p>
            <a:pPr>
              <a:spcAft>
                <a:spcPts val="1200"/>
              </a:spcAft>
              <a:buNone/>
            </a:pPr>
            <a:r>
              <a:rPr lang="en-US" sz="2400" b="1" i="1" dirty="0" smtClean="0">
                <a:ln w="11430"/>
                <a:solidFill>
                  <a:srgbClr val="FF7575"/>
                </a:solidFill>
                <a:effectLst>
                  <a:outerShdw blurRad="80000" dist="40000" dir="5040000" algn="tl">
                    <a:srgbClr val="000000">
                      <a:alpha val="30000"/>
                    </a:srgbClr>
                  </a:outerShdw>
                </a:effectLst>
              </a:rPr>
              <a:t>	</a:t>
            </a:r>
            <a:r>
              <a:rPr lang="en-US" b="1" i="1" dirty="0" smtClean="0">
                <a:ln w="11430"/>
                <a:solidFill>
                  <a:srgbClr val="FF7575"/>
                </a:solidFill>
                <a:effectLst>
                  <a:outerShdw blurRad="80000" dist="40000" dir="5040000" algn="tl">
                    <a:srgbClr val="000000">
                      <a:alpha val="30000"/>
                    </a:srgbClr>
                  </a:outerShdw>
                </a:effectLst>
              </a:rPr>
              <a:t>1.  Birthright Citizenship</a:t>
            </a:r>
          </a:p>
          <a:p>
            <a:pPr>
              <a:spcAft>
                <a:spcPts val="1200"/>
              </a:spcAft>
              <a:buNone/>
            </a:pPr>
            <a:r>
              <a:rPr lang="en-US" b="1" i="1" dirty="0" smtClean="0">
                <a:ln w="11430"/>
                <a:solidFill>
                  <a:srgbClr val="FF7575"/>
                </a:solidFill>
                <a:effectLst>
                  <a:outerShdw blurRad="80000" dist="40000" dir="5040000" algn="tl">
                    <a:srgbClr val="000000">
                      <a:alpha val="30000"/>
                    </a:srgbClr>
                  </a:outerShdw>
                </a:effectLst>
              </a:rPr>
              <a:t>	2.  Equal Protection</a:t>
            </a:r>
          </a:p>
          <a:p>
            <a:pPr>
              <a:spcAft>
                <a:spcPts val="1200"/>
              </a:spcAft>
              <a:buNone/>
            </a:pPr>
            <a:r>
              <a:rPr lang="en-US" b="1" i="1" dirty="0" smtClean="0">
                <a:ln w="11430"/>
                <a:solidFill>
                  <a:srgbClr val="FF7575"/>
                </a:solidFill>
                <a:effectLst>
                  <a:outerShdw blurRad="80000" dist="40000" dir="5040000" algn="tl">
                    <a:srgbClr val="000000">
                      <a:alpha val="30000"/>
                    </a:srgbClr>
                  </a:outerShdw>
                </a:effectLst>
              </a:rPr>
              <a:t>	3.  Punish Confederates</a:t>
            </a:r>
            <a:endParaRPr lang="en-US" sz="1200" b="1" i="1" dirty="0" smtClean="0">
              <a:ln w="11430"/>
              <a:solidFill>
                <a:srgbClr val="FF7575"/>
              </a:solidFill>
              <a:effectLst>
                <a:outerShdw blurRad="80000" dist="40000" dir="5040000" algn="tl">
                  <a:srgbClr val="000000">
                    <a:alpha val="30000"/>
                  </a:srgbClr>
                </a:outerShdw>
              </a:effectLst>
            </a:endParaRPr>
          </a:p>
          <a:p>
            <a:pPr>
              <a:buNone/>
            </a:pPr>
            <a:endParaRPr lang="en-US" sz="3200" b="1" i="1" dirty="0" smtClean="0">
              <a:ln w="11430"/>
              <a:solidFill>
                <a:srgbClr val="FF7575"/>
              </a:solidFill>
              <a:effectLst>
                <a:outerShdw blurRad="80000" dist="40000" dir="5040000" algn="tl">
                  <a:srgbClr val="000000">
                    <a:alpha val="30000"/>
                  </a:srgbClr>
                </a:outerShdw>
              </a:effectLst>
            </a:endParaRPr>
          </a:p>
          <a:p>
            <a:pPr>
              <a:buNone/>
            </a:pPr>
            <a:r>
              <a:rPr lang="en-US" sz="3200" b="1" i="1" dirty="0">
                <a:ln w="11430"/>
                <a:solidFill>
                  <a:srgbClr val="FF7575"/>
                </a:solidFill>
                <a:effectLst>
                  <a:outerShdw blurRad="80000" dist="40000" dir="5040000" algn="tl">
                    <a:srgbClr val="000000">
                      <a:alpha val="30000"/>
                    </a:srgbClr>
                  </a:outerShdw>
                </a:effectLst>
              </a:rPr>
              <a:t>	</a:t>
            </a:r>
            <a:r>
              <a:rPr lang="en-US" b="1" i="1" dirty="0" smtClean="0">
                <a:ln w="11430"/>
                <a:solidFill>
                  <a:srgbClr val="FF7575"/>
                </a:solidFill>
                <a:effectLst>
                  <a:outerShdw blurRad="80000" dist="40000" dir="5040000" algn="tl">
                    <a:srgbClr val="000000">
                      <a:alpha val="30000"/>
                    </a:srgbClr>
                  </a:outerShdw>
                </a:effectLst>
              </a:rPr>
              <a:t>Black [Male] Suffrage</a:t>
            </a:r>
            <a:endParaRPr lang="en-US" b="1" i="1" dirty="0">
              <a:ln w="11430"/>
              <a:solidFill>
                <a:srgbClr val="FF7575"/>
              </a:solidFill>
              <a:effectLst>
                <a:outerShdw blurRad="80000" dist="40000" dir="5040000" algn="tl">
                  <a:srgbClr val="000000">
                    <a:alpha val="30000"/>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Effect transition="in" filter="wipe(left)">
                                      <p:cBhvr>
                                        <p:cTn id="7" dur="500"/>
                                        <p:tgtEl>
                                          <p:spTgt spid="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xEl>
                                              <p:pRg st="4" end="4"/>
                                            </p:txEl>
                                          </p:spTgt>
                                        </p:tgtEl>
                                        <p:attrNameLst>
                                          <p:attrName>style.visibility</p:attrName>
                                        </p:attrNameLst>
                                      </p:cBhvr>
                                      <p:to>
                                        <p:strVal val="visible"/>
                                      </p:to>
                                    </p:set>
                                    <p:animEffect transition="in" filter="wipe(left)">
                                      <p:cBhvr>
                                        <p:cTn id="12" dur="500"/>
                                        <p:tgtEl>
                                          <p:spTgt spid="1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xEl>
                                              <p:pRg st="5" end="5"/>
                                            </p:txEl>
                                          </p:spTgt>
                                        </p:tgtEl>
                                        <p:attrNameLst>
                                          <p:attrName>style.visibility</p:attrName>
                                        </p:attrNameLst>
                                      </p:cBhvr>
                                      <p:to>
                                        <p:strVal val="visible"/>
                                      </p:to>
                                    </p:set>
                                    <p:animEffect transition="in" filter="wipe(left)">
                                      <p:cBhvr>
                                        <p:cTn id="17" dur="500"/>
                                        <p:tgtEl>
                                          <p:spTgt spid="1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xEl>
                                              <p:pRg st="6" end="6"/>
                                            </p:txEl>
                                          </p:spTgt>
                                        </p:tgtEl>
                                        <p:attrNameLst>
                                          <p:attrName>style.visibility</p:attrName>
                                        </p:attrNameLst>
                                      </p:cBhvr>
                                      <p:to>
                                        <p:strVal val="visible"/>
                                      </p:to>
                                    </p:set>
                                    <p:animEffect transition="in" filter="wipe(left)">
                                      <p:cBhvr>
                                        <p:cTn id="22" dur="500"/>
                                        <p:tgtEl>
                                          <p:spTgt spid="1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
                                            <p:txEl>
                                              <p:pRg st="8" end="8"/>
                                            </p:txEl>
                                          </p:spTgt>
                                        </p:tgtEl>
                                        <p:attrNameLst>
                                          <p:attrName>style.visibility</p:attrName>
                                        </p:attrNameLst>
                                      </p:cBhvr>
                                      <p:to>
                                        <p:strVal val="visible"/>
                                      </p:to>
                                    </p:set>
                                    <p:animEffect transition="in" filter="wipe(left)">
                                      <p:cBhvr>
                                        <p:cTn id="27" dur="500"/>
                                        <p:tgtEl>
                                          <p:spTgt spid="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farm2.staticflickr.com/1151/539852012_0b86210586_o.jpg"/>
          <p:cNvPicPr>
            <a:picLocks noChangeAspect="1" noChangeArrowheads="1"/>
          </p:cNvPicPr>
          <p:nvPr/>
        </p:nvPicPr>
        <p:blipFill rotWithShape="1">
          <a:blip r:embed="rId2">
            <a:extLst>
              <a:ext uri="{28A0092B-C50C-407E-A947-70E740481C1C}">
                <a14:useLocalDpi xmlns:a14="http://schemas.microsoft.com/office/drawing/2010/main" val="0"/>
              </a:ext>
            </a:extLst>
          </a:blip>
          <a:srcRect b="9266"/>
          <a:stretch/>
        </p:blipFill>
        <p:spPr bwMode="auto">
          <a:xfrm>
            <a:off x="0" y="0"/>
            <a:ext cx="917027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4419600"/>
            <a:ext cx="9170276" cy="1143000"/>
          </a:xfrm>
          <a:solidFill>
            <a:schemeClr val="dk1">
              <a:alpha val="67000"/>
            </a:schemeClr>
          </a:solidFill>
          <a:ln>
            <a:noFill/>
          </a:ln>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sz="6000" b="1" dirty="0" smtClean="0"/>
              <a:t>Impeachment</a:t>
            </a:r>
            <a:endParaRPr lang="en-US" sz="6000" b="1" dirty="0"/>
          </a:p>
        </p:txBody>
      </p:sp>
      <p:sp>
        <p:nvSpPr>
          <p:cNvPr id="6" name="Rectangle 5"/>
          <p:cNvSpPr/>
          <p:nvPr/>
        </p:nvSpPr>
        <p:spPr>
          <a:xfrm>
            <a:off x="6913196" y="6550223"/>
            <a:ext cx="2230804" cy="307777"/>
          </a:xfrm>
          <a:prstGeom prst="rect">
            <a:avLst/>
          </a:prstGeom>
        </p:spPr>
        <p:txBody>
          <a:bodyPr wrap="none">
            <a:spAutoFit/>
          </a:bodyPr>
          <a:lstStyle/>
          <a:p>
            <a:r>
              <a:rPr lang="en-US" sz="1400" b="1" dirty="0" smtClean="0">
                <a:solidFill>
                  <a:prstClr val="white">
                    <a:lumMod val="85000"/>
                  </a:prstClr>
                </a:solidFill>
              </a:rPr>
              <a:t>Photo Credit:  </a:t>
            </a:r>
            <a:r>
              <a:rPr lang="en-US" sz="1400" b="1" dirty="0" smtClean="0">
                <a:solidFill>
                  <a:prstClr val="white">
                    <a:lumMod val="85000"/>
                  </a:prstClr>
                </a:solidFill>
                <a:hlinkClick r:id="rId3"/>
              </a:rPr>
              <a:t>Nancy Lehrer</a:t>
            </a:r>
            <a:endParaRPr lang="en-US" sz="1400" dirty="0">
              <a:solidFill>
                <a:prstClr val="white">
                  <a:lumMod val="85000"/>
                </a:prstClr>
              </a:solidFill>
            </a:endParaRPr>
          </a:p>
        </p:txBody>
      </p:sp>
    </p:spTree>
    <p:extLst>
      <p:ext uri="{BB962C8B-B14F-4D97-AF65-F5344CB8AC3E}">
        <p14:creationId xmlns:p14="http://schemas.microsoft.com/office/powerpoint/2010/main" val="4030253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3716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l"/>
            <a:r>
              <a:rPr lang="en-US"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IMPEACHMENT</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sz="half" idx="1"/>
          </p:nvPr>
        </p:nvSpPr>
        <p:spPr>
          <a:xfrm>
            <a:off x="381000" y="1828800"/>
            <a:ext cx="4800600" cy="4572000"/>
          </a:xfrm>
        </p:spPr>
        <p:txBody>
          <a:bodyPr>
            <a:normAutofit/>
          </a:bodyPr>
          <a:lstStyle/>
          <a:p>
            <a:r>
              <a:rPr lang="en-US" b="1" dirty="0" smtClean="0">
                <a:solidFill>
                  <a:schemeClr val="bg1">
                    <a:lumMod val="85000"/>
                  </a:schemeClr>
                </a:solidFill>
              </a:rPr>
              <a:t>Tenure of Office Act of 1867</a:t>
            </a:r>
          </a:p>
          <a:p>
            <a:pPr lvl="1"/>
            <a:r>
              <a:rPr lang="en-US" b="1" dirty="0" smtClean="0">
                <a:solidFill>
                  <a:schemeClr val="bg1">
                    <a:lumMod val="85000"/>
                  </a:schemeClr>
                </a:solidFill>
              </a:rPr>
              <a:t>Passed over Veto</a:t>
            </a:r>
          </a:p>
          <a:p>
            <a:endParaRPr lang="en-US" sz="2000" b="1" dirty="0">
              <a:solidFill>
                <a:schemeClr val="bg1">
                  <a:lumMod val="85000"/>
                </a:schemeClr>
              </a:solidFill>
            </a:endParaRPr>
          </a:p>
          <a:p>
            <a:r>
              <a:rPr lang="en-US" b="1" dirty="0" smtClean="0">
                <a:solidFill>
                  <a:schemeClr val="bg1">
                    <a:lumMod val="85000"/>
                  </a:schemeClr>
                </a:solidFill>
              </a:rPr>
              <a:t>Johnson fired Sec. of War</a:t>
            </a:r>
          </a:p>
          <a:p>
            <a:pPr lvl="1"/>
            <a:r>
              <a:rPr lang="en-US" b="1" dirty="0" smtClean="0">
                <a:solidFill>
                  <a:schemeClr val="bg1">
                    <a:lumMod val="85000"/>
                  </a:schemeClr>
                </a:solidFill>
              </a:rPr>
              <a:t>Impeached for violating TOA</a:t>
            </a:r>
          </a:p>
          <a:p>
            <a:endParaRPr lang="en-US" sz="2000" b="1" dirty="0">
              <a:solidFill>
                <a:schemeClr val="bg1">
                  <a:lumMod val="85000"/>
                </a:schemeClr>
              </a:solidFill>
            </a:endParaRPr>
          </a:p>
          <a:p>
            <a:r>
              <a:rPr lang="en-US" b="1" i="1" dirty="0" smtClean="0">
                <a:solidFill>
                  <a:schemeClr val="bg1">
                    <a:lumMod val="85000"/>
                  </a:schemeClr>
                </a:solidFill>
              </a:rPr>
              <a:t>35-19 vote in Senate to remove from office</a:t>
            </a:r>
          </a:p>
          <a:p>
            <a:pPr lvl="1"/>
            <a:r>
              <a:rPr lang="en-US" b="1" i="1" dirty="0" smtClean="0">
                <a:solidFill>
                  <a:schemeClr val="bg1">
                    <a:lumMod val="85000"/>
                  </a:schemeClr>
                </a:solidFill>
              </a:rPr>
              <a:t>How many would it have taken?</a:t>
            </a:r>
            <a:endParaRPr lang="en-US" b="1" i="1" dirty="0">
              <a:solidFill>
                <a:schemeClr val="bg1">
                  <a:lumMod val="85000"/>
                </a:schemeClr>
              </a:solidFill>
            </a:endParaRPr>
          </a:p>
        </p:txBody>
      </p:sp>
      <p:pic>
        <p:nvPicPr>
          <p:cNvPr id="7" name="peach.mp3">
            <a:hlinkClick r:id="" action="ppaction://media"/>
          </p:cNvPr>
          <p:cNvPicPr>
            <a:picLocks noChangeAspect="1"/>
          </p:cNvPicPr>
          <p:nvPr>
            <a:audioFile r:link="rId3"/>
            <p:extLst>
              <p:ext uri="{DAA4B4D4-6D71-4841-9C94-3DE7FCFB9230}">
                <p14:media xmlns:p14="http://schemas.microsoft.com/office/powerpoint/2010/main" r:link="rId2"/>
              </p:ext>
            </p:extLst>
          </p:nvPr>
        </p:nvPicPr>
        <p:blipFill>
          <a:blip r:embed="rId5" cstate="print"/>
          <a:stretch>
            <a:fillRect/>
          </a:stretch>
        </p:blipFill>
        <p:spPr>
          <a:xfrm>
            <a:off x="8839200" y="6553200"/>
            <a:ext cx="304800" cy="304800"/>
          </a:xfrm>
          <a:prstGeom prst="rect">
            <a:avLst/>
          </a:prstGeom>
        </p:spPr>
      </p:pic>
      <p:grpSp>
        <p:nvGrpSpPr>
          <p:cNvPr id="9" name="Group 8"/>
          <p:cNvGrpSpPr/>
          <p:nvPr/>
        </p:nvGrpSpPr>
        <p:grpSpPr>
          <a:xfrm>
            <a:off x="5611091" y="2514600"/>
            <a:ext cx="3304309" cy="3810000"/>
            <a:chOff x="5486400" y="1828800"/>
            <a:chExt cx="3304309" cy="3810000"/>
          </a:xfrm>
        </p:grpSpPr>
        <p:pic>
          <p:nvPicPr>
            <p:cNvPr id="6" name="Picture 3"/>
            <p:cNvPicPr>
              <a:picLocks noChangeAspect="1" noChangeArrowheads="1"/>
            </p:cNvPicPr>
            <p:nvPr/>
          </p:nvPicPr>
          <p:blipFill rotWithShape="1">
            <a:blip r:embed="rId6" cstate="print"/>
            <a:srcRect r="6441" b="11321"/>
            <a:stretch/>
          </p:blipFill>
          <p:spPr bwMode="auto">
            <a:xfrm>
              <a:off x="5486400" y="1828800"/>
              <a:ext cx="3288803" cy="3810000"/>
            </a:xfrm>
            <a:prstGeom prst="rect">
              <a:avLst/>
            </a:prstGeom>
            <a:noFill/>
            <a:ln w="9525">
              <a:noFill/>
              <a:miter lim="800000"/>
              <a:headEnd/>
              <a:tailEnd/>
            </a:ln>
            <a:effectLst/>
          </p:spPr>
        </p:pic>
        <p:sp>
          <p:nvSpPr>
            <p:cNvPr id="8" name="Rectangle 7"/>
            <p:cNvSpPr/>
            <p:nvPr/>
          </p:nvSpPr>
          <p:spPr>
            <a:xfrm>
              <a:off x="7112044" y="5054025"/>
              <a:ext cx="1678665" cy="584775"/>
            </a:xfrm>
            <a:prstGeom prst="rect">
              <a:avLst/>
            </a:prstGeom>
          </p:spPr>
          <p:txBody>
            <a:bodyPr wrap="none">
              <a:spAutoFit/>
            </a:bodyPr>
            <a:lstStyle/>
            <a:p>
              <a:pPr algn="r"/>
              <a:r>
                <a:rPr lang="en-US" sz="3200" b="1" dirty="0" smtClean="0">
                  <a:solidFill>
                    <a:prstClr val="white"/>
                  </a:solidFill>
                </a:rPr>
                <a:t>Johnson </a:t>
              </a:r>
              <a:endParaRPr lang="en-US" sz="3200" dirty="0">
                <a:solidFill>
                  <a:prstClr val="white"/>
                </a:solidFill>
              </a:endParaRPr>
            </a:p>
          </p:txBody>
        </p:sp>
      </p:grpSp>
      <p:pic>
        <p:nvPicPr>
          <p:cNvPr id="10" name="Picture 1" descr="C:\Documents and Settings\trichey\Local Settings\Temporary Internet Files\Content.IE5\UEI334DR\MC900436905[1].png"/>
          <p:cNvPicPr>
            <a:picLocks noChangeAspect="1" noChangeArrowheads="1"/>
          </p:cNvPicPr>
          <p:nvPr/>
        </p:nvPicPr>
        <p:blipFill>
          <a:blip r:embed="rId7" cstate="print"/>
          <a:srcRect/>
          <a:stretch>
            <a:fillRect/>
          </a:stretch>
        </p:blipFill>
        <p:spPr bwMode="auto">
          <a:xfrm>
            <a:off x="6629400" y="0"/>
            <a:ext cx="2324100" cy="2324100"/>
          </a:xfrm>
          <a:prstGeom prst="rect">
            <a:avLst/>
          </a:prstGeom>
          <a:noFill/>
        </p:spPr>
      </p:pic>
    </p:spTree>
    <p:extLst>
      <p:ext uri="{BB962C8B-B14F-4D97-AF65-F5344CB8AC3E}">
        <p14:creationId xmlns:p14="http://schemas.microsoft.com/office/powerpoint/2010/main" val="30555554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0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3716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l"/>
            <a:r>
              <a:rPr lang="en-US"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IMPEACHMENT</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sz="half" idx="1"/>
          </p:nvPr>
        </p:nvSpPr>
        <p:spPr>
          <a:xfrm>
            <a:off x="0" y="2133600"/>
            <a:ext cx="9144000" cy="4267200"/>
          </a:xfrm>
        </p:spPr>
        <p:txBody>
          <a:bodyPr>
            <a:normAutofit/>
          </a:bodyPr>
          <a:lstStyle/>
          <a:p>
            <a:pPr marL="0" indent="0" algn="ctr">
              <a:buNone/>
            </a:pPr>
            <a:r>
              <a:rPr lang="en-US" sz="18000" b="1" i="1" dirty="0" smtClean="0">
                <a:solidFill>
                  <a:schemeClr val="bg1">
                    <a:lumMod val="85000"/>
                  </a:schemeClr>
                </a:solidFill>
              </a:rPr>
              <a:t>2 – 1 – 0</a:t>
            </a:r>
            <a:endParaRPr lang="en-US" sz="18000" b="1" i="1" dirty="0">
              <a:solidFill>
                <a:schemeClr val="bg1">
                  <a:lumMod val="85000"/>
                </a:schemeClr>
              </a:solidFill>
            </a:endParaRPr>
          </a:p>
        </p:txBody>
      </p:sp>
      <p:pic>
        <p:nvPicPr>
          <p:cNvPr id="22529" name="Picture 1" descr="C:\Documents and Settings\trichey\Local Settings\Temporary Internet Files\Content.IE5\UEI334DR\MC900436905[1].png"/>
          <p:cNvPicPr>
            <a:picLocks noChangeAspect="1" noChangeArrowheads="1"/>
          </p:cNvPicPr>
          <p:nvPr/>
        </p:nvPicPr>
        <p:blipFill>
          <a:blip r:embed="rId3" cstate="print"/>
          <a:srcRect/>
          <a:stretch>
            <a:fillRect/>
          </a:stretch>
        </p:blipFill>
        <p:spPr bwMode="auto">
          <a:xfrm>
            <a:off x="6629400" y="0"/>
            <a:ext cx="2324100" cy="2324100"/>
          </a:xfrm>
          <a:prstGeom prst="rect">
            <a:avLst/>
          </a:prstGeom>
          <a:noFill/>
        </p:spPr>
      </p:pic>
      <p:sp>
        <p:nvSpPr>
          <p:cNvPr id="4" name="TextBox 3"/>
          <p:cNvSpPr txBox="1"/>
          <p:nvPr/>
        </p:nvSpPr>
        <p:spPr>
          <a:xfrm>
            <a:off x="381000" y="1258669"/>
            <a:ext cx="5334000" cy="646331"/>
          </a:xfrm>
          <a:prstGeom prst="rect">
            <a:avLst/>
          </a:prstGeom>
          <a:noFill/>
        </p:spPr>
        <p:txBody>
          <a:bodyPr wrap="square" rtlCol="0">
            <a:spAutoFit/>
          </a:bodyPr>
          <a:lstStyle/>
          <a:p>
            <a:r>
              <a:rPr lang="en-US" sz="3600" b="1" i="1" dirty="0" smtClean="0">
                <a:solidFill>
                  <a:prstClr val="white">
                    <a:lumMod val="85000"/>
                  </a:prstClr>
                </a:solidFill>
              </a:rPr>
              <a:t>By the Numbers</a:t>
            </a:r>
            <a:endParaRPr lang="en-US" sz="3600" b="1" i="1" dirty="0">
              <a:solidFill>
                <a:prstClr val="white">
                  <a:lumMod val="85000"/>
                </a:prstClr>
              </a:solidFill>
            </a:endParaRPr>
          </a:p>
        </p:txBody>
      </p:sp>
    </p:spTree>
    <p:extLst>
      <p:ext uri="{BB962C8B-B14F-4D97-AF65-F5344CB8AC3E}">
        <p14:creationId xmlns:p14="http://schemas.microsoft.com/office/powerpoint/2010/main" val="31584920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farm2.staticflickr.com/1151/539852012_0b86210586_o.jpg"/>
          <p:cNvPicPr>
            <a:picLocks noChangeAspect="1" noChangeArrowheads="1"/>
          </p:cNvPicPr>
          <p:nvPr/>
        </p:nvPicPr>
        <p:blipFill rotWithShape="1">
          <a:blip r:embed="rId2">
            <a:extLst>
              <a:ext uri="{28A0092B-C50C-407E-A947-70E740481C1C}">
                <a14:useLocalDpi xmlns:a14="http://schemas.microsoft.com/office/drawing/2010/main" val="0"/>
              </a:ext>
            </a:extLst>
          </a:blip>
          <a:srcRect b="9266"/>
          <a:stretch/>
        </p:blipFill>
        <p:spPr bwMode="auto">
          <a:xfrm>
            <a:off x="0" y="0"/>
            <a:ext cx="9170276"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913196" y="6550223"/>
            <a:ext cx="2230804" cy="307777"/>
          </a:xfrm>
          <a:prstGeom prst="rect">
            <a:avLst/>
          </a:prstGeom>
        </p:spPr>
        <p:txBody>
          <a:bodyPr wrap="none">
            <a:spAutoFit/>
          </a:bodyPr>
          <a:lstStyle/>
          <a:p>
            <a:r>
              <a:rPr lang="en-US" sz="1400" b="1" dirty="0" smtClean="0">
                <a:solidFill>
                  <a:prstClr val="white">
                    <a:lumMod val="85000"/>
                  </a:prstClr>
                </a:solidFill>
              </a:rPr>
              <a:t>Photo Credit:  </a:t>
            </a:r>
            <a:r>
              <a:rPr lang="en-US" sz="1400" b="1" dirty="0" smtClean="0">
                <a:solidFill>
                  <a:prstClr val="white">
                    <a:lumMod val="85000"/>
                  </a:prstClr>
                </a:solidFill>
                <a:hlinkClick r:id="rId3"/>
              </a:rPr>
              <a:t>Nancy Lehrer</a:t>
            </a:r>
            <a:endParaRPr lang="en-US" sz="1400" dirty="0">
              <a:solidFill>
                <a:prstClr val="white">
                  <a:lumMod val="85000"/>
                </a:prstClr>
              </a:solidFill>
            </a:endParaRPr>
          </a:p>
        </p:txBody>
      </p:sp>
      <p:sp>
        <p:nvSpPr>
          <p:cNvPr id="7" name="Oval 6"/>
          <p:cNvSpPr/>
          <p:nvPr/>
        </p:nvSpPr>
        <p:spPr>
          <a:xfrm>
            <a:off x="160283" y="3578183"/>
            <a:ext cx="3192517" cy="30512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3"/>
          <p:cNvSpPr>
            <a:spLocks noGrp="1"/>
          </p:cNvSpPr>
          <p:nvPr>
            <p:ph sz="half" idx="1"/>
          </p:nvPr>
        </p:nvSpPr>
        <p:spPr>
          <a:xfrm>
            <a:off x="228600" y="4876800"/>
            <a:ext cx="3200400" cy="1600199"/>
          </a:xfrm>
          <a:prstGeom prst="rect">
            <a:avLst/>
          </a:prstGeom>
        </p:spPr>
        <p:txBody>
          <a:bodyPr>
            <a:normAutofit/>
          </a:bodyPr>
          <a:lstStyle/>
          <a:p>
            <a:pPr marL="0" indent="0" algn="ctr">
              <a:buNone/>
            </a:pPr>
            <a:r>
              <a:rPr lang="en-US" b="1" dirty="0" smtClean="0">
                <a:solidFill>
                  <a:srgbClr val="000000"/>
                </a:solidFill>
              </a:rPr>
              <a:t>Presidents have been </a:t>
            </a:r>
            <a:r>
              <a:rPr lang="en-US" sz="3400" b="1" i="1" dirty="0" smtClean="0">
                <a:solidFill>
                  <a:srgbClr val="FF0066"/>
                </a:solidFill>
              </a:rPr>
              <a:t>impeached</a:t>
            </a:r>
            <a:r>
              <a:rPr lang="en-US" sz="3600" b="1" dirty="0" smtClean="0">
                <a:solidFill>
                  <a:srgbClr val="FF6161"/>
                </a:solidFill>
              </a:rPr>
              <a:t/>
            </a:r>
            <a:br>
              <a:rPr lang="en-US" sz="3600" b="1" dirty="0" smtClean="0">
                <a:solidFill>
                  <a:srgbClr val="FF6161"/>
                </a:solidFill>
              </a:rPr>
            </a:br>
            <a:r>
              <a:rPr lang="en-US" b="1" dirty="0">
                <a:solidFill>
                  <a:srgbClr val="000000"/>
                </a:solidFill>
              </a:rPr>
              <a:t>by Congress.</a:t>
            </a:r>
          </a:p>
        </p:txBody>
      </p:sp>
      <p:sp>
        <p:nvSpPr>
          <p:cNvPr id="9" name="Rectangle 8"/>
          <p:cNvSpPr/>
          <p:nvPr/>
        </p:nvSpPr>
        <p:spPr>
          <a:xfrm>
            <a:off x="1203652" y="3124200"/>
            <a:ext cx="1082348" cy="2215991"/>
          </a:xfrm>
          <a:prstGeom prst="rect">
            <a:avLst/>
          </a:prstGeom>
        </p:spPr>
        <p:txBody>
          <a:bodyPr wrap="none">
            <a:spAutoFit/>
          </a:bodyPr>
          <a:lstStyle/>
          <a:p>
            <a:pPr algn="ctr"/>
            <a:r>
              <a:rPr lang="en-US" sz="13800" b="1" dirty="0" smtClean="0">
                <a:solidFill>
                  <a:srgbClr val="000000"/>
                </a:solidFill>
              </a:rPr>
              <a:t>2</a:t>
            </a:r>
            <a:endParaRPr lang="en-US" sz="13800" b="1" dirty="0">
              <a:solidFill>
                <a:srgbClr val="000000"/>
              </a:solidFill>
            </a:endParaRPr>
          </a:p>
        </p:txBody>
      </p:sp>
      <p:pic>
        <p:nvPicPr>
          <p:cNvPr id="10" name="Picture 3"/>
          <p:cNvPicPr>
            <a:picLocks noChangeAspect="1" noChangeArrowheads="1"/>
          </p:cNvPicPr>
          <p:nvPr/>
        </p:nvPicPr>
        <p:blipFill rotWithShape="1">
          <a:blip r:embed="rId4" cstate="print"/>
          <a:srcRect r="10344" b="27993"/>
          <a:stretch/>
        </p:blipFill>
        <p:spPr bwMode="auto">
          <a:xfrm>
            <a:off x="3606247" y="1066800"/>
            <a:ext cx="2794553" cy="2743200"/>
          </a:xfrm>
          <a:prstGeom prst="ellipse">
            <a:avLst/>
          </a:prstGeom>
          <a:noFill/>
          <a:ln w="9525">
            <a:noFill/>
            <a:miter lim="800000"/>
            <a:headEnd/>
            <a:tailEnd/>
          </a:ln>
          <a:effectLst>
            <a:softEdge rad="152400"/>
          </a:effectLst>
        </p:spPr>
      </p:pic>
      <p:pic>
        <p:nvPicPr>
          <p:cNvPr id="12" name="Picture 8" descr="http://political-party.losito.net/images/clinton-sax.jpg"/>
          <p:cNvPicPr>
            <a:picLocks noChangeAspect="1" noChangeArrowheads="1"/>
          </p:cNvPicPr>
          <p:nvPr/>
        </p:nvPicPr>
        <p:blipFill>
          <a:blip r:embed="rId5" cstate="print"/>
          <a:srcRect/>
          <a:stretch>
            <a:fillRect/>
          </a:stretch>
        </p:blipFill>
        <p:spPr bwMode="auto">
          <a:xfrm>
            <a:off x="1097248" y="1066800"/>
            <a:ext cx="1318585" cy="1905000"/>
          </a:xfrm>
          <a:prstGeom prst="rect">
            <a:avLst/>
          </a:prstGeom>
          <a:noFill/>
          <a:effectLst>
            <a:softEdge rad="127000"/>
          </a:effectLst>
        </p:spPr>
      </p:pic>
    </p:spTree>
    <p:extLst>
      <p:ext uri="{BB962C8B-B14F-4D97-AF65-F5344CB8AC3E}">
        <p14:creationId xmlns:p14="http://schemas.microsoft.com/office/powerpoint/2010/main" val="1937539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10" name="Title 2"/>
          <p:cNvSpPr>
            <a:spLocks noGrp="1"/>
          </p:cNvSpPr>
          <p:nvPr>
            <p:ph type="title"/>
          </p:nvPr>
        </p:nvSpPr>
        <p:spPr>
          <a:xfrm>
            <a:off x="0" y="152400"/>
            <a:ext cx="8915400" cy="16002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 Account of a</a:t>
            </a: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Confederate Surrender</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Text Placeholder 5"/>
          <p:cNvSpPr>
            <a:spLocks noGrp="1"/>
          </p:cNvSpPr>
          <p:nvPr>
            <p:ph type="body" idx="1"/>
          </p:nvPr>
        </p:nvSpPr>
        <p:spPr>
          <a:xfrm>
            <a:off x="5257800" y="5943600"/>
            <a:ext cx="3854669" cy="803275"/>
          </a:xfrm>
        </p:spPr>
        <p:txBody>
          <a:bodyPr>
            <a:noAutofit/>
          </a:bodyPr>
          <a:lstStyle/>
          <a:p>
            <a:pPr algn="ctr"/>
            <a:r>
              <a:rPr lang="en-US" sz="2800" dirty="0" smtClean="0">
                <a:solidFill>
                  <a:schemeClr val="bg2">
                    <a:lumMod val="40000"/>
                    <a:lumOff val="60000"/>
                  </a:schemeClr>
                </a:solidFill>
              </a:rPr>
              <a:t>Gen. Richard Taylor, CSA</a:t>
            </a:r>
          </a:p>
          <a:p>
            <a:pPr algn="ctr"/>
            <a:r>
              <a:rPr lang="en-US" sz="1800" dirty="0" smtClean="0">
                <a:solidFill>
                  <a:schemeClr val="bg2">
                    <a:lumMod val="40000"/>
                    <a:lumOff val="60000"/>
                  </a:schemeClr>
                </a:solidFill>
              </a:rPr>
              <a:t>(Son of President Zachary Taylor)</a:t>
            </a:r>
            <a:endParaRPr lang="en-US" sz="1800" dirty="0">
              <a:solidFill>
                <a:schemeClr val="bg2">
                  <a:lumMod val="40000"/>
                  <a:lumOff val="60000"/>
                </a:schemeClr>
              </a:solidFill>
            </a:endParaRPr>
          </a:p>
        </p:txBody>
      </p:sp>
      <p:sp>
        <p:nvSpPr>
          <p:cNvPr id="69635" name="Rectangle 3"/>
          <p:cNvSpPr>
            <a:spLocks noGrp="1" noChangeArrowheads="1"/>
          </p:cNvSpPr>
          <p:nvPr>
            <p:ph sz="half" idx="2"/>
          </p:nvPr>
        </p:nvSpPr>
        <p:spPr bwMode="auto">
          <a:xfrm>
            <a:off x="228600" y="1843445"/>
            <a:ext cx="51054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indent="0">
              <a:buNone/>
            </a:pPr>
            <a:r>
              <a:rPr lang="en-US" b="1" dirty="0" smtClean="0">
                <a:solidFill>
                  <a:schemeClr val="bg2">
                    <a:lumMod val="40000"/>
                    <a:lumOff val="60000"/>
                  </a:schemeClr>
                </a:solidFill>
              </a:rPr>
              <a:t>There was, as ever, a skeleton at the feast, in the person of a general officer who had recently left Germany to become a citizen and soldier of the United States. This person, with the strong accent and idioms of the Fatherland, comforted me by assurances that we of the South would speedily recognize our ignorance and errors, especially about slavery and the rights of States, and rejoice in the results of the war. In vain Canby and Palmer tried to suppress him...</a:t>
            </a:r>
            <a:endParaRPr lang="en-US" b="1" dirty="0">
              <a:solidFill>
                <a:schemeClr val="bg2">
                  <a:lumMod val="40000"/>
                  <a:lumOff val="60000"/>
                </a:schemeClr>
              </a:solidFill>
            </a:endParaRPr>
          </a:p>
        </p:txBody>
      </p:sp>
      <p:pic>
        <p:nvPicPr>
          <p:cNvPr id="12" name="Picture 2" descr="File:Richard Taylor.jpg">
            <a:hlinkClick r:id="rId3"/>
          </p:cNvPr>
          <p:cNvPicPr>
            <a:picLocks noGrp="1" noChangeAspect="1" noChangeArrowheads="1"/>
          </p:cNvPicPr>
          <p:nvPr>
            <p:ph sz="quarter" idx="4"/>
          </p:nvPr>
        </p:nvPicPr>
        <p:blipFill rotWithShape="1">
          <a:blip r:embed="rId4" cstate="print"/>
          <a:srcRect l="6944" t="851" b="21981"/>
          <a:stretch/>
        </p:blipFill>
        <p:spPr bwMode="auto">
          <a:xfrm>
            <a:off x="5410200" y="1876097"/>
            <a:ext cx="3594845" cy="4049123"/>
          </a:xfrm>
          <a:prstGeom prst="rect">
            <a:avLst/>
          </a:prstGeom>
          <a:noFill/>
          <a:effectLst>
            <a:softEdge rad="63500"/>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pic>
        <p:nvPicPr>
          <p:cNvPr id="2050" name="Picture 2" descr="title"/>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8058" b="34388"/>
          <a:stretch/>
        </p:blipFill>
        <p:spPr bwMode="auto">
          <a:xfrm>
            <a:off x="0" y="-6433"/>
            <a:ext cx="9143999" cy="6864433"/>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160283" y="3578183"/>
            <a:ext cx="3192517" cy="30512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Content Placeholder 3"/>
          <p:cNvSpPr>
            <a:spLocks noGrp="1"/>
          </p:cNvSpPr>
          <p:nvPr>
            <p:ph sz="half" idx="1"/>
          </p:nvPr>
        </p:nvSpPr>
        <p:spPr>
          <a:xfrm>
            <a:off x="228600" y="4876800"/>
            <a:ext cx="3200400" cy="1600199"/>
          </a:xfrm>
          <a:prstGeom prst="rect">
            <a:avLst/>
          </a:prstGeom>
        </p:spPr>
        <p:txBody>
          <a:bodyPr>
            <a:normAutofit/>
          </a:bodyPr>
          <a:lstStyle/>
          <a:p>
            <a:pPr marL="0" indent="0" algn="ctr">
              <a:buNone/>
            </a:pPr>
            <a:r>
              <a:rPr lang="en-US" b="1" dirty="0" smtClean="0">
                <a:solidFill>
                  <a:srgbClr val="000000"/>
                </a:solidFill>
              </a:rPr>
              <a:t>President has </a:t>
            </a:r>
            <a:r>
              <a:rPr lang="en-US" sz="3600" b="1" i="1" dirty="0" smtClean="0">
                <a:solidFill>
                  <a:srgbClr val="FF0066"/>
                </a:solidFill>
              </a:rPr>
              <a:t>resigned</a:t>
            </a:r>
            <a:r>
              <a:rPr lang="en-US" sz="3600" b="1" dirty="0" smtClean="0">
                <a:solidFill>
                  <a:srgbClr val="FF0066"/>
                </a:solidFill>
              </a:rPr>
              <a:t> </a:t>
            </a:r>
            <a:r>
              <a:rPr lang="en-US" sz="3600" b="1" dirty="0" smtClean="0">
                <a:solidFill>
                  <a:srgbClr val="FF6161"/>
                </a:solidFill>
              </a:rPr>
              <a:t/>
            </a:r>
            <a:br>
              <a:rPr lang="en-US" sz="3600" b="1" dirty="0" smtClean="0">
                <a:solidFill>
                  <a:srgbClr val="FF6161"/>
                </a:solidFill>
              </a:rPr>
            </a:br>
            <a:r>
              <a:rPr lang="en-US" b="1" dirty="0" smtClean="0">
                <a:solidFill>
                  <a:srgbClr val="000000"/>
                </a:solidFill>
              </a:rPr>
              <a:t>from office.</a:t>
            </a:r>
            <a:endParaRPr lang="en-US" b="1" dirty="0">
              <a:solidFill>
                <a:srgbClr val="000000"/>
              </a:solidFill>
            </a:endParaRPr>
          </a:p>
        </p:txBody>
      </p:sp>
      <p:sp>
        <p:nvSpPr>
          <p:cNvPr id="10" name="Rectangle 9"/>
          <p:cNvSpPr/>
          <p:nvPr/>
        </p:nvSpPr>
        <p:spPr>
          <a:xfrm>
            <a:off x="1203652" y="3124200"/>
            <a:ext cx="1082348" cy="2215991"/>
          </a:xfrm>
          <a:prstGeom prst="rect">
            <a:avLst/>
          </a:prstGeom>
        </p:spPr>
        <p:txBody>
          <a:bodyPr wrap="none">
            <a:spAutoFit/>
          </a:bodyPr>
          <a:lstStyle/>
          <a:p>
            <a:pPr algn="ctr"/>
            <a:r>
              <a:rPr lang="en-US" sz="13800" b="1" dirty="0">
                <a:solidFill>
                  <a:srgbClr val="000000"/>
                </a:solidFill>
              </a:rPr>
              <a:t>1</a:t>
            </a:r>
          </a:p>
        </p:txBody>
      </p:sp>
    </p:spTree>
    <p:extLst>
      <p:ext uri="{BB962C8B-B14F-4D97-AF65-F5344CB8AC3E}">
        <p14:creationId xmlns:p14="http://schemas.microsoft.com/office/powerpoint/2010/main" val="18518986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pic>
        <p:nvPicPr>
          <p:cNvPr id="1026" name="Picture 2" descr="http://andrewejenkins.files.wordpress.com/2012/06/umpire1.jpg"/>
          <p:cNvPicPr>
            <a:picLocks noChangeAspect="1" noChangeArrowheads="1"/>
          </p:cNvPicPr>
          <p:nvPr/>
        </p:nvPicPr>
        <p:blipFill rotWithShape="1">
          <a:blip r:embed="rId4">
            <a:extLst>
              <a:ext uri="{28A0092B-C50C-407E-A947-70E740481C1C}">
                <a14:useLocalDpi xmlns:a14="http://schemas.microsoft.com/office/drawing/2010/main" val="0"/>
              </a:ext>
            </a:extLst>
          </a:blip>
          <a:srcRect l="1479" r="9753"/>
          <a:stretch/>
        </p:blipFill>
        <p:spPr bwMode="auto">
          <a:xfrm>
            <a:off x="0" y="0"/>
            <a:ext cx="9144000" cy="6864653"/>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160283" y="3578183"/>
            <a:ext cx="3192517" cy="30512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203652" y="3124200"/>
            <a:ext cx="1082348" cy="2215991"/>
          </a:xfrm>
          <a:prstGeom prst="rect">
            <a:avLst/>
          </a:prstGeom>
        </p:spPr>
        <p:txBody>
          <a:bodyPr wrap="none">
            <a:spAutoFit/>
          </a:bodyPr>
          <a:lstStyle/>
          <a:p>
            <a:pPr algn="ctr"/>
            <a:r>
              <a:rPr lang="en-US" sz="13800" b="1" dirty="0" smtClean="0">
                <a:solidFill>
                  <a:srgbClr val="000000"/>
                </a:solidFill>
              </a:rPr>
              <a:t>0</a:t>
            </a:r>
            <a:endParaRPr lang="en-US" sz="13800" b="1" dirty="0">
              <a:solidFill>
                <a:srgbClr val="000000"/>
              </a:solidFill>
            </a:endParaRPr>
          </a:p>
        </p:txBody>
      </p:sp>
      <p:sp>
        <p:nvSpPr>
          <p:cNvPr id="4" name="Content Placeholder 3"/>
          <p:cNvSpPr>
            <a:spLocks noGrp="1"/>
          </p:cNvSpPr>
          <p:nvPr>
            <p:ph sz="half" idx="1"/>
          </p:nvPr>
        </p:nvSpPr>
        <p:spPr>
          <a:xfrm>
            <a:off x="228600" y="4876800"/>
            <a:ext cx="3200400" cy="1600199"/>
          </a:xfrm>
          <a:prstGeom prst="rect">
            <a:avLst/>
          </a:prstGeom>
        </p:spPr>
        <p:txBody>
          <a:bodyPr>
            <a:normAutofit/>
          </a:bodyPr>
          <a:lstStyle/>
          <a:p>
            <a:pPr marL="0" indent="0" algn="ctr">
              <a:buNone/>
            </a:pPr>
            <a:r>
              <a:rPr lang="en-US" b="1" dirty="0" smtClean="0">
                <a:solidFill>
                  <a:srgbClr val="000000"/>
                </a:solidFill>
              </a:rPr>
              <a:t>Presidents have been </a:t>
            </a:r>
            <a:r>
              <a:rPr lang="en-US" sz="3600" b="1" i="1" dirty="0" smtClean="0">
                <a:solidFill>
                  <a:srgbClr val="FF0066"/>
                </a:solidFill>
              </a:rPr>
              <a:t>removed</a:t>
            </a:r>
            <a:r>
              <a:rPr lang="en-US" sz="3600" b="1" dirty="0" smtClean="0">
                <a:solidFill>
                  <a:srgbClr val="FF6161"/>
                </a:solidFill>
              </a:rPr>
              <a:t/>
            </a:r>
            <a:br>
              <a:rPr lang="en-US" sz="3600" b="1" dirty="0" smtClean="0">
                <a:solidFill>
                  <a:srgbClr val="FF6161"/>
                </a:solidFill>
              </a:rPr>
            </a:br>
            <a:r>
              <a:rPr lang="en-US" b="1" dirty="0" smtClean="0">
                <a:solidFill>
                  <a:srgbClr val="000000"/>
                </a:solidFill>
              </a:rPr>
              <a:t>from office.</a:t>
            </a:r>
            <a:endParaRPr lang="en-US" b="1" dirty="0">
              <a:solidFill>
                <a:srgbClr val="000000"/>
              </a:solidFill>
            </a:endParaRPr>
          </a:p>
        </p:txBody>
      </p:sp>
    </p:spTree>
    <p:extLst>
      <p:ext uri="{BB962C8B-B14F-4D97-AF65-F5344CB8AC3E}">
        <p14:creationId xmlns:p14="http://schemas.microsoft.com/office/powerpoint/2010/main" val="29627934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0668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8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GENERAL AMNESTY</a:t>
            </a:r>
            <a:endParaRPr lang="en-US" sz="8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6" name="Picture 3"/>
          <p:cNvPicPr>
            <a:picLocks noChangeAspect="1" noChangeArrowheads="1"/>
          </p:cNvPicPr>
          <p:nvPr/>
        </p:nvPicPr>
        <p:blipFill>
          <a:blip r:embed="rId3" cstate="print"/>
          <a:srcRect/>
          <a:stretch>
            <a:fillRect/>
          </a:stretch>
        </p:blipFill>
        <p:spPr bwMode="auto">
          <a:xfrm>
            <a:off x="5534891" y="1295400"/>
            <a:ext cx="3304309" cy="4038600"/>
          </a:xfrm>
          <a:prstGeom prst="rect">
            <a:avLst/>
          </a:prstGeom>
          <a:noFill/>
          <a:ln w="9525">
            <a:noFill/>
            <a:miter lim="800000"/>
            <a:headEnd/>
            <a:tailEnd/>
          </a:ln>
          <a:effectLst/>
        </p:spPr>
      </p:pic>
      <p:pic>
        <p:nvPicPr>
          <p:cNvPr id="14337" name="Picture 1" descr="C:\Users\Richey\AppData\Local\Microsoft\Windows\Temporary Internet Files\Content.IE5\K4ZW26NY\MC900436201[1].png">
            <a:hlinkClick r:id="rId4"/>
          </p:cNvPr>
          <p:cNvPicPr>
            <a:picLocks noChangeAspect="1" noChangeArrowheads="1"/>
          </p:cNvPicPr>
          <p:nvPr/>
        </p:nvPicPr>
        <p:blipFill>
          <a:blip r:embed="rId5" cstate="print"/>
          <a:srcRect/>
          <a:stretch>
            <a:fillRect/>
          </a:stretch>
        </p:blipFill>
        <p:spPr bwMode="auto">
          <a:xfrm rot="384819">
            <a:off x="-77899" y="1102569"/>
            <a:ext cx="3684622" cy="5633219"/>
          </a:xfrm>
          <a:prstGeom prst="rect">
            <a:avLst/>
          </a:prstGeom>
          <a:noFill/>
        </p:spPr>
      </p:pic>
      <p:sp>
        <p:nvSpPr>
          <p:cNvPr id="8" name="TextBox 7"/>
          <p:cNvSpPr txBox="1"/>
          <p:nvPr/>
        </p:nvSpPr>
        <p:spPr>
          <a:xfrm>
            <a:off x="3300846" y="5552182"/>
            <a:ext cx="5843154" cy="1077218"/>
          </a:xfrm>
          <a:prstGeom prst="rect">
            <a:avLst/>
          </a:prstGeom>
          <a:noFill/>
        </p:spPr>
        <p:txBody>
          <a:bodyPr wrap="square" rtlCol="0">
            <a:spAutoFit/>
          </a:bodyPr>
          <a:lstStyle/>
          <a:p>
            <a:r>
              <a:rPr lang="en-US" sz="3200" b="1" i="1" dirty="0" smtClean="0">
                <a:solidFill>
                  <a:schemeClr val="bg1">
                    <a:lumMod val="85000"/>
                  </a:schemeClr>
                </a:solidFill>
              </a:rPr>
              <a:t>Johnson issued a blanket pardon to Confederates as a lame duck.</a:t>
            </a:r>
          </a:p>
        </p:txBody>
      </p:sp>
      <p:sp>
        <p:nvSpPr>
          <p:cNvPr id="3" name="Rectangle 2"/>
          <p:cNvSpPr/>
          <p:nvPr/>
        </p:nvSpPr>
        <p:spPr>
          <a:xfrm>
            <a:off x="2542309" y="1371600"/>
            <a:ext cx="2867891" cy="1446550"/>
          </a:xfrm>
          <a:prstGeom prst="rect">
            <a:avLst/>
          </a:prstGeom>
        </p:spPr>
        <p:txBody>
          <a:bodyPr wrap="square">
            <a:spAutoFit/>
          </a:bodyPr>
          <a:lstStyle/>
          <a:p>
            <a:pPr algn="ctr"/>
            <a:r>
              <a:rPr lang="en-US" sz="4400" b="1" dirty="0">
                <a:solidFill>
                  <a:schemeClr val="bg1">
                    <a:lumMod val="85000"/>
                  </a:schemeClr>
                </a:solidFill>
              </a:rPr>
              <a:t>Christmas, 1868</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1021" y="0"/>
            <a:ext cx="9122979" cy="10668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6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1868 Presidential Election</a:t>
            </a:r>
            <a:endParaRPr lang="en-US" sz="6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6385" name="Picture 1"/>
          <p:cNvPicPr>
            <a:picLocks noChangeAspect="1" noChangeArrowheads="1"/>
          </p:cNvPicPr>
          <p:nvPr/>
        </p:nvPicPr>
        <p:blipFill>
          <a:blip r:embed="rId3" cstate="print"/>
          <a:srcRect/>
          <a:stretch>
            <a:fillRect/>
          </a:stretch>
        </p:blipFill>
        <p:spPr bwMode="auto">
          <a:xfrm>
            <a:off x="0" y="1066800"/>
            <a:ext cx="9144000" cy="4923692"/>
          </a:xfrm>
          <a:prstGeom prst="rect">
            <a:avLst/>
          </a:prstGeom>
          <a:noFill/>
          <a:ln w="9525">
            <a:noFill/>
            <a:miter lim="800000"/>
            <a:headEnd/>
            <a:tailEnd/>
          </a:ln>
        </p:spPr>
      </p:pic>
      <p:sp>
        <p:nvSpPr>
          <p:cNvPr id="9" name="TextBox 8">
            <a:hlinkClick r:id="" action="ppaction://noaction"/>
          </p:cNvPr>
          <p:cNvSpPr txBox="1"/>
          <p:nvPr/>
        </p:nvSpPr>
        <p:spPr>
          <a:xfrm>
            <a:off x="4038600" y="6120825"/>
            <a:ext cx="10668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b="1" dirty="0" smtClean="0">
                <a:solidFill>
                  <a:schemeClr val="tx1"/>
                </a:solidFill>
              </a:rPr>
              <a:t>1872</a:t>
            </a:r>
            <a:endParaRPr lang="en-US" sz="3200" b="1" dirty="0">
              <a:solidFill>
                <a:schemeClr val="tx1"/>
              </a:solidFill>
            </a:endParaRPr>
          </a:p>
        </p:txBody>
      </p:sp>
      <p:sp>
        <p:nvSpPr>
          <p:cNvPr id="10" name="TextBox 9">
            <a:hlinkClick r:id="rId4" action="ppaction://hlinksldjump"/>
          </p:cNvPr>
          <p:cNvSpPr txBox="1"/>
          <p:nvPr/>
        </p:nvSpPr>
        <p:spPr>
          <a:xfrm>
            <a:off x="2362200" y="6120825"/>
            <a:ext cx="10668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b="1" dirty="0" smtClean="0">
                <a:solidFill>
                  <a:schemeClr val="tx1"/>
                </a:solidFill>
              </a:rPr>
              <a:t>1868</a:t>
            </a:r>
            <a:endParaRPr lang="en-US" sz="3200" b="1" dirty="0">
              <a:solidFill>
                <a:schemeClr val="tx1"/>
              </a:solidFill>
            </a:endParaRPr>
          </a:p>
        </p:txBody>
      </p:sp>
      <p:sp>
        <p:nvSpPr>
          <p:cNvPr id="11" name="TextBox 10">
            <a:hlinkClick r:id="" action="ppaction://noaction"/>
          </p:cNvPr>
          <p:cNvSpPr txBox="1"/>
          <p:nvPr/>
        </p:nvSpPr>
        <p:spPr>
          <a:xfrm>
            <a:off x="5715000" y="6120825"/>
            <a:ext cx="10668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b="1" dirty="0" smtClean="0">
                <a:solidFill>
                  <a:schemeClr val="tx1"/>
                </a:solidFill>
              </a:rPr>
              <a:t>1876</a:t>
            </a:r>
            <a:endParaRPr lang="en-US" sz="3200" b="1" dirty="0">
              <a:solidFill>
                <a:schemeClr val="tx1"/>
              </a:solidFill>
            </a:endParaRPr>
          </a:p>
        </p:txBody>
      </p:sp>
      <p:sp>
        <p:nvSpPr>
          <p:cNvPr id="12" name="TextBox 11">
            <a:hlinkClick r:id="rId5"/>
          </p:cNvPr>
          <p:cNvSpPr txBox="1"/>
          <p:nvPr/>
        </p:nvSpPr>
        <p:spPr>
          <a:xfrm>
            <a:off x="21021" y="6027003"/>
            <a:ext cx="1807779" cy="769441"/>
          </a:xfrm>
          <a:prstGeom prst="rect">
            <a:avLst/>
          </a:prstGeom>
          <a:solidFill>
            <a:srgbClr val="E55F49"/>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2200" b="1" dirty="0" smtClean="0">
                <a:solidFill>
                  <a:schemeClr val="tx2">
                    <a:lumMod val="50000"/>
                  </a:schemeClr>
                </a:solidFill>
              </a:rPr>
              <a:t>Democratic Platform</a:t>
            </a:r>
            <a:endParaRPr lang="en-US" sz="2200" b="1" dirty="0">
              <a:solidFill>
                <a:schemeClr val="tx2">
                  <a:lumMod val="50000"/>
                </a:schemeClr>
              </a:solidFill>
            </a:endParaRPr>
          </a:p>
        </p:txBody>
      </p:sp>
      <p:sp>
        <p:nvSpPr>
          <p:cNvPr id="13" name="TextBox 12">
            <a:hlinkClick r:id="rId6"/>
          </p:cNvPr>
          <p:cNvSpPr txBox="1"/>
          <p:nvPr/>
        </p:nvSpPr>
        <p:spPr>
          <a:xfrm>
            <a:off x="7315200" y="6027003"/>
            <a:ext cx="1828800" cy="76944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defPPr>
              <a:defRPr lang="en-US"/>
            </a:defPPr>
            <a:lvl1pPr algn="ctr">
              <a:defRPr sz="2400" b="1"/>
            </a:lvl1pPr>
          </a:lstStyle>
          <a:p>
            <a:r>
              <a:rPr lang="en-US" sz="2200" dirty="0"/>
              <a:t>Republican Platform</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bright="55000" contrast="-5500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2"/>
          <p:cNvPicPr>
            <a:picLocks noGrp="1" noChangeAspect="1" noChangeArrowheads="1"/>
          </p:cNvPicPr>
          <p:nvPr>
            <p:ph sz="half" idx="2"/>
          </p:nvPr>
        </p:nvPicPr>
        <p:blipFill rotWithShape="1">
          <a:blip r:embed="rId3" cstate="print">
            <a:duotone>
              <a:prstClr val="black"/>
              <a:schemeClr val="accent4">
                <a:tint val="45000"/>
                <a:satMod val="400000"/>
              </a:schemeClr>
            </a:duotone>
          </a:blip>
          <a:srcRect l="11188" r="4896" b="5594"/>
          <a:stretch/>
        </p:blipFill>
        <p:spPr bwMode="auto">
          <a:xfrm>
            <a:off x="0" y="-1"/>
            <a:ext cx="9144000" cy="6858001"/>
          </a:xfrm>
          <a:prstGeom prst="rect">
            <a:avLst/>
          </a:prstGeom>
          <a:noFill/>
          <a:ln w="9525">
            <a:noFill/>
            <a:miter lim="800000"/>
            <a:headEnd/>
            <a:tailEnd/>
          </a:ln>
          <a:effectLst/>
        </p:spPr>
      </p:pic>
      <p:sp>
        <p:nvSpPr>
          <p:cNvPr id="6" name="Title 3"/>
          <p:cNvSpPr>
            <a:spLocks noGrp="1"/>
          </p:cNvSpPr>
          <p:nvPr>
            <p:ph type="title"/>
          </p:nvPr>
        </p:nvSpPr>
        <p:spPr>
          <a:xfrm>
            <a:off x="76200" y="76200"/>
            <a:ext cx="5410200" cy="1905000"/>
          </a:xfrm>
        </p:spPr>
        <p:txBody>
          <a:bodyPr>
            <a:noAutofit/>
          </a:bodyPr>
          <a:lstStyle/>
          <a:p>
            <a:pPr algn="l"/>
            <a:r>
              <a:rPr lang="en-US" sz="4800" b="1" dirty="0" smtClean="0"/>
              <a:t>Ulysses S. Grant</a:t>
            </a:r>
            <a:r>
              <a:rPr lang="en-US" sz="3200" dirty="0" smtClean="0"/>
              <a:t/>
            </a:r>
            <a:br>
              <a:rPr lang="en-US" sz="3200" dirty="0" smtClean="0"/>
            </a:br>
            <a:r>
              <a:rPr lang="en-US" sz="2800" b="1" dirty="0" smtClean="0"/>
              <a:t>(R-OH)</a:t>
            </a:r>
            <a:r>
              <a:rPr lang="en-US" sz="2800" dirty="0" smtClean="0"/>
              <a:t/>
            </a:r>
            <a:br>
              <a:rPr lang="en-US" sz="2800" dirty="0" smtClean="0"/>
            </a:br>
            <a:r>
              <a:rPr lang="en-US" sz="2800" b="1" i="1" dirty="0" smtClean="0"/>
              <a:t>Eighteenth President of the U.S.</a:t>
            </a:r>
            <a:r>
              <a:rPr lang="en-US" sz="2800" dirty="0" smtClean="0"/>
              <a:t/>
            </a:r>
            <a:br>
              <a:rPr lang="en-US" sz="2800" dirty="0" smtClean="0"/>
            </a:br>
            <a:r>
              <a:rPr lang="en-US" sz="2800" b="1" dirty="0" smtClean="0"/>
              <a:t>1869-1877</a:t>
            </a:r>
            <a:endParaRPr lang="en-US" sz="2800" b="1" dirty="0"/>
          </a:p>
        </p:txBody>
      </p:sp>
      <p:sp>
        <p:nvSpPr>
          <p:cNvPr id="7" name="Text Placeholder 5"/>
          <p:cNvSpPr txBox="1">
            <a:spLocks/>
          </p:cNvSpPr>
          <p:nvPr/>
        </p:nvSpPr>
        <p:spPr>
          <a:xfrm>
            <a:off x="228600" y="2286000"/>
            <a:ext cx="4953000" cy="3733800"/>
          </a:xfrm>
          <a:prstGeom prst="rect">
            <a:avLst/>
          </a:prstGeom>
          <a:solidFill>
            <a:schemeClr val="tx1">
              <a:alpha val="90000"/>
            </a:schemeClr>
          </a:solidFill>
        </p:spPr>
        <p:txBody>
          <a:bodyPr vert="horz" lIns="91440" tIns="45720" rIns="91440" bIns="45720" rtlCol="0">
            <a:noAutofit/>
          </a:bodyPr>
          <a:lstStyle/>
          <a:p>
            <a:pPr marL="342900" lvl="0" indent="-342900">
              <a:spcBef>
                <a:spcPct val="20000"/>
              </a:spcBef>
              <a:defRPr/>
            </a:pPr>
            <a:r>
              <a:rPr lang="en-US" sz="4000" b="1" dirty="0">
                <a:solidFill>
                  <a:schemeClr val="bg2">
                    <a:lumMod val="40000"/>
                    <a:lumOff val="60000"/>
                  </a:schemeClr>
                </a:solidFill>
              </a:rPr>
              <a:t>Civil War Hero</a:t>
            </a:r>
          </a:p>
          <a:p>
            <a:pPr marL="342900" lvl="0" indent="-342900">
              <a:spcBef>
                <a:spcPct val="20000"/>
              </a:spcBef>
              <a:defRPr/>
            </a:pPr>
            <a:endParaRPr lang="en-US" sz="600" b="1" dirty="0">
              <a:solidFill>
                <a:schemeClr val="bg2">
                  <a:lumMod val="40000"/>
                  <a:lumOff val="60000"/>
                </a:schemeClr>
              </a:solidFill>
            </a:endParaRPr>
          </a:p>
          <a:p>
            <a:pPr marL="342900" lvl="0" indent="-342900">
              <a:spcBef>
                <a:spcPct val="20000"/>
              </a:spcBef>
              <a:defRPr/>
            </a:pPr>
            <a:r>
              <a:rPr lang="en-US" sz="2800" b="1" dirty="0">
                <a:solidFill>
                  <a:schemeClr val="bg2">
                    <a:lumMod val="40000"/>
                    <a:lumOff val="60000"/>
                  </a:schemeClr>
                </a:solidFill>
              </a:rPr>
              <a:t>Administration’s Legacy:</a:t>
            </a:r>
          </a:p>
          <a:p>
            <a:pPr marL="468313" lvl="1" indent="-342900">
              <a:spcBef>
                <a:spcPct val="20000"/>
              </a:spcBef>
              <a:buFont typeface="Arial" pitchFamily="34" charset="0"/>
              <a:buChar char="•"/>
            </a:pPr>
            <a:r>
              <a:rPr lang="en-US" sz="3600" b="1" dirty="0" smtClean="0">
                <a:solidFill>
                  <a:schemeClr val="bg2">
                    <a:lumMod val="40000"/>
                    <a:lumOff val="60000"/>
                  </a:schemeClr>
                </a:solidFill>
              </a:rPr>
              <a:t>CORRUPTION</a:t>
            </a:r>
            <a:endParaRPr lang="en-US" sz="2800" b="1" dirty="0" smtClean="0">
              <a:solidFill>
                <a:schemeClr val="bg2">
                  <a:lumMod val="40000"/>
                  <a:lumOff val="60000"/>
                </a:schemeClr>
              </a:solidFill>
            </a:endParaRPr>
          </a:p>
          <a:p>
            <a:pPr marL="693738" lvl="2" indent="-238125">
              <a:spcBef>
                <a:spcPct val="20000"/>
              </a:spcBef>
              <a:buFont typeface="Arial" pitchFamily="34" charset="0"/>
              <a:buChar char="•"/>
            </a:pPr>
            <a:r>
              <a:rPr lang="en-US" sz="2400" b="1" i="1" dirty="0" smtClean="0">
                <a:solidFill>
                  <a:schemeClr val="bg2">
                    <a:lumMod val="40000"/>
                    <a:lumOff val="60000"/>
                  </a:schemeClr>
                </a:solidFill>
                <a:hlinkClick r:id="rId4"/>
              </a:rPr>
              <a:t>Grant </a:t>
            </a:r>
            <a:r>
              <a:rPr lang="en-US" sz="2400" b="1" i="1" dirty="0">
                <a:solidFill>
                  <a:schemeClr val="bg2">
                    <a:lumMod val="40000"/>
                    <a:lumOff val="60000"/>
                  </a:schemeClr>
                </a:solidFill>
                <a:hlinkClick r:id="rId4"/>
              </a:rPr>
              <a:t>Administration Scandals</a:t>
            </a:r>
            <a:endParaRPr lang="en-US" sz="2400" b="1" i="1" dirty="0">
              <a:solidFill>
                <a:schemeClr val="bg2">
                  <a:lumMod val="40000"/>
                  <a:lumOff val="60000"/>
                </a:schemeClr>
              </a:solidFill>
            </a:endParaRPr>
          </a:p>
          <a:p>
            <a:pPr marL="468313" lvl="1" indent="-342900">
              <a:spcBef>
                <a:spcPct val="20000"/>
              </a:spcBef>
              <a:buFont typeface="Arial" pitchFamily="34" charset="0"/>
              <a:buChar char="•"/>
            </a:pPr>
            <a:endParaRPr lang="en-US" sz="600" b="1" i="1" dirty="0">
              <a:solidFill>
                <a:schemeClr val="bg2">
                  <a:lumMod val="40000"/>
                  <a:lumOff val="60000"/>
                </a:schemeClr>
              </a:solidFill>
            </a:endParaRPr>
          </a:p>
          <a:p>
            <a:pPr marL="468313" lvl="1" indent="-342900">
              <a:spcBef>
                <a:spcPct val="20000"/>
              </a:spcBef>
              <a:buFont typeface="Arial" pitchFamily="34" charset="0"/>
              <a:buChar char="•"/>
            </a:pPr>
            <a:r>
              <a:rPr lang="en-US" sz="2800" b="1" dirty="0">
                <a:solidFill>
                  <a:schemeClr val="bg2">
                    <a:lumMod val="40000"/>
                    <a:lumOff val="60000"/>
                  </a:schemeClr>
                </a:solidFill>
              </a:rPr>
              <a:t>Supported Radical </a:t>
            </a:r>
            <a:r>
              <a:rPr lang="en-US" sz="2800" b="1" dirty="0" smtClean="0">
                <a:solidFill>
                  <a:schemeClr val="bg2">
                    <a:lumMod val="40000"/>
                    <a:lumOff val="60000"/>
                  </a:schemeClr>
                </a:solidFill>
              </a:rPr>
              <a:t/>
            </a:r>
            <a:br>
              <a:rPr lang="en-US" sz="2800" b="1" dirty="0" smtClean="0">
                <a:solidFill>
                  <a:schemeClr val="bg2">
                    <a:lumMod val="40000"/>
                    <a:lumOff val="60000"/>
                  </a:schemeClr>
                </a:solidFill>
              </a:rPr>
            </a:br>
            <a:r>
              <a:rPr lang="en-US" sz="2800" b="1" dirty="0" smtClean="0">
                <a:solidFill>
                  <a:schemeClr val="bg2">
                    <a:lumMod val="40000"/>
                    <a:lumOff val="60000"/>
                  </a:schemeClr>
                </a:solidFill>
              </a:rPr>
              <a:t>Reconstruction Policies</a:t>
            </a:r>
            <a:endParaRPr lang="en-US" sz="2800" b="1" dirty="0">
              <a:solidFill>
                <a:schemeClr val="bg2">
                  <a:lumMod val="40000"/>
                  <a:lumOff val="60000"/>
                </a:schemeClr>
              </a:solidFill>
            </a:endParaRPr>
          </a:p>
        </p:txBody>
      </p:sp>
      <p:sp>
        <p:nvSpPr>
          <p:cNvPr id="9" name="Rectangle 8">
            <a:hlinkClick r:id="rId5"/>
          </p:cNvPr>
          <p:cNvSpPr/>
          <p:nvPr/>
        </p:nvSpPr>
        <p:spPr>
          <a:xfrm>
            <a:off x="5451763" y="5373469"/>
            <a:ext cx="3491345" cy="646331"/>
          </a:xfrm>
          <a:prstGeom prst="rect">
            <a:avLst/>
          </a:prstGeom>
          <a:effectLst>
            <a:glow rad="63500">
              <a:schemeClr val="accent2">
                <a:satMod val="175000"/>
                <a:alpha val="40000"/>
              </a:schemeClr>
            </a:glow>
            <a:outerShdw blurRad="40000" dist="23000" dir="5400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wrap="square">
            <a:spAutoFit/>
          </a:bodyPr>
          <a:lstStyle/>
          <a:p>
            <a:pPr algn="ctr"/>
            <a:r>
              <a:rPr lang="en-US" sz="3600" b="1" i="1" dirty="0" smtClean="0">
                <a:solidFill>
                  <a:prstClr val="white"/>
                </a:solidFill>
              </a:rPr>
              <a:t>Click for Bio</a:t>
            </a:r>
            <a:endParaRPr lang="en-US" sz="3600" b="1" i="1" dirty="0">
              <a:solidFill>
                <a:prstClr val="white"/>
              </a:solidFill>
            </a:endParaRPr>
          </a:p>
        </p:txBody>
      </p:sp>
      <p:pic>
        <p:nvPicPr>
          <p:cNvPr id="10" name="Picture 2"/>
          <p:cNvPicPr>
            <a:picLocks noChangeAspect="1" noChangeArrowheads="1"/>
          </p:cNvPicPr>
          <p:nvPr/>
        </p:nvPicPr>
        <p:blipFill>
          <a:blip r:embed="rId6" cstate="print"/>
          <a:srcRect/>
          <a:stretch>
            <a:fillRect/>
          </a:stretch>
        </p:blipFill>
        <p:spPr bwMode="auto">
          <a:xfrm>
            <a:off x="5486400" y="228600"/>
            <a:ext cx="3474784" cy="4633045"/>
          </a:xfrm>
          <a:prstGeom prst="rect">
            <a:avLst/>
          </a:prstGeom>
          <a:noFill/>
          <a:ln w="9525">
            <a:noFill/>
            <a:miter lim="800000"/>
            <a:headEnd/>
            <a:tailEnd/>
          </a:ln>
          <a:effectLst/>
        </p:spPr>
      </p:pic>
    </p:spTree>
    <p:extLst>
      <p:ext uri="{BB962C8B-B14F-4D97-AF65-F5344CB8AC3E}">
        <p14:creationId xmlns:p14="http://schemas.microsoft.com/office/powerpoint/2010/main" val="30593513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472355"/>
            <a:ext cx="8991600" cy="10668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l"/>
            <a:r>
              <a:rPr lang="en-US"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 Cooperative President</a:t>
            </a:r>
            <a:endParaRPr lang="en-US"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8" name="TextBox 7"/>
          <p:cNvSpPr txBox="1"/>
          <p:nvPr/>
        </p:nvSpPr>
        <p:spPr>
          <a:xfrm>
            <a:off x="228600" y="2410633"/>
            <a:ext cx="4876800" cy="2862322"/>
          </a:xfrm>
          <a:prstGeom prst="rect">
            <a:avLst/>
          </a:prstGeom>
          <a:noFill/>
        </p:spPr>
        <p:txBody>
          <a:bodyPr wrap="square" rtlCol="0">
            <a:spAutoFit/>
          </a:bodyPr>
          <a:lstStyle/>
          <a:p>
            <a:r>
              <a:rPr lang="en-US" sz="3600" b="1" i="1" dirty="0" smtClean="0">
                <a:solidFill>
                  <a:prstClr val="white">
                    <a:lumMod val="85000"/>
                  </a:prstClr>
                </a:solidFill>
              </a:rPr>
              <a:t>The election of Grant ended the tension between the President and Congress over Reconstruction policy.</a:t>
            </a:r>
          </a:p>
        </p:txBody>
      </p:sp>
      <p:pic>
        <p:nvPicPr>
          <p:cNvPr id="7" name="Picture 2"/>
          <p:cNvPicPr>
            <a:picLocks noChangeAspect="1" noChangeArrowheads="1"/>
          </p:cNvPicPr>
          <p:nvPr/>
        </p:nvPicPr>
        <p:blipFill>
          <a:blip r:embed="rId3" cstate="print"/>
          <a:srcRect/>
          <a:stretch>
            <a:fillRect/>
          </a:stretch>
        </p:blipFill>
        <p:spPr bwMode="auto">
          <a:xfrm>
            <a:off x="5440616" y="1691555"/>
            <a:ext cx="3474784" cy="4633045"/>
          </a:xfrm>
          <a:prstGeom prst="rect">
            <a:avLst/>
          </a:prstGeom>
          <a:noFill/>
          <a:ln w="9525">
            <a:noFill/>
            <a:miter lim="800000"/>
            <a:headEnd/>
            <a:tailEnd/>
          </a:ln>
          <a:effectLst>
            <a:softEdge rad="63500"/>
          </a:effectLst>
        </p:spPr>
      </p:pic>
    </p:spTree>
    <p:extLst>
      <p:ext uri="{BB962C8B-B14F-4D97-AF65-F5344CB8AC3E}">
        <p14:creationId xmlns:p14="http://schemas.microsoft.com/office/powerpoint/2010/main" val="36362488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52000">
              <a:schemeClr val="bg1">
                <a:lumMod val="75000"/>
              </a:schemeClr>
            </a:gs>
            <a:gs pos="22000">
              <a:schemeClr val="bg1">
                <a:lumMod val="85000"/>
              </a:schemeClr>
            </a:gs>
            <a:gs pos="76000">
              <a:srgbClr val="B3B3B3"/>
            </a:gs>
            <a:gs pos="100000">
              <a:schemeClr val="bg1">
                <a:lumMod val="50000"/>
              </a:schemeClr>
            </a:gs>
          </a:gsLst>
          <a:lin ang="2700000" scaled="1"/>
          <a:tileRect/>
        </a:grad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19014" y="152400"/>
            <a:ext cx="3272586" cy="4710337"/>
          </a:xfrm>
          <a:prstGeom prst="rect">
            <a:avLst/>
          </a:prstGeom>
          <a:noFill/>
          <a:ln w="9525">
            <a:noFill/>
            <a:miter lim="800000"/>
            <a:headEnd/>
            <a:tailEnd/>
          </a:ln>
          <a:effectLst>
            <a:softEdge rad="31750"/>
          </a:effectLst>
        </p:spPr>
      </p:pic>
      <p:pic>
        <p:nvPicPr>
          <p:cNvPr id="14" name="Picture 2" descr="TomRichey.net">
            <a:hlinkClick r:id="rId4"/>
          </p:cNvPr>
          <p:cNvPicPr>
            <a:picLocks noChangeAspect="1" noChangeArrowheads="1"/>
          </p:cNvPicPr>
          <p:nvPr/>
        </p:nvPicPr>
        <p:blipFill>
          <a:blip r:embed="rId5" cstate="screen">
            <a:grayscl/>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5715000" y="5378652"/>
            <a:ext cx="3297117" cy="1365049"/>
          </a:xfrm>
          <a:prstGeom prst="rect">
            <a:avLst/>
          </a:prstGeom>
          <a:noFill/>
          <a:effectLst>
            <a:glow rad="63500">
              <a:schemeClr val="accent1">
                <a:satMod val="175000"/>
                <a:alpha val="40000"/>
              </a:schemeClr>
            </a:glow>
            <a:softEdge rad="31750"/>
          </a:effectLst>
        </p:spPr>
      </p:pic>
      <p:sp>
        <p:nvSpPr>
          <p:cNvPr id="17" name="Title 1"/>
          <p:cNvSpPr>
            <a:spLocks noGrp="1"/>
          </p:cNvSpPr>
          <p:nvPr>
            <p:ph type="ctrTitle"/>
          </p:nvPr>
        </p:nvSpPr>
        <p:spPr>
          <a:xfrm>
            <a:off x="0" y="2819400"/>
            <a:ext cx="5715000" cy="2057400"/>
          </a:xfrm>
        </p:spPr>
        <p:txBody>
          <a:bodyPr>
            <a:noAutofit/>
          </a:bodyPr>
          <a:lstStyle/>
          <a:p>
            <a:r>
              <a:rPr lang="en-US" sz="6600" b="1" dirty="0" smtClean="0"/>
              <a:t>Reconstruction</a:t>
            </a:r>
            <a:br>
              <a:rPr lang="en-US" sz="6600" b="1" dirty="0" smtClean="0"/>
            </a:br>
            <a:r>
              <a:rPr lang="en-US" sz="8000" b="1" dirty="0" smtClean="0"/>
              <a:t>in the South</a:t>
            </a:r>
            <a:endParaRPr lang="en-US" sz="8000" b="1" dirty="0"/>
          </a:p>
        </p:txBody>
      </p:sp>
      <p:sp>
        <p:nvSpPr>
          <p:cNvPr id="18" name="TextBox 17"/>
          <p:cNvSpPr txBox="1"/>
          <p:nvPr/>
        </p:nvSpPr>
        <p:spPr>
          <a:xfrm>
            <a:off x="0" y="5562600"/>
            <a:ext cx="5715000" cy="1015663"/>
          </a:xfrm>
          <a:prstGeom prst="rect">
            <a:avLst/>
          </a:prstGeom>
          <a:noFill/>
          <a:ln>
            <a:noFill/>
          </a:ln>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6000" b="1" dirty="0" smtClean="0">
                <a:solidFill>
                  <a:schemeClr val="tx1"/>
                </a:solidFill>
              </a:rPr>
              <a:t>1867-1877</a:t>
            </a:r>
            <a:endParaRPr lang="en-US" sz="6600" b="1" dirty="0">
              <a:solidFill>
                <a:schemeClr val="tx1"/>
              </a:solidFill>
            </a:endParaRPr>
          </a:p>
        </p:txBody>
      </p:sp>
      <p:sp>
        <p:nvSpPr>
          <p:cNvPr id="2" name="TextBox 1"/>
          <p:cNvSpPr txBox="1"/>
          <p:nvPr/>
        </p:nvSpPr>
        <p:spPr>
          <a:xfrm>
            <a:off x="0" y="533400"/>
            <a:ext cx="5715000" cy="1785104"/>
          </a:xfrm>
          <a:prstGeom prst="rect">
            <a:avLst/>
          </a:prstGeom>
          <a:noFill/>
        </p:spPr>
        <p:txBody>
          <a:bodyPr wrap="square" rtlCol="0">
            <a:spAutoFit/>
          </a:bodyPr>
          <a:lstStyle/>
          <a:p>
            <a:pPr algn="ctr"/>
            <a:r>
              <a:rPr lang="en-US" sz="11000" b="1" i="1" dirty="0" smtClean="0"/>
              <a:t>NEXT UP:</a:t>
            </a:r>
            <a:endParaRPr lang="en-US" sz="11000" b="1" i="1"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9830" y="4343414"/>
            <a:ext cx="4876397" cy="908229"/>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739"/>
          <a:stretch/>
        </p:blipFill>
        <p:spPr>
          <a:xfrm>
            <a:off x="0" y="152399"/>
            <a:ext cx="9144000" cy="178904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67110"/>
            <a:ext cx="4724400" cy="5690890"/>
          </a:xfrm>
          <a:prstGeom prst="rect">
            <a:avLst/>
          </a:prstGeom>
          <a:effectLst/>
        </p:spPr>
      </p:pic>
      <p:pic>
        <p:nvPicPr>
          <p:cNvPr id="4" name="Picture 3">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0" y="1506476"/>
            <a:ext cx="5867400" cy="2684524"/>
          </a:xfrm>
          <a:prstGeom prst="rect">
            <a:avLst/>
          </a:prstGeom>
        </p:spPr>
      </p:pic>
      <p:pic>
        <p:nvPicPr>
          <p:cNvPr id="1027" name="Picture 3" descr="E:\Graphics\Stucco Social Media Icons\64px\stucco-facebook-64px.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6199" y="5257800"/>
            <a:ext cx="990601" cy="990601"/>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28" name="Picture 4" descr="E:\Graphics\Stucco Social Media Icons\64px\stucco-twitter-64px.pn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599" y="5257800"/>
            <a:ext cx="990601" cy="990601"/>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31" name="Picture 7" descr="http://www.r-speightjr.com/wp-content/uploads/2013/05/youtube_icon.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48402" y="5257801"/>
            <a:ext cx="990600" cy="990600"/>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3" name="Rectangle 12">
            <a:hlinkClick r:id="rId5"/>
          </p:cNvPr>
          <p:cNvSpPr/>
          <p:nvPr/>
        </p:nvSpPr>
        <p:spPr>
          <a:xfrm>
            <a:off x="0" y="0"/>
            <a:ext cx="9144000" cy="434341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333602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10" name="Title 2"/>
          <p:cNvSpPr>
            <a:spLocks noGrp="1"/>
          </p:cNvSpPr>
          <p:nvPr>
            <p:ph type="title"/>
          </p:nvPr>
        </p:nvSpPr>
        <p:spPr>
          <a:xfrm>
            <a:off x="0" y="152400"/>
            <a:ext cx="8915400" cy="16002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 Account of a</a:t>
            </a: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Confederate Surrender</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Text Placeholder 5"/>
          <p:cNvSpPr>
            <a:spLocks noGrp="1"/>
          </p:cNvSpPr>
          <p:nvPr>
            <p:ph type="body" idx="1"/>
          </p:nvPr>
        </p:nvSpPr>
        <p:spPr>
          <a:xfrm>
            <a:off x="5257800" y="5943600"/>
            <a:ext cx="3854669" cy="803275"/>
          </a:xfrm>
        </p:spPr>
        <p:txBody>
          <a:bodyPr>
            <a:noAutofit/>
          </a:bodyPr>
          <a:lstStyle/>
          <a:p>
            <a:pPr algn="ctr"/>
            <a:r>
              <a:rPr lang="en-US" sz="2800" dirty="0" smtClean="0">
                <a:solidFill>
                  <a:schemeClr val="bg2">
                    <a:lumMod val="40000"/>
                    <a:lumOff val="60000"/>
                  </a:schemeClr>
                </a:solidFill>
              </a:rPr>
              <a:t>Gen. Richard Taylor, CSA</a:t>
            </a:r>
          </a:p>
          <a:p>
            <a:pPr algn="ctr"/>
            <a:r>
              <a:rPr lang="en-US" sz="1800" dirty="0" smtClean="0">
                <a:solidFill>
                  <a:schemeClr val="bg2">
                    <a:lumMod val="40000"/>
                    <a:lumOff val="60000"/>
                  </a:schemeClr>
                </a:solidFill>
              </a:rPr>
              <a:t>(Son of President Zachary Taylor)</a:t>
            </a:r>
            <a:endParaRPr lang="en-US" sz="1800" dirty="0">
              <a:solidFill>
                <a:schemeClr val="bg2">
                  <a:lumMod val="40000"/>
                  <a:lumOff val="60000"/>
                </a:schemeClr>
              </a:solidFill>
            </a:endParaRPr>
          </a:p>
        </p:txBody>
      </p:sp>
      <p:sp>
        <p:nvSpPr>
          <p:cNvPr id="69635" name="Rectangle 3"/>
          <p:cNvSpPr>
            <a:spLocks noGrp="1" noChangeArrowheads="1"/>
          </p:cNvSpPr>
          <p:nvPr>
            <p:ph sz="half" idx="2"/>
          </p:nvPr>
        </p:nvSpPr>
        <p:spPr bwMode="auto">
          <a:xfrm>
            <a:off x="228600" y="1874223"/>
            <a:ext cx="51054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indent="0">
              <a:buNone/>
            </a:pPr>
            <a:r>
              <a:rPr lang="en-US" sz="2200" b="1" dirty="0" smtClean="0">
                <a:solidFill>
                  <a:schemeClr val="bg2">
                    <a:lumMod val="40000"/>
                    <a:lumOff val="60000"/>
                  </a:schemeClr>
                </a:solidFill>
              </a:rPr>
              <a:t>I apologized meekly for my ignorance, on the ground that my ancestors had come from England to Virginia in 1608, and, in the short intervening period of two hundred and fifty-odd years, had found no time to transmit to me correct ideas of the duties of American citizenship. Moreover, my grandfather, commanding the 9th Virginia Regiment in our Revolutionary army, had assisted in the defeat and capture of the Hessian mercenaries at Trenton, and I lamented that he had not, by association with these worthies, enlightened his understanding…</a:t>
            </a:r>
            <a:endParaRPr lang="en-US" sz="2200" b="1" dirty="0">
              <a:solidFill>
                <a:schemeClr val="bg2">
                  <a:lumMod val="40000"/>
                  <a:lumOff val="60000"/>
                </a:schemeClr>
              </a:solidFill>
            </a:endParaRPr>
          </a:p>
        </p:txBody>
      </p:sp>
      <p:pic>
        <p:nvPicPr>
          <p:cNvPr id="12" name="Picture 2" descr="File:Richard Taylor.jpg">
            <a:hlinkClick r:id="rId3"/>
          </p:cNvPr>
          <p:cNvPicPr>
            <a:picLocks noGrp="1" noChangeAspect="1" noChangeArrowheads="1"/>
          </p:cNvPicPr>
          <p:nvPr>
            <p:ph sz="quarter" idx="4"/>
          </p:nvPr>
        </p:nvPicPr>
        <p:blipFill rotWithShape="1">
          <a:blip r:embed="rId4" cstate="print"/>
          <a:srcRect l="6944" t="851" b="21981"/>
          <a:stretch/>
        </p:blipFill>
        <p:spPr bwMode="auto">
          <a:xfrm>
            <a:off x="5410200" y="1876097"/>
            <a:ext cx="3594845" cy="4049123"/>
          </a:xfrm>
          <a:prstGeom prst="rect">
            <a:avLst/>
          </a:prstGeom>
          <a:noFill/>
          <a:effectLst>
            <a:softEdge rad="63500"/>
          </a:effectLst>
        </p:spPr>
      </p:pic>
    </p:spTree>
    <p:extLst>
      <p:ext uri="{BB962C8B-B14F-4D97-AF65-F5344CB8AC3E}">
        <p14:creationId xmlns:p14="http://schemas.microsoft.com/office/powerpoint/2010/main" val="2309807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4572000" cy="2087562"/>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n-US"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Waving the </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“Bloody Shirt”</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idx="1"/>
          </p:nvPr>
        </p:nvSpPr>
        <p:spPr>
          <a:xfrm>
            <a:off x="-1" y="2362200"/>
            <a:ext cx="4572001" cy="1477963"/>
          </a:xfrm>
        </p:spPr>
        <p:txBody>
          <a:bodyPr>
            <a:normAutofit/>
          </a:bodyPr>
          <a:lstStyle/>
          <a:p>
            <a:pPr marL="0" indent="0" algn="ctr">
              <a:buNone/>
            </a:pPr>
            <a:r>
              <a:rPr lang="en-US" sz="4400" b="1" i="1" dirty="0" smtClean="0">
                <a:solidFill>
                  <a:schemeClr val="bg2">
                    <a:lumMod val="40000"/>
                    <a:lumOff val="60000"/>
                  </a:schemeClr>
                </a:solidFill>
              </a:rPr>
              <a:t>Someone has to be responsible...</a:t>
            </a:r>
            <a:endParaRPr lang="en-US" sz="4400" b="1" i="1" dirty="0">
              <a:solidFill>
                <a:schemeClr val="bg2">
                  <a:lumMod val="40000"/>
                  <a:lumOff val="60000"/>
                </a:schemeClr>
              </a:solidFill>
            </a:endParaRPr>
          </a:p>
        </p:txBody>
      </p:sp>
      <p:pic>
        <p:nvPicPr>
          <p:cNvPr id="1026" name="Picture 2" descr="http://farm7.staticflickr.com/6125/6019645935_42b7909430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5167"/>
            <a:ext cx="4564116" cy="684283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6477000"/>
            <a:ext cx="4572001" cy="307777"/>
          </a:xfrm>
          <a:prstGeom prst="rect">
            <a:avLst/>
          </a:prstGeom>
        </p:spPr>
        <p:txBody>
          <a:bodyPr wrap="square">
            <a:spAutoFit/>
          </a:bodyPr>
          <a:lstStyle/>
          <a:p>
            <a:pPr algn="ctr"/>
            <a:r>
              <a:rPr lang="en-US" sz="1400" b="1" dirty="0" smtClean="0">
                <a:solidFill>
                  <a:schemeClr val="bg2">
                    <a:lumMod val="40000"/>
                    <a:lumOff val="60000"/>
                  </a:schemeClr>
                </a:solidFill>
              </a:rPr>
              <a:t>Photo Credit:  </a:t>
            </a:r>
            <a:r>
              <a:rPr lang="en-US" sz="1400" b="1" dirty="0" smtClean="0">
                <a:solidFill>
                  <a:schemeClr val="bg2">
                    <a:lumMod val="40000"/>
                    <a:lumOff val="60000"/>
                  </a:schemeClr>
                </a:solidFill>
                <a:hlinkClick r:id="rId4"/>
              </a:rPr>
              <a:t>Wendy </a:t>
            </a:r>
            <a:r>
              <a:rPr lang="en-US" sz="1400" b="1" dirty="0">
                <a:solidFill>
                  <a:schemeClr val="bg2">
                    <a:lumMod val="40000"/>
                    <a:lumOff val="60000"/>
                  </a:schemeClr>
                </a:solidFill>
                <a:hlinkClick r:id="rId4"/>
              </a:rPr>
              <a:t>Nelson </a:t>
            </a:r>
            <a:r>
              <a:rPr lang="en-US" sz="1400" b="1" dirty="0" smtClean="0">
                <a:solidFill>
                  <a:schemeClr val="bg2">
                    <a:lumMod val="40000"/>
                    <a:lumOff val="60000"/>
                  </a:schemeClr>
                </a:solidFill>
                <a:hlinkClick r:id="rId4"/>
              </a:rPr>
              <a:t>Photography</a:t>
            </a:r>
            <a:endParaRPr lang="en-US" sz="1400" dirty="0">
              <a:solidFill>
                <a:schemeClr val="bg2">
                  <a:lumMod val="40000"/>
                  <a:lumOff val="60000"/>
                </a:schemeClr>
              </a:solidFill>
            </a:endParaRPr>
          </a:p>
        </p:txBody>
      </p:sp>
      <p:sp>
        <p:nvSpPr>
          <p:cNvPr id="7" name="Content Placeholder 2"/>
          <p:cNvSpPr txBox="1">
            <a:spLocks/>
          </p:cNvSpPr>
          <p:nvPr/>
        </p:nvSpPr>
        <p:spPr>
          <a:xfrm>
            <a:off x="0" y="4389437"/>
            <a:ext cx="4572001" cy="1477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000" b="1" i="1" dirty="0" smtClean="0">
                <a:solidFill>
                  <a:schemeClr val="bg2">
                    <a:lumMod val="40000"/>
                    <a:lumOff val="60000"/>
                  </a:schemeClr>
                </a:solidFill>
              </a:rPr>
              <a:t>...and the loser is a convenient culprit.</a:t>
            </a:r>
            <a:endParaRPr lang="en-US" sz="4000" b="1" i="1" dirty="0">
              <a:solidFill>
                <a:schemeClr val="bg2">
                  <a:lumMod val="40000"/>
                  <a:lumOff val="60000"/>
                </a:schemeClr>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7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“Radical” Republicans</a:t>
            </a:r>
            <a:endParaRPr lang="en-US" sz="7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nvGrpSpPr>
          <p:cNvPr id="10" name="Group 9"/>
          <p:cNvGrpSpPr/>
          <p:nvPr/>
        </p:nvGrpSpPr>
        <p:grpSpPr>
          <a:xfrm>
            <a:off x="5029200" y="1286934"/>
            <a:ext cx="3810000" cy="5342466"/>
            <a:chOff x="4907044" y="2520779"/>
            <a:chExt cx="3810000" cy="5342466"/>
          </a:xfrm>
        </p:grpSpPr>
        <p:pic>
          <p:nvPicPr>
            <p:cNvPr id="8195" name="Picture 3"/>
            <p:cNvPicPr>
              <a:picLocks noChangeAspect="1" noChangeArrowheads="1"/>
            </p:cNvPicPr>
            <p:nvPr/>
          </p:nvPicPr>
          <p:blipFill>
            <a:blip r:embed="rId4" cstate="print"/>
            <a:srcRect/>
            <a:stretch>
              <a:fillRect/>
            </a:stretch>
          </p:blipFill>
          <p:spPr bwMode="auto">
            <a:xfrm>
              <a:off x="4907044" y="2520779"/>
              <a:ext cx="3810000" cy="4351866"/>
            </a:xfrm>
            <a:prstGeom prst="rect">
              <a:avLst/>
            </a:prstGeom>
            <a:noFill/>
            <a:ln w="9525">
              <a:noFill/>
              <a:miter lim="800000"/>
              <a:headEnd/>
              <a:tailEnd/>
            </a:ln>
            <a:effectLst>
              <a:softEdge rad="63500"/>
            </a:effectLst>
          </p:spPr>
        </p:pic>
        <p:sp>
          <p:nvSpPr>
            <p:cNvPr id="8" name="TextBox 7"/>
            <p:cNvSpPr txBox="1"/>
            <p:nvPr/>
          </p:nvSpPr>
          <p:spPr>
            <a:xfrm>
              <a:off x="4907044" y="6847582"/>
              <a:ext cx="3779757" cy="1015663"/>
            </a:xfrm>
            <a:prstGeom prst="rect">
              <a:avLst/>
            </a:prstGeom>
            <a:noFill/>
          </p:spPr>
          <p:txBody>
            <a:bodyPr wrap="square" rtlCol="0">
              <a:spAutoFit/>
            </a:bodyPr>
            <a:lstStyle/>
            <a:p>
              <a:pPr algn="ctr"/>
              <a:r>
                <a:rPr lang="en-US" sz="3000" b="1" dirty="0" smtClean="0">
                  <a:solidFill>
                    <a:schemeClr val="bg1">
                      <a:lumMod val="85000"/>
                    </a:schemeClr>
                  </a:solidFill>
                </a:rPr>
                <a:t>Charles Sumner (MA)</a:t>
              </a:r>
            </a:p>
            <a:p>
              <a:pPr algn="ctr"/>
              <a:r>
                <a:rPr lang="en-US" sz="3000" b="1" dirty="0" smtClean="0">
                  <a:solidFill>
                    <a:schemeClr val="bg1">
                      <a:lumMod val="85000"/>
                    </a:schemeClr>
                  </a:solidFill>
                </a:rPr>
                <a:t>SENATE</a:t>
              </a:r>
              <a:endParaRPr lang="en-US" sz="3000" b="1" dirty="0">
                <a:solidFill>
                  <a:schemeClr val="bg1">
                    <a:lumMod val="85000"/>
                  </a:schemeClr>
                </a:solidFill>
              </a:endParaRPr>
            </a:p>
          </p:txBody>
        </p:sp>
      </p:grpSp>
      <p:grpSp>
        <p:nvGrpSpPr>
          <p:cNvPr id="9" name="Group 8"/>
          <p:cNvGrpSpPr/>
          <p:nvPr/>
        </p:nvGrpSpPr>
        <p:grpSpPr>
          <a:xfrm>
            <a:off x="228599" y="1286934"/>
            <a:ext cx="4190999" cy="5342464"/>
            <a:chOff x="2441160" y="3131473"/>
            <a:chExt cx="4342780" cy="5497707"/>
          </a:xfrm>
        </p:grpSpPr>
        <p:pic>
          <p:nvPicPr>
            <p:cNvPr id="8194" name="Picture 2"/>
            <p:cNvPicPr>
              <a:picLocks noChangeAspect="1" noChangeArrowheads="1"/>
            </p:cNvPicPr>
            <p:nvPr/>
          </p:nvPicPr>
          <p:blipFill rotWithShape="1">
            <a:blip r:embed="rId5" cstate="print"/>
            <a:srcRect b="13202"/>
            <a:stretch/>
          </p:blipFill>
          <p:spPr bwMode="auto">
            <a:xfrm>
              <a:off x="2599078" y="3131473"/>
              <a:ext cx="4026941" cy="4478324"/>
            </a:xfrm>
            <a:prstGeom prst="rect">
              <a:avLst/>
            </a:prstGeom>
            <a:noFill/>
            <a:ln w="9525">
              <a:noFill/>
              <a:miter lim="800000"/>
              <a:headEnd/>
              <a:tailEnd/>
            </a:ln>
            <a:effectLst>
              <a:softEdge rad="63500"/>
            </a:effectLst>
          </p:spPr>
        </p:pic>
        <p:sp>
          <p:nvSpPr>
            <p:cNvPr id="7" name="TextBox 6"/>
            <p:cNvSpPr txBox="1"/>
            <p:nvPr/>
          </p:nvSpPr>
          <p:spPr>
            <a:xfrm>
              <a:off x="2441160" y="7584004"/>
              <a:ext cx="4342780" cy="1045176"/>
            </a:xfrm>
            <a:prstGeom prst="rect">
              <a:avLst/>
            </a:prstGeom>
            <a:noFill/>
          </p:spPr>
          <p:txBody>
            <a:bodyPr wrap="square" rtlCol="0">
              <a:spAutoFit/>
            </a:bodyPr>
            <a:lstStyle/>
            <a:p>
              <a:pPr algn="ctr"/>
              <a:r>
                <a:rPr lang="en-US" sz="3000" b="1" dirty="0" smtClean="0">
                  <a:solidFill>
                    <a:schemeClr val="bg1">
                      <a:lumMod val="85000"/>
                    </a:schemeClr>
                  </a:solidFill>
                </a:rPr>
                <a:t>Thaddeus Stevens (PA)</a:t>
              </a:r>
            </a:p>
            <a:p>
              <a:pPr algn="ctr"/>
              <a:r>
                <a:rPr lang="en-US" sz="3000" b="1" dirty="0" smtClean="0">
                  <a:solidFill>
                    <a:schemeClr val="bg1">
                      <a:lumMod val="85000"/>
                    </a:schemeClr>
                  </a:solidFill>
                </a:rPr>
                <a:t>HOUSE</a:t>
              </a:r>
              <a:endParaRPr lang="en-US" sz="3000" b="1" dirty="0">
                <a:solidFill>
                  <a:schemeClr val="bg1">
                    <a:lumMod val="85000"/>
                  </a:schemeClr>
                </a:solidFill>
              </a:endParaRPr>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Conservatism vs. Radicalism</a:t>
            </a:r>
            <a:endPar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666861040"/>
              </p:ext>
            </p:extLst>
          </p:nvPr>
        </p:nvGraphicFramePr>
        <p:xfrm>
          <a:off x="0" y="1325880"/>
          <a:ext cx="9144000" cy="5410200"/>
        </p:xfrm>
        <a:graphic>
          <a:graphicData uri="http://schemas.openxmlformats.org/drawingml/2006/table">
            <a:tbl>
              <a:tblPr firstRow="1" bandRow="1">
                <a:tableStyleId>{073A0DAA-6AF3-43AB-8588-CEC1D06C72B9}</a:tableStyleId>
              </a:tblPr>
              <a:tblGrid>
                <a:gridCol w="3048000"/>
                <a:gridCol w="3048000"/>
                <a:gridCol w="3048000"/>
              </a:tblGrid>
              <a:tr h="685800">
                <a:tc>
                  <a:txBody>
                    <a:bodyPr/>
                    <a:lstStyle/>
                    <a:p>
                      <a:pPr algn="ctr"/>
                      <a:r>
                        <a:rPr lang="en-US" sz="3200" dirty="0" smtClean="0"/>
                        <a:t>CONSERVATIVE</a:t>
                      </a:r>
                      <a:endParaRPr lang="en-US" sz="3200" dirty="0">
                        <a:solidFill>
                          <a:srgbClr val="000000"/>
                        </a:solidFill>
                      </a:endParaRPr>
                    </a:p>
                  </a:txBody>
                  <a:tcPr anchor="ctr"/>
                </a:tc>
                <a:tc>
                  <a:txBody>
                    <a:bodyPr/>
                    <a:lstStyle/>
                    <a:p>
                      <a:pPr algn="ctr"/>
                      <a:r>
                        <a:rPr lang="en-US" sz="3200" dirty="0" smtClean="0"/>
                        <a:t>MODERATE</a:t>
                      </a:r>
                      <a:endParaRPr lang="en-US" sz="3200" dirty="0">
                        <a:solidFill>
                          <a:srgbClr val="000000"/>
                        </a:solidFill>
                      </a:endParaRPr>
                    </a:p>
                  </a:txBody>
                  <a:tcPr anchor="ctr"/>
                </a:tc>
                <a:tc>
                  <a:txBody>
                    <a:bodyPr/>
                    <a:lstStyle/>
                    <a:p>
                      <a:pPr algn="ctr"/>
                      <a:r>
                        <a:rPr lang="en-US" sz="3200" dirty="0" smtClean="0"/>
                        <a:t>RADICAL</a:t>
                      </a:r>
                      <a:endParaRPr lang="en-US" sz="3200" dirty="0"/>
                    </a:p>
                  </a:txBody>
                  <a:tcPr anchor="ctr"/>
                </a:tc>
              </a:tr>
              <a:tr h="4577338">
                <a:tc>
                  <a:txBody>
                    <a:bodyPr/>
                    <a:lstStyle/>
                    <a:p>
                      <a:pPr algn="ctr"/>
                      <a:r>
                        <a:rPr lang="en-US" sz="3200" b="1" dirty="0" smtClean="0"/>
                        <a:t>PRESERVE</a:t>
                      </a:r>
                    </a:p>
                    <a:p>
                      <a:pPr algn="ctr"/>
                      <a:r>
                        <a:rPr lang="en-US" sz="3200" b="1" dirty="0" smtClean="0"/>
                        <a:t>INSTITUTIONS</a:t>
                      </a:r>
                    </a:p>
                    <a:p>
                      <a:pPr algn="ctr"/>
                      <a:endParaRPr lang="en-US" sz="2000" dirty="0" smtClean="0"/>
                    </a:p>
                    <a:p>
                      <a:pPr algn="ctr"/>
                      <a:r>
                        <a:rPr lang="en-US" sz="3200" b="1" i="1" dirty="0" smtClean="0"/>
                        <a:t>Gradual</a:t>
                      </a:r>
                    </a:p>
                    <a:p>
                      <a:pPr algn="ctr"/>
                      <a:r>
                        <a:rPr lang="en-US" sz="3200" dirty="0" smtClean="0"/>
                        <a:t>Change</a:t>
                      </a:r>
                    </a:p>
                    <a:p>
                      <a:pPr algn="ctr"/>
                      <a:r>
                        <a:rPr lang="en-US" sz="2400" dirty="0" smtClean="0"/>
                        <a:t>(Reluctant)</a:t>
                      </a:r>
                    </a:p>
                    <a:p>
                      <a:pPr algn="ctr"/>
                      <a:endParaRPr lang="en-US" sz="2000" dirty="0" smtClean="0"/>
                    </a:p>
                    <a:p>
                      <a:pPr algn="ctr"/>
                      <a:r>
                        <a:rPr lang="en-US" sz="3200" b="1" dirty="0" smtClean="0"/>
                        <a:t>REFORM</a:t>
                      </a:r>
                    </a:p>
                    <a:p>
                      <a:pPr algn="ctr"/>
                      <a:r>
                        <a:rPr lang="en-US" sz="2400" dirty="0" smtClean="0"/>
                        <a:t>To</a:t>
                      </a:r>
                      <a:r>
                        <a:rPr lang="en-US" sz="2400" baseline="0" dirty="0" smtClean="0"/>
                        <a:t> improve and strengthen institutions</a:t>
                      </a:r>
                      <a:endParaRPr lang="en-US" sz="2400" b="0" i="1" dirty="0"/>
                    </a:p>
                  </a:txBody>
                  <a:tcPr/>
                </a:tc>
                <a:tc>
                  <a:txBody>
                    <a:bodyPr/>
                    <a:lstStyle/>
                    <a:p>
                      <a:pPr algn="ctr"/>
                      <a:r>
                        <a:rPr lang="en-US" sz="3600" b="1" dirty="0" smtClean="0"/>
                        <a:t>BALANCE</a:t>
                      </a:r>
                      <a:endParaRPr lang="en-US" sz="3600" b="1" dirty="0"/>
                    </a:p>
                  </a:txBody>
                  <a:tcPr vert="wordArtVert" anchor="ctr"/>
                </a:tc>
                <a:tc>
                  <a:txBody>
                    <a:bodyPr/>
                    <a:lstStyle/>
                    <a:p>
                      <a:pPr algn="ctr"/>
                      <a:r>
                        <a:rPr lang="en-US" sz="3200" b="1" dirty="0" smtClean="0"/>
                        <a:t>ADVANCE AGENDA</a:t>
                      </a:r>
                      <a:endParaRPr lang="en-US" sz="2400" b="1" dirty="0" smtClean="0"/>
                    </a:p>
                    <a:p>
                      <a:pPr algn="ctr"/>
                      <a:endParaRPr lang="en-US" sz="2000" dirty="0" smtClean="0"/>
                    </a:p>
                    <a:p>
                      <a:pPr algn="ctr"/>
                      <a:r>
                        <a:rPr lang="en-US" sz="3200" b="1" i="1" dirty="0" smtClean="0"/>
                        <a:t>Immediate</a:t>
                      </a:r>
                      <a:endParaRPr lang="en-US" sz="2400" b="1" i="1" dirty="0" smtClean="0"/>
                    </a:p>
                    <a:p>
                      <a:pPr algn="ctr"/>
                      <a:r>
                        <a:rPr lang="en-US" sz="3200" dirty="0" smtClean="0"/>
                        <a:t>Change</a:t>
                      </a:r>
                      <a:endParaRPr lang="en-US" sz="2400" dirty="0" smtClean="0"/>
                    </a:p>
                    <a:p>
                      <a:pPr algn="ctr"/>
                      <a:r>
                        <a:rPr lang="en-US" sz="2400" dirty="0" smtClean="0"/>
                        <a:t>(Enthusiastic)</a:t>
                      </a:r>
                    </a:p>
                    <a:p>
                      <a:pPr algn="ctr"/>
                      <a:endParaRPr lang="en-US" sz="2000" dirty="0" smtClean="0"/>
                    </a:p>
                    <a:p>
                      <a:pPr algn="ctr"/>
                      <a:r>
                        <a:rPr lang="en-US" sz="3200" b="1" dirty="0" smtClean="0"/>
                        <a:t>REFORM</a:t>
                      </a:r>
                    </a:p>
                    <a:p>
                      <a:pPr algn="ctr"/>
                      <a:r>
                        <a:rPr lang="en-US" sz="2000" dirty="0" smtClean="0"/>
                        <a:t>To maintain</a:t>
                      </a:r>
                      <a:r>
                        <a:rPr lang="en-US" sz="2000" baseline="0" dirty="0" smtClean="0"/>
                        <a:t>, modify, destroy, or replace institutions in order to advance agenda</a:t>
                      </a:r>
                      <a:endParaRPr lang="en-US" sz="2000" b="0" i="1" dirty="0" smtClean="0"/>
                    </a:p>
                  </a:txBody>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22087" y="152400"/>
            <a:ext cx="9166087" cy="6324600"/>
          </a:xfrm>
          <a:prstGeom prst="rect">
            <a:avLst/>
          </a:prstGeom>
          <a:noFill/>
          <a:ln w="9525">
            <a:noFill/>
            <a:miter lim="800000"/>
            <a:headEnd/>
            <a:tailEnd/>
          </a:ln>
          <a:effectLst>
            <a:softEdge rad="127000"/>
          </a:effectLst>
        </p:spPr>
      </p:pic>
      <p:sp useBgFill="1">
        <p:nvSpPr>
          <p:cNvPr id="2" name="Title 1"/>
          <p:cNvSpPr>
            <a:spLocks noGrp="1"/>
          </p:cNvSpPr>
          <p:nvPr>
            <p:ph type="title"/>
          </p:nvPr>
        </p:nvSpPr>
        <p:spPr>
          <a:xfrm>
            <a:off x="0" y="152400"/>
            <a:ext cx="4408556" cy="1981200"/>
          </a:xfrm>
        </p:spPr>
        <p:style>
          <a:lnRef idx="2">
            <a:schemeClr val="dk1">
              <a:shade val="50000"/>
            </a:schemeClr>
          </a:lnRef>
          <a:fillRef idx="1">
            <a:schemeClr val="dk1"/>
          </a:fillRef>
          <a:effectRef idx="0">
            <a:schemeClr val="dk1"/>
          </a:effectRef>
          <a:fontRef idx="minor">
            <a:schemeClr val="lt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Conquered Provinces</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Rectangle 5"/>
          <p:cNvSpPr/>
          <p:nvPr/>
        </p:nvSpPr>
        <p:spPr>
          <a:xfrm>
            <a:off x="3200400" y="4953000"/>
            <a:ext cx="5791200" cy="13849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lvl="1"/>
            <a:r>
              <a:rPr lang="en-US" sz="2800" b="1" dirty="0" smtClean="0"/>
              <a:t>The Radicals proposed dividing the former Confederate states (minus Tennessee) into five </a:t>
            </a:r>
            <a:r>
              <a:rPr lang="en-US" sz="2800" b="1" dirty="0" smtClean="0">
                <a:solidFill>
                  <a:srgbClr val="FF7575"/>
                </a:solidFill>
              </a:rPr>
              <a:t>military districts</a:t>
            </a:r>
            <a:r>
              <a:rPr lang="en-US" sz="2800" b="1" dirty="0" smtClean="0"/>
              <a:t>.</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l"/>
            <a:r>
              <a:rPr lang="en-US" sz="83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Reconstruction Acts</a:t>
            </a:r>
            <a:endParaRPr lang="en-US" sz="83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098" name="Picture 2" descr="http://farm1.staticflickr.com/81/281264531_cc3d15b7d5_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45" t="1839" r="3176" b="1610"/>
          <a:stretch/>
        </p:blipFill>
        <p:spPr bwMode="auto">
          <a:xfrm>
            <a:off x="152400" y="2723742"/>
            <a:ext cx="2039242" cy="321985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6324601" y="6324600"/>
            <a:ext cx="2819399" cy="46166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tabLst>
                <a:tab pos="1031875" algn="l"/>
              </a:tabLst>
            </a:pPr>
            <a:r>
              <a:rPr lang="en-US" sz="1200" b="1" dirty="0" smtClean="0">
                <a:solidFill>
                  <a:prstClr val="white"/>
                </a:solidFill>
              </a:rPr>
              <a:t>Photo Credits:  	</a:t>
            </a:r>
            <a:r>
              <a:rPr lang="en-US" sz="1200" b="1" dirty="0" smtClean="0">
                <a:solidFill>
                  <a:prstClr val="white"/>
                </a:solidFill>
                <a:hlinkClick r:id="rId4"/>
              </a:rPr>
              <a:t>Peter Clark</a:t>
            </a:r>
            <a:r>
              <a:rPr lang="en-US" sz="1200" b="1" dirty="0" smtClean="0">
                <a:solidFill>
                  <a:prstClr val="white"/>
                </a:solidFill>
              </a:rPr>
              <a:t> (soldier)</a:t>
            </a:r>
          </a:p>
          <a:p>
            <a:pPr>
              <a:tabLst>
                <a:tab pos="1031875" algn="l"/>
              </a:tabLst>
            </a:pPr>
            <a:r>
              <a:rPr lang="en-US" sz="1200" b="1" dirty="0">
                <a:solidFill>
                  <a:prstClr val="white"/>
                </a:solidFill>
              </a:rPr>
              <a:t>	</a:t>
            </a:r>
            <a:r>
              <a:rPr lang="en-US" sz="1200" b="1" dirty="0" err="1" smtClean="0">
                <a:solidFill>
                  <a:prstClr val="white"/>
                </a:solidFill>
                <a:hlinkClick r:id="rId5"/>
              </a:rPr>
              <a:t>FutUndBeidl</a:t>
            </a:r>
            <a:r>
              <a:rPr lang="en-US" sz="1200" dirty="0" smtClean="0">
                <a:solidFill>
                  <a:prstClr val="white"/>
                </a:solidFill>
              </a:rPr>
              <a:t> </a:t>
            </a:r>
            <a:r>
              <a:rPr lang="en-US" sz="1200" b="1" dirty="0" smtClean="0">
                <a:solidFill>
                  <a:prstClr val="white"/>
                </a:solidFill>
              </a:rPr>
              <a:t>(ballot box)</a:t>
            </a:r>
            <a:endParaRPr lang="en-US" sz="1200" dirty="0">
              <a:solidFill>
                <a:prstClr val="white"/>
              </a:solidFill>
            </a:endParaRPr>
          </a:p>
        </p:txBody>
      </p:sp>
      <p:pic>
        <p:nvPicPr>
          <p:cNvPr id="6" name="Picture 2" descr="http://yourfuneralguy.files.wordpress.com/2009/10/istock_000006279473medium.jpg?w=490&amp;h=458"/>
          <p:cNvPicPr>
            <a:picLocks noChangeAspect="1" noChangeArrowheads="1"/>
          </p:cNvPicPr>
          <p:nvPr/>
        </p:nvPicPr>
        <p:blipFill>
          <a:blip r:embed="rId6">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577451" y="2723742"/>
            <a:ext cx="3414149" cy="319118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7" name="Picture 2" descr="http://farm9.staticflickr.com/8331/8076635893_84a6a41e67_b.jpg"/>
          <p:cNvPicPr>
            <a:picLocks noChangeAspect="1" noChangeArrowheads="1"/>
          </p:cNvPicPr>
          <p:nvPr/>
        </p:nvPicPr>
        <p:blipFill rotWithShape="1">
          <a:blip r:embed="rId8">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rcRect l="13070" t="12500" r="18596" b="12500"/>
          <a:stretch/>
        </p:blipFill>
        <p:spPr bwMode="auto">
          <a:xfrm>
            <a:off x="2438400" y="2723743"/>
            <a:ext cx="2933646" cy="321985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990600"/>
            <a:ext cx="2590800" cy="707886"/>
          </a:xfrm>
          <a:prstGeom prst="rect">
            <a:avLst/>
          </a:prstGeom>
        </p:spPr>
        <p:txBody>
          <a:bodyPr wrap="square">
            <a:spAutoFit/>
          </a:bodyPr>
          <a:lstStyle/>
          <a:p>
            <a:r>
              <a:rPr lang="en-US" sz="4000" b="1" dirty="0" smtClean="0">
                <a:solidFill>
                  <a:prstClr val="white">
                    <a:lumMod val="85000"/>
                  </a:prstClr>
                </a:solidFill>
              </a:rPr>
              <a:t>1867-1868</a:t>
            </a:r>
            <a:endParaRPr lang="en-US" sz="4000" dirty="0">
              <a:solidFill>
                <a:prstClr val="white">
                  <a:lumMod val="85000"/>
                </a:prstClr>
              </a:solidFill>
            </a:endParaRPr>
          </a:p>
        </p:txBody>
      </p:sp>
      <p:sp>
        <p:nvSpPr>
          <p:cNvPr id="12" name="Rectangle 11"/>
          <p:cNvSpPr/>
          <p:nvPr/>
        </p:nvSpPr>
        <p:spPr>
          <a:xfrm>
            <a:off x="5562600" y="2714052"/>
            <a:ext cx="3429000" cy="3215642"/>
          </a:xfrm>
          <a:prstGeom prst="rect">
            <a:avLst/>
          </a:prstGeom>
          <a:solidFill>
            <a:schemeClr val="tx2">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prstClr val="white">
                    <a:lumMod val="95000"/>
                  </a:prstClr>
                </a:solidFill>
              </a:rPr>
              <a:t>Forced</a:t>
            </a:r>
            <a:br>
              <a:rPr lang="en-US" sz="4000" b="1" dirty="0">
                <a:solidFill>
                  <a:prstClr val="white">
                    <a:lumMod val="95000"/>
                  </a:prstClr>
                </a:solidFill>
              </a:rPr>
            </a:br>
            <a:r>
              <a:rPr lang="en-US" sz="4000" b="1" dirty="0">
                <a:solidFill>
                  <a:prstClr val="white">
                    <a:lumMod val="95000"/>
                  </a:prstClr>
                </a:solidFill>
              </a:rPr>
              <a:t>Ratification</a:t>
            </a:r>
            <a:r>
              <a:rPr lang="en-US" sz="2800" b="1" dirty="0">
                <a:solidFill>
                  <a:prstClr val="white">
                    <a:lumMod val="95000"/>
                  </a:prstClr>
                </a:solidFill>
              </a:rPr>
              <a:t/>
            </a:r>
            <a:br>
              <a:rPr lang="en-US" sz="2800" b="1" dirty="0">
                <a:solidFill>
                  <a:prstClr val="white">
                    <a:lumMod val="95000"/>
                  </a:prstClr>
                </a:solidFill>
              </a:rPr>
            </a:br>
            <a:endParaRPr lang="en-US" sz="1100" b="1" dirty="0">
              <a:solidFill>
                <a:prstClr val="white">
                  <a:lumMod val="95000"/>
                </a:prstClr>
              </a:solidFill>
            </a:endParaRPr>
          </a:p>
          <a:p>
            <a:pPr algn="ctr"/>
            <a:r>
              <a:rPr lang="en-US" sz="2400" b="1" dirty="0">
                <a:solidFill>
                  <a:prstClr val="white">
                    <a:lumMod val="95000"/>
                  </a:prstClr>
                </a:solidFill>
              </a:rPr>
              <a:t>of the </a:t>
            </a:r>
            <a:br>
              <a:rPr lang="en-US" sz="2400" b="1" dirty="0">
                <a:solidFill>
                  <a:prstClr val="white">
                    <a:lumMod val="95000"/>
                  </a:prstClr>
                </a:solidFill>
              </a:rPr>
            </a:br>
            <a:r>
              <a:rPr lang="en-US" sz="3200" b="1" dirty="0">
                <a:solidFill>
                  <a:prstClr val="white">
                    <a:lumMod val="95000"/>
                  </a:prstClr>
                </a:solidFill>
              </a:rPr>
              <a:t>Fourteenth </a:t>
            </a:r>
            <a:br>
              <a:rPr lang="en-US" sz="3200" b="1" dirty="0">
                <a:solidFill>
                  <a:prstClr val="white">
                    <a:lumMod val="95000"/>
                  </a:prstClr>
                </a:solidFill>
              </a:rPr>
            </a:br>
            <a:r>
              <a:rPr lang="en-US" sz="3200" b="1" dirty="0" smtClean="0">
                <a:solidFill>
                  <a:prstClr val="white">
                    <a:lumMod val="95000"/>
                  </a:prstClr>
                </a:solidFill>
              </a:rPr>
              <a:t>Amendment</a:t>
            </a:r>
            <a:endParaRPr lang="en-US" sz="3200" b="1" dirty="0">
              <a:solidFill>
                <a:prstClr val="white">
                  <a:lumMod val="95000"/>
                </a:prstClr>
              </a:solidFill>
            </a:endParaRPr>
          </a:p>
        </p:txBody>
      </p:sp>
      <p:sp>
        <p:nvSpPr>
          <p:cNvPr id="14" name="Rectangle 13"/>
          <p:cNvSpPr/>
          <p:nvPr/>
        </p:nvSpPr>
        <p:spPr>
          <a:xfrm>
            <a:off x="2438400" y="2727958"/>
            <a:ext cx="2933646" cy="3215642"/>
          </a:xfrm>
          <a:prstGeom prst="rect">
            <a:avLst/>
          </a:prstGeom>
          <a:solidFill>
            <a:schemeClr val="tx2">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prstClr val="white">
                  <a:lumMod val="95000"/>
                </a:prstClr>
              </a:solidFill>
            </a:endParaRPr>
          </a:p>
          <a:p>
            <a:pPr algn="ctr"/>
            <a:r>
              <a:rPr lang="en-US" sz="4000" b="1" dirty="0">
                <a:solidFill>
                  <a:prstClr val="white">
                    <a:lumMod val="95000"/>
                  </a:prstClr>
                </a:solidFill>
              </a:rPr>
              <a:t>IMMEDIATE </a:t>
            </a:r>
            <a:r>
              <a:rPr lang="en-US" sz="5700" b="1" dirty="0">
                <a:solidFill>
                  <a:prstClr val="white">
                    <a:lumMod val="95000"/>
                  </a:prstClr>
                </a:solidFill>
              </a:rPr>
              <a:t>Suffrage</a:t>
            </a:r>
            <a:r>
              <a:rPr lang="en-US" sz="2800" b="1" dirty="0">
                <a:solidFill>
                  <a:prstClr val="white">
                    <a:lumMod val="95000"/>
                  </a:prstClr>
                </a:solidFill>
              </a:rPr>
              <a:t/>
            </a:r>
            <a:br>
              <a:rPr lang="en-US" sz="2800" b="1" dirty="0">
                <a:solidFill>
                  <a:prstClr val="white">
                    <a:lumMod val="95000"/>
                  </a:prstClr>
                </a:solidFill>
              </a:rPr>
            </a:br>
            <a:endParaRPr lang="en-US" sz="2000" b="1" dirty="0">
              <a:solidFill>
                <a:prstClr val="white">
                  <a:lumMod val="95000"/>
                </a:prstClr>
              </a:solidFill>
            </a:endParaRPr>
          </a:p>
          <a:p>
            <a:pPr algn="ctr"/>
            <a:r>
              <a:rPr lang="en-US" sz="2800" b="1" dirty="0">
                <a:solidFill>
                  <a:prstClr val="white">
                    <a:lumMod val="95000"/>
                  </a:prstClr>
                </a:solidFill>
              </a:rPr>
              <a:t>for </a:t>
            </a:r>
            <a:br>
              <a:rPr lang="en-US" sz="2800" b="1" dirty="0">
                <a:solidFill>
                  <a:prstClr val="white">
                    <a:lumMod val="95000"/>
                  </a:prstClr>
                </a:solidFill>
              </a:rPr>
            </a:br>
            <a:r>
              <a:rPr lang="en-US" sz="2800" b="1" dirty="0">
                <a:solidFill>
                  <a:prstClr val="white">
                    <a:lumMod val="95000"/>
                  </a:prstClr>
                </a:solidFill>
              </a:rPr>
              <a:t>African Americans</a:t>
            </a:r>
            <a:endParaRPr lang="en-US" sz="4400" b="1" dirty="0">
              <a:solidFill>
                <a:prstClr val="white">
                  <a:lumMod val="95000"/>
                </a:prstClr>
              </a:solidFill>
            </a:endParaRPr>
          </a:p>
          <a:p>
            <a:pPr algn="ctr"/>
            <a:endParaRPr lang="en-US" sz="1600" b="1" dirty="0">
              <a:solidFill>
                <a:prstClr val="white">
                  <a:lumMod val="95000"/>
                </a:prstClr>
              </a:solidFill>
            </a:endParaRPr>
          </a:p>
        </p:txBody>
      </p:sp>
      <p:sp>
        <p:nvSpPr>
          <p:cNvPr id="15" name="Rectangle 14"/>
          <p:cNvSpPr/>
          <p:nvPr/>
        </p:nvSpPr>
        <p:spPr>
          <a:xfrm>
            <a:off x="152400" y="2695073"/>
            <a:ext cx="2039242" cy="3215642"/>
          </a:xfrm>
          <a:prstGeom prst="rect">
            <a:avLst/>
          </a:prstGeom>
          <a:solidFill>
            <a:schemeClr val="tx2">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4000" b="1" dirty="0">
              <a:solidFill>
                <a:prstClr val="white">
                  <a:lumMod val="95000"/>
                </a:prstClr>
              </a:solidFill>
            </a:endParaRPr>
          </a:p>
          <a:p>
            <a:pPr algn="ctr"/>
            <a:r>
              <a:rPr lang="en-US" sz="4000" b="1" dirty="0">
                <a:solidFill>
                  <a:prstClr val="white">
                    <a:lumMod val="95000"/>
                  </a:prstClr>
                </a:solidFill>
              </a:rPr>
              <a:t>Military </a:t>
            </a:r>
            <a:r>
              <a:rPr lang="en-US" sz="2800" b="1" dirty="0">
                <a:solidFill>
                  <a:prstClr val="white">
                    <a:lumMod val="95000"/>
                  </a:prstClr>
                </a:solidFill>
              </a:rPr>
              <a:t>Occupation</a:t>
            </a:r>
            <a:br>
              <a:rPr lang="en-US" sz="2800" b="1" dirty="0">
                <a:solidFill>
                  <a:prstClr val="white">
                    <a:lumMod val="95000"/>
                  </a:prstClr>
                </a:solidFill>
              </a:rPr>
            </a:br>
            <a:r>
              <a:rPr lang="en-US" sz="2800" b="1" dirty="0">
                <a:solidFill>
                  <a:prstClr val="white">
                    <a:lumMod val="95000"/>
                  </a:prstClr>
                </a:solidFill>
              </a:rPr>
              <a:t/>
            </a:r>
            <a:br>
              <a:rPr lang="en-US" sz="2800" b="1" dirty="0">
                <a:solidFill>
                  <a:prstClr val="white">
                    <a:lumMod val="95000"/>
                  </a:prstClr>
                </a:solidFill>
              </a:rPr>
            </a:br>
            <a:r>
              <a:rPr lang="en-US" sz="4000" b="1" dirty="0">
                <a:solidFill>
                  <a:prstClr val="white">
                    <a:lumMod val="95000"/>
                  </a:prstClr>
                </a:solidFill>
              </a:rPr>
              <a:t>of the </a:t>
            </a:r>
            <a:br>
              <a:rPr lang="en-US" sz="4000" b="1" dirty="0">
                <a:solidFill>
                  <a:prstClr val="white">
                    <a:lumMod val="95000"/>
                  </a:prstClr>
                </a:solidFill>
              </a:rPr>
            </a:br>
            <a:r>
              <a:rPr lang="en-US" sz="4000" b="1" dirty="0">
                <a:solidFill>
                  <a:prstClr val="white">
                    <a:lumMod val="95000"/>
                  </a:prstClr>
                </a:solidFill>
              </a:rPr>
              <a:t>South</a:t>
            </a:r>
          </a:p>
          <a:p>
            <a:pPr algn="ctr"/>
            <a:endParaRPr lang="en-US" sz="1200" b="1" dirty="0">
              <a:solidFill>
                <a:prstClr val="white">
                  <a:lumMod val="95000"/>
                </a:prstClr>
              </a:solidFill>
            </a:endParaRPr>
          </a:p>
          <a:p>
            <a:pPr algn="ctr"/>
            <a:endParaRPr lang="en-US" sz="3200" b="1" dirty="0">
              <a:solidFill>
                <a:prstClr val="white">
                  <a:lumMod val="95000"/>
                </a:prstClr>
              </a:solidFill>
            </a:endParaRPr>
          </a:p>
        </p:txBody>
      </p:sp>
      <p:sp>
        <p:nvSpPr>
          <p:cNvPr id="3" name="TextBox 2"/>
          <p:cNvSpPr txBox="1"/>
          <p:nvPr/>
        </p:nvSpPr>
        <p:spPr>
          <a:xfrm>
            <a:off x="228600" y="1755610"/>
            <a:ext cx="1963042" cy="1015663"/>
          </a:xfrm>
          <a:prstGeom prst="rect">
            <a:avLst/>
          </a:prstGeom>
          <a:noFill/>
        </p:spPr>
        <p:txBody>
          <a:bodyPr wrap="square" rtlCol="0">
            <a:spAutoFit/>
          </a:bodyPr>
          <a:lstStyle/>
          <a:p>
            <a:pPr algn="ctr"/>
            <a:r>
              <a:rPr lang="en-US" sz="6000" b="1" dirty="0" smtClean="0">
                <a:solidFill>
                  <a:prstClr val="white">
                    <a:lumMod val="95000"/>
                  </a:prstClr>
                </a:solidFill>
              </a:rPr>
              <a:t>1</a:t>
            </a:r>
            <a:endParaRPr lang="en-US" sz="6000" b="1" dirty="0">
              <a:solidFill>
                <a:prstClr val="white">
                  <a:lumMod val="95000"/>
                </a:prstClr>
              </a:solidFill>
            </a:endParaRPr>
          </a:p>
        </p:txBody>
      </p:sp>
      <p:sp>
        <p:nvSpPr>
          <p:cNvPr id="13" name="TextBox 12"/>
          <p:cNvSpPr txBox="1"/>
          <p:nvPr/>
        </p:nvSpPr>
        <p:spPr>
          <a:xfrm>
            <a:off x="2438400" y="1755610"/>
            <a:ext cx="2933646" cy="1015663"/>
          </a:xfrm>
          <a:prstGeom prst="rect">
            <a:avLst/>
          </a:prstGeom>
          <a:noFill/>
        </p:spPr>
        <p:txBody>
          <a:bodyPr wrap="square" rtlCol="0">
            <a:spAutoFit/>
          </a:bodyPr>
          <a:lstStyle/>
          <a:p>
            <a:pPr algn="ctr"/>
            <a:r>
              <a:rPr lang="en-US" sz="6000" b="1" dirty="0" smtClean="0">
                <a:solidFill>
                  <a:prstClr val="white">
                    <a:lumMod val="95000"/>
                  </a:prstClr>
                </a:solidFill>
              </a:rPr>
              <a:t>2</a:t>
            </a:r>
            <a:endParaRPr lang="en-US" sz="6000" b="1" dirty="0">
              <a:solidFill>
                <a:prstClr val="white">
                  <a:lumMod val="95000"/>
                </a:prstClr>
              </a:solidFill>
            </a:endParaRPr>
          </a:p>
        </p:txBody>
      </p:sp>
      <p:sp>
        <p:nvSpPr>
          <p:cNvPr id="16" name="TextBox 15"/>
          <p:cNvSpPr txBox="1"/>
          <p:nvPr/>
        </p:nvSpPr>
        <p:spPr>
          <a:xfrm>
            <a:off x="5600754" y="1755610"/>
            <a:ext cx="3390846" cy="1015663"/>
          </a:xfrm>
          <a:prstGeom prst="rect">
            <a:avLst/>
          </a:prstGeom>
          <a:noFill/>
        </p:spPr>
        <p:txBody>
          <a:bodyPr wrap="square" rtlCol="0">
            <a:spAutoFit/>
          </a:bodyPr>
          <a:lstStyle/>
          <a:p>
            <a:pPr algn="ctr"/>
            <a:r>
              <a:rPr lang="en-US" sz="6000" b="1" dirty="0" smtClean="0">
                <a:solidFill>
                  <a:prstClr val="white">
                    <a:lumMod val="95000"/>
                  </a:prstClr>
                </a:solidFill>
              </a:rPr>
              <a:t>3</a:t>
            </a:r>
            <a:endParaRPr lang="en-US" sz="6000" b="1" dirty="0">
              <a:solidFill>
                <a:prstClr val="white">
                  <a:lumMod val="95000"/>
                </a:prstClr>
              </a:solidFill>
            </a:endParaRPr>
          </a:p>
        </p:txBody>
      </p:sp>
    </p:spTree>
    <p:extLst>
      <p:ext uri="{BB962C8B-B14F-4D97-AF65-F5344CB8AC3E}">
        <p14:creationId xmlns:p14="http://schemas.microsoft.com/office/powerpoint/2010/main" val="9118810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2)">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2)">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2"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2)">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grpSp>
        <p:nvGrpSpPr>
          <p:cNvPr id="15" name="Group 14"/>
          <p:cNvGrpSpPr/>
          <p:nvPr/>
        </p:nvGrpSpPr>
        <p:grpSpPr>
          <a:xfrm>
            <a:off x="4019551" y="0"/>
            <a:ext cx="5124449" cy="6858000"/>
            <a:chOff x="4019551" y="0"/>
            <a:chExt cx="5124449" cy="6858000"/>
          </a:xfrm>
        </p:grpSpPr>
        <p:pic>
          <p:nvPicPr>
            <p:cNvPr id="1028" name="Picture 4" descr="File:16 Andrew Johnson 3x4-Edi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551" y="0"/>
              <a:ext cx="5124449" cy="68325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1.bp.blogspot.com/-SeL9f0C9isM/UKoyNhhb33I/AAAAAAAAAXo/MZfy02StBlQ/s1600/veto.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19551" y="3368273"/>
              <a:ext cx="5124449" cy="3489727"/>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itle 13"/>
          <p:cNvSpPr>
            <a:spLocks noGrp="1"/>
          </p:cNvSpPr>
          <p:nvPr>
            <p:ph type="title"/>
          </p:nvPr>
        </p:nvSpPr>
        <p:spPr>
          <a:xfrm>
            <a:off x="-1" y="0"/>
            <a:ext cx="4019551" cy="1782762"/>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 Exercise in Futility</a:t>
            </a:r>
            <a:endPar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6" name="TextBox 15"/>
          <p:cNvSpPr txBox="1"/>
          <p:nvPr/>
        </p:nvSpPr>
        <p:spPr>
          <a:xfrm>
            <a:off x="76200" y="2438400"/>
            <a:ext cx="3867150" cy="1384995"/>
          </a:xfrm>
          <a:prstGeom prst="rect">
            <a:avLst/>
          </a:prstGeom>
          <a:noFill/>
        </p:spPr>
        <p:txBody>
          <a:bodyPr wrap="square" rtlCol="0">
            <a:spAutoFit/>
          </a:bodyPr>
          <a:lstStyle/>
          <a:p>
            <a:r>
              <a:rPr lang="en-US" sz="2800" b="1" dirty="0" smtClean="0">
                <a:solidFill>
                  <a:schemeClr val="bg1">
                    <a:lumMod val="85000"/>
                  </a:schemeClr>
                </a:solidFill>
              </a:rPr>
              <a:t>Congress overrode  all of Johnson’s vetoes of the Reconstruction Acts.</a:t>
            </a:r>
            <a:endParaRPr lang="en-US" sz="2800" b="1" dirty="0">
              <a:solidFill>
                <a:schemeClr val="bg1">
                  <a:lumMod val="85000"/>
                </a:schemeClr>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Custom 17">
      <a:dk1>
        <a:srgbClr val="072F54"/>
      </a:dk1>
      <a:lt1>
        <a:sysClr val="window" lastClr="FFFFFF"/>
      </a:lt1>
      <a:dk2>
        <a:srgbClr val="072F54"/>
      </a:dk2>
      <a:lt2>
        <a:srgbClr val="FFFFFF"/>
      </a:lt2>
      <a:accent1>
        <a:srgbClr val="FFFFFF"/>
      </a:accent1>
      <a:accent2>
        <a:srgbClr val="FDDF8B"/>
      </a:accent2>
      <a:accent3>
        <a:srgbClr val="FDDF8B"/>
      </a:accent3>
      <a:accent4>
        <a:srgbClr val="9ECCF6"/>
      </a:accent4>
      <a:accent5>
        <a:srgbClr val="FDDF8B"/>
      </a:accent5>
      <a:accent6>
        <a:srgbClr val="FDDF8B"/>
      </a:accent6>
      <a:hlink>
        <a:srgbClr val="FDDF8B"/>
      </a:hlink>
      <a:folHlink>
        <a:srgbClr val="FFFFFF"/>
      </a:folHlink>
    </a:clrScheme>
    <a:fontScheme name="Reconstruction">
      <a:majorFont>
        <a:latin typeface="Calisto M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10.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11.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12.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13.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14.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15.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16.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17.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18.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19.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2.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20.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21.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22.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23.xml><?xml version="1.0" encoding="utf-8"?>
<a:themeOverride xmlns:a="http://schemas.openxmlformats.org/drawingml/2006/main">
  <a:clrScheme name="Cruel2">
    <a:dk1>
      <a:srgbClr val="20293F"/>
    </a:dk1>
    <a:lt1>
      <a:sysClr val="window" lastClr="FFFFFF"/>
    </a:lt1>
    <a:dk2>
      <a:srgbClr val="404749"/>
    </a:dk2>
    <a:lt2>
      <a:srgbClr val="C3C9CB"/>
    </a:lt2>
    <a:accent1>
      <a:srgbClr val="20293F"/>
    </a:accent1>
    <a:accent2>
      <a:srgbClr val="20293F"/>
    </a:accent2>
    <a:accent3>
      <a:srgbClr val="20293F"/>
    </a:accent3>
    <a:accent4>
      <a:srgbClr val="20293F"/>
    </a:accent4>
    <a:accent5>
      <a:srgbClr val="030C22"/>
    </a:accent5>
    <a:accent6>
      <a:srgbClr val="20293F"/>
    </a:accent6>
    <a:hlink>
      <a:srgbClr val="20293F"/>
    </a:hlink>
    <a:folHlink>
      <a:srgbClr val="030C22"/>
    </a:folHlink>
  </a:clrScheme>
</a:themeOverride>
</file>

<file path=ppt/theme/themeOverride3.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4.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5.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6.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7.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8.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9.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docProps/app.xml><?xml version="1.0" encoding="utf-8"?>
<Properties xmlns="http://schemas.openxmlformats.org/officeDocument/2006/extended-properties" xmlns:vt="http://schemas.openxmlformats.org/officeDocument/2006/docPropsVTypes">
  <Template/>
  <TotalTime>15236</TotalTime>
  <Words>1008</Words>
  <Application>Microsoft Macintosh PowerPoint</Application>
  <PresentationFormat>On-screen Show (4:3)</PresentationFormat>
  <Paragraphs>164</Paragraphs>
  <Slides>27</Slides>
  <Notes>2</Notes>
  <HiddenSlides>0</HiddenSlides>
  <MMClips>1</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27</vt:i4>
      </vt:variant>
    </vt:vector>
  </HeadingPairs>
  <TitlesOfParts>
    <vt:vector size="36" baseType="lpstr">
      <vt:lpstr>Arial</vt:lpstr>
      <vt:lpstr>Calibri</vt:lpstr>
      <vt:lpstr>Calisto MT</vt:lpstr>
      <vt:lpstr>Office Theme</vt:lpstr>
      <vt:lpstr>1_Office Theme</vt:lpstr>
      <vt:lpstr>2_Office Theme</vt:lpstr>
      <vt:lpstr>3_Office Theme</vt:lpstr>
      <vt:lpstr>5_Office Theme</vt:lpstr>
      <vt:lpstr>4_Office Theme</vt:lpstr>
      <vt:lpstr>Radical Reconstruction</vt:lpstr>
      <vt:lpstr>An Account of a  Confederate Surrender</vt:lpstr>
      <vt:lpstr>An Account of a  Confederate Surrender</vt:lpstr>
      <vt:lpstr>Waving the “Bloody Shirt”</vt:lpstr>
      <vt:lpstr>“Radical” Republicans</vt:lpstr>
      <vt:lpstr>Conservatism vs. Radicalism</vt:lpstr>
      <vt:lpstr>Conquered Provinces</vt:lpstr>
      <vt:lpstr>Reconstruction Acts</vt:lpstr>
      <vt:lpstr>An Exercise in Futility</vt:lpstr>
      <vt:lpstr>PowerPoint Presentation</vt:lpstr>
      <vt:lpstr>PowerPoint Presentation</vt:lpstr>
      <vt:lpstr>PowerPoint Presentation</vt:lpstr>
      <vt:lpstr>PowerPoint Presentation</vt:lpstr>
      <vt:lpstr>PowerPoint Presentation</vt:lpstr>
      <vt:lpstr>Reconstruction Amendments</vt:lpstr>
      <vt:lpstr>Impeachment</vt:lpstr>
      <vt:lpstr>IMPEACHMENT</vt:lpstr>
      <vt:lpstr>IMPEACHMENT</vt:lpstr>
      <vt:lpstr>PowerPoint Presentation</vt:lpstr>
      <vt:lpstr>PowerPoint Presentation</vt:lpstr>
      <vt:lpstr>PowerPoint Presentation</vt:lpstr>
      <vt:lpstr>GENERAL AMNESTY</vt:lpstr>
      <vt:lpstr>1868 Presidential Election</vt:lpstr>
      <vt:lpstr>Ulysses S. Grant (R-OH) Eighteenth President of the U.S. 1869-1877</vt:lpstr>
      <vt:lpstr>A Cooperative President</vt:lpstr>
      <vt:lpstr>Reconstruction in the South</vt:lpstr>
      <vt:lpstr>PowerPoint Presentation</vt:lpstr>
    </vt:vector>
  </TitlesOfParts>
  <Company>Clemson University</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Radical Reconstruction</dc:title>
  <dc:creator>Tom Richey</dc:creator>
  <cp:lastModifiedBy>michael tuttle</cp:lastModifiedBy>
  <cp:revision>515</cp:revision>
  <dcterms:created xsi:type="dcterms:W3CDTF">2009-01-08T04:02:42Z</dcterms:created>
  <dcterms:modified xsi:type="dcterms:W3CDTF">2017-01-25T22:20:40Z</dcterms:modified>
</cp:coreProperties>
</file>