
<file path=[Content_Types].xml><?xml version="1.0" encoding="utf-8"?>
<Types xmlns="http://schemas.openxmlformats.org/package/2006/content-types">
  <Default Extension="xml" ContentType="application/xml"/>
  <Default Extension="wav" ContentType="audio/wav"/>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charts/chart1.xml" ContentType="application/vnd.openxmlformats-officedocument.drawingml.chart+xml"/>
  <Override PartName="/ppt/theme/themeOverride10.xml" ContentType="application/vnd.openxmlformats-officedocument.themeOverride+xml"/>
  <Override PartName="/ppt/theme/themeOverride11.xml" ContentType="application/vnd.openxmlformats-officedocument.themeOverride+xml"/>
  <Override PartName="/ppt/notesSlides/notesSlide1.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45"/>
  </p:notesMasterIdLst>
  <p:sldIdLst>
    <p:sldId id="346" r:id="rId3"/>
    <p:sldId id="423" r:id="rId4"/>
    <p:sldId id="295" r:id="rId5"/>
    <p:sldId id="388" r:id="rId6"/>
    <p:sldId id="389" r:id="rId7"/>
    <p:sldId id="390" r:id="rId8"/>
    <p:sldId id="355" r:id="rId9"/>
    <p:sldId id="362" r:id="rId10"/>
    <p:sldId id="333" r:id="rId11"/>
    <p:sldId id="335" r:id="rId12"/>
    <p:sldId id="342" r:id="rId13"/>
    <p:sldId id="337" r:id="rId14"/>
    <p:sldId id="334" r:id="rId15"/>
    <p:sldId id="336" r:id="rId16"/>
    <p:sldId id="419" r:id="rId17"/>
    <p:sldId id="272" r:id="rId18"/>
    <p:sldId id="380" r:id="rId19"/>
    <p:sldId id="296" r:id="rId20"/>
    <p:sldId id="387" r:id="rId21"/>
    <p:sldId id="420" r:id="rId22"/>
    <p:sldId id="340" r:id="rId23"/>
    <p:sldId id="344" r:id="rId24"/>
    <p:sldId id="350" r:id="rId25"/>
    <p:sldId id="421" r:id="rId26"/>
    <p:sldId id="302" r:id="rId27"/>
    <p:sldId id="345" r:id="rId28"/>
    <p:sldId id="343" r:id="rId29"/>
    <p:sldId id="430" r:id="rId30"/>
    <p:sldId id="304" r:id="rId31"/>
    <p:sldId id="351" r:id="rId32"/>
    <p:sldId id="310" r:id="rId33"/>
    <p:sldId id="309" r:id="rId34"/>
    <p:sldId id="312" r:id="rId35"/>
    <p:sldId id="424" r:id="rId36"/>
    <p:sldId id="426" r:id="rId37"/>
    <p:sldId id="429" r:id="rId38"/>
    <p:sldId id="425" r:id="rId39"/>
    <p:sldId id="428" r:id="rId40"/>
    <p:sldId id="353" r:id="rId41"/>
    <p:sldId id="313" r:id="rId42"/>
    <p:sldId id="427" r:id="rId43"/>
    <p:sldId id="42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BFF"/>
    <a:srgbClr val="FFCCFF"/>
    <a:srgbClr val="FF7575"/>
    <a:srgbClr val="000000"/>
    <a:srgbClr val="E55F49"/>
    <a:srgbClr val="FF6161"/>
    <a:srgbClr val="FF0066"/>
    <a:srgbClr val="080808"/>
    <a:srgbClr val="111111"/>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60" autoAdjust="0"/>
    <p:restoredTop sz="89144" autoAdjust="0"/>
  </p:normalViewPr>
  <p:slideViewPr>
    <p:cSldViewPr>
      <p:cViewPr varScale="1">
        <p:scale>
          <a:sx n="100" d="100"/>
          <a:sy n="100" d="100"/>
        </p:scale>
        <p:origin x="2024" y="168"/>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Republicans</c:v>
                </c:pt>
              </c:strCache>
            </c:strRef>
          </c:tx>
          <c:spPr>
            <a:solidFill>
              <a:schemeClr val="tx1">
                <a:lumMod val="75000"/>
                <a:lumOff val="25000"/>
              </a:schemeClr>
            </a:solidFill>
          </c:spPr>
          <c:invertIfNegative val="0"/>
          <c:cat>
            <c:numRef>
              <c:f>Sheet1!$A$2:$A$3</c:f>
              <c:numCache>
                <c:formatCode>General</c:formatCode>
                <c:ptCount val="2"/>
                <c:pt idx="0">
                  <c:v>1872.0</c:v>
                </c:pt>
                <c:pt idx="1">
                  <c:v>1874.0</c:v>
                </c:pt>
              </c:numCache>
            </c:numRef>
          </c:cat>
          <c:val>
            <c:numRef>
              <c:f>Sheet1!$B$2:$B$3</c:f>
              <c:numCache>
                <c:formatCode>General</c:formatCode>
                <c:ptCount val="2"/>
                <c:pt idx="0">
                  <c:v>199.0</c:v>
                </c:pt>
                <c:pt idx="1">
                  <c:v>103.0</c:v>
                </c:pt>
              </c:numCache>
            </c:numRef>
          </c:val>
        </c:ser>
        <c:ser>
          <c:idx val="1"/>
          <c:order val="1"/>
          <c:tx>
            <c:strRef>
              <c:f>Sheet1!$C$1</c:f>
              <c:strCache>
                <c:ptCount val="1"/>
                <c:pt idx="0">
                  <c:v>Democrats</c:v>
                </c:pt>
              </c:strCache>
            </c:strRef>
          </c:tx>
          <c:spPr>
            <a:solidFill>
              <a:schemeClr val="bg1">
                <a:lumMod val="50000"/>
              </a:schemeClr>
            </a:solidFill>
          </c:spPr>
          <c:invertIfNegative val="0"/>
          <c:cat>
            <c:numRef>
              <c:f>Sheet1!$A$2:$A$3</c:f>
              <c:numCache>
                <c:formatCode>General</c:formatCode>
                <c:ptCount val="2"/>
                <c:pt idx="0">
                  <c:v>1872.0</c:v>
                </c:pt>
                <c:pt idx="1">
                  <c:v>1874.0</c:v>
                </c:pt>
              </c:numCache>
            </c:numRef>
          </c:cat>
          <c:val>
            <c:numRef>
              <c:f>Sheet1!$C$2:$C$3</c:f>
              <c:numCache>
                <c:formatCode>General</c:formatCode>
                <c:ptCount val="2"/>
                <c:pt idx="0">
                  <c:v>88.0</c:v>
                </c:pt>
                <c:pt idx="1">
                  <c:v>182.0</c:v>
                </c:pt>
              </c:numCache>
            </c:numRef>
          </c:val>
        </c:ser>
        <c:dLbls>
          <c:showLegendKey val="0"/>
          <c:showVal val="0"/>
          <c:showCatName val="0"/>
          <c:showSerName val="0"/>
          <c:showPercent val="0"/>
          <c:showBubbleSize val="0"/>
        </c:dLbls>
        <c:gapWidth val="150"/>
        <c:shape val="box"/>
        <c:axId val="1452453936"/>
        <c:axId val="1452457856"/>
        <c:axId val="0"/>
      </c:bar3DChart>
      <c:catAx>
        <c:axId val="1452453936"/>
        <c:scaling>
          <c:orientation val="minMax"/>
        </c:scaling>
        <c:delete val="0"/>
        <c:axPos val="b"/>
        <c:numFmt formatCode="General" sourceLinked="1"/>
        <c:majorTickMark val="out"/>
        <c:minorTickMark val="none"/>
        <c:tickLblPos val="nextTo"/>
        <c:txPr>
          <a:bodyPr/>
          <a:lstStyle/>
          <a:p>
            <a:pPr>
              <a:defRPr sz="2400" b="1"/>
            </a:pPr>
            <a:endParaRPr lang="en-US"/>
          </a:p>
        </c:txPr>
        <c:crossAx val="1452457856"/>
        <c:crosses val="autoZero"/>
        <c:auto val="1"/>
        <c:lblAlgn val="ctr"/>
        <c:lblOffset val="100"/>
        <c:noMultiLvlLbl val="0"/>
      </c:catAx>
      <c:valAx>
        <c:axId val="1452457856"/>
        <c:scaling>
          <c:orientation val="minMax"/>
        </c:scaling>
        <c:delete val="0"/>
        <c:axPos val="l"/>
        <c:majorGridlines/>
        <c:numFmt formatCode="General" sourceLinked="1"/>
        <c:majorTickMark val="out"/>
        <c:minorTickMark val="none"/>
        <c:tickLblPos val="nextTo"/>
        <c:txPr>
          <a:bodyPr/>
          <a:lstStyle/>
          <a:p>
            <a:pPr>
              <a:defRPr sz="1800" b="1"/>
            </a:pPr>
            <a:endParaRPr lang="en-US"/>
          </a:p>
        </c:txPr>
        <c:crossAx val="1452453936"/>
        <c:crosses val="autoZero"/>
        <c:crossBetween val="between"/>
      </c:valAx>
    </c:plotArea>
    <c:legend>
      <c:legendPos val="r"/>
      <c:layout>
        <c:manualLayout>
          <c:xMode val="edge"/>
          <c:yMode val="edge"/>
          <c:x val="0.642317414127582"/>
          <c:y val="0.575317426864022"/>
          <c:w val="0.357682585872418"/>
          <c:h val="0.35919515912967"/>
        </c:manualLayout>
      </c:layout>
      <c:overlay val="0"/>
      <c:txPr>
        <a:bodyPr/>
        <a:lstStyle/>
        <a:p>
          <a:pPr>
            <a:defRPr sz="3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12A8BE-DC32-4299-ADCF-221BB93627BB}" type="datetimeFigureOut">
              <a:rPr lang="en-US" smtClean="0"/>
              <a:pPr/>
              <a:t>1/23/17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8DAB31-F619-458C-A3C3-AABEA3354E48}" type="slidenum">
              <a:rPr lang="en-US" smtClean="0"/>
              <a:pPr/>
              <a:t>‹#›</a:t>
            </a:fld>
            <a:endParaRPr lang="en-US"/>
          </a:p>
        </p:txBody>
      </p:sp>
    </p:spTree>
    <p:extLst>
      <p:ext uri="{BB962C8B-B14F-4D97-AF65-F5344CB8AC3E}">
        <p14:creationId xmlns:p14="http://schemas.microsoft.com/office/powerpoint/2010/main" val="203766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1876, South</a:t>
            </a:r>
            <a:r>
              <a:rPr lang="en-US" baseline="0" dirty="0" smtClean="0"/>
              <a:t> Carolina, Louisiana, and Florida were the only states that still had garrisons of federal troops supporting the Republican state governments through force of arms.  All three states had disputed election returns due to massive fraud by both parties.  An Electoral Commission, voting on party lines, certified the election for Hayes, who had been twenty votes shy of victory (while Tilden had been only one vote shy).  Democrats in Congress staged a filibuster in protest, but a compromise was reached in which the Democrats would accept the result in return for the removal of federal troops from the South and a promise from Hayes not to intervene in the Southern states’ internal politics (i.e., not enforcing the Fifteenth Amendment).</a:t>
            </a:r>
            <a:endParaRPr lang="en-US" dirty="0"/>
          </a:p>
        </p:txBody>
      </p:sp>
      <p:sp>
        <p:nvSpPr>
          <p:cNvPr id="4" name="Slide Number Placeholder 3"/>
          <p:cNvSpPr>
            <a:spLocks noGrp="1"/>
          </p:cNvSpPr>
          <p:nvPr>
            <p:ph type="sldNum" sz="quarter" idx="10"/>
          </p:nvPr>
        </p:nvSpPr>
        <p:spPr/>
        <p:txBody>
          <a:bodyPr/>
          <a:lstStyle/>
          <a:p>
            <a:fld id="{B08DAB31-F619-458C-A3C3-AABEA3354E48}" type="slidenum">
              <a:rPr lang="en-US" smtClean="0"/>
              <a:pPr/>
              <a:t>27</a:t>
            </a:fld>
            <a:endParaRPr lang="en-US"/>
          </a:p>
        </p:txBody>
      </p:sp>
    </p:spTree>
    <p:extLst>
      <p:ext uri="{BB962C8B-B14F-4D97-AF65-F5344CB8AC3E}">
        <p14:creationId xmlns:p14="http://schemas.microsoft.com/office/powerpoint/2010/main" val="1551173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pPr/>
              <a:t>1/23/17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pPr/>
              <a:t>1/23/17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pPr/>
              <a:t>1/23/17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168779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165649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806384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1/23/17</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830493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1/23/17</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061163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1/23/17</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195193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1/23/17</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713349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1/23/17</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87376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pPr/>
              <a:t>1/23/17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1/23/17</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428790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648856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3272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6FD481-FE9D-4575-9200-8F30723262D8}" type="datetimeFigureOut">
              <a:rPr lang="en-US" smtClean="0"/>
              <a:pPr/>
              <a:t>1/23/17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6FD481-FE9D-4575-9200-8F30723262D8}" type="datetimeFigureOut">
              <a:rPr lang="en-US" smtClean="0"/>
              <a:pPr/>
              <a:t>1/23/17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6FD481-FE9D-4575-9200-8F30723262D8}" type="datetimeFigureOut">
              <a:rPr lang="en-US" smtClean="0"/>
              <a:pPr/>
              <a:t>1/23/17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6FD481-FE9D-4575-9200-8F30723262D8}" type="datetimeFigureOut">
              <a:rPr lang="en-US" smtClean="0"/>
              <a:pPr/>
              <a:t>1/23/17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FD481-FE9D-4575-9200-8F30723262D8}" type="datetimeFigureOut">
              <a:rPr lang="en-US" smtClean="0"/>
              <a:pPr/>
              <a:t>1/23/17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pPr/>
              <a:t>1/23/17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pPr/>
              <a:t>1/23/17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FD481-FE9D-4575-9200-8F30723262D8}" type="datetimeFigureOut">
              <a:rPr lang="en-US" smtClean="0"/>
              <a:pPr/>
              <a:t>1/23/17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E233D-9F1B-48DD-80CD-6BF75DC3D3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EE20D-232A-47E8-8FDB-17CD01AF0984}" type="datetimeFigureOut">
              <a:rPr lang="en-US" smtClean="0">
                <a:solidFill>
                  <a:srgbClr val="072F54">
                    <a:tint val="75000"/>
                  </a:srgbClr>
                </a:solidFill>
              </a:rPr>
              <a:pPr/>
              <a:t>1/23/17</a:t>
            </a:fld>
            <a:endParaRPr lang="en-US">
              <a:solidFill>
                <a:srgbClr val="072F54">
                  <a:tint val="75000"/>
                </a:srgb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72F54">
                  <a:tint val="75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6313124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4"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 Id="rId3" Type="http://schemas.openxmlformats.org/officeDocument/2006/relationships/hyperlink" Target="https://www.youtube.com/watch?v=fLsB6-Kd3B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4" Type="http://schemas.microsoft.com/office/2007/relationships/hdphoto" Target="../media/hdphoto2.wdp"/><Relationship Id="rId5" Type="http://schemas.openxmlformats.org/officeDocument/2006/relationships/image" Target="../media/image22.png"/><Relationship Id="rId1" Type="http://schemas.openxmlformats.org/officeDocument/2006/relationships/themeOverride" Target="../theme/themeOverride8.xml"/><Relationship Id="rId2"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slide" Target="slide19.xml"/><Relationship Id="rId5" Type="http://schemas.openxmlformats.org/officeDocument/2006/relationships/slide" Target="slide25.xml"/><Relationship Id="rId1" Type="http://schemas.openxmlformats.org/officeDocument/2006/relationships/themeOverride" Target="../theme/themeOverride9.xml"/><Relationship Id="rId2"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hyperlink" Target="http://ed.sc.gov/agency/pr/standards-and-curriculum/documents/FINALAPPROVEDSSStandardsAugust182011.pdf" TargetMode="External"/><Relationship Id="rId6" Type="http://schemas.openxmlformats.org/officeDocument/2006/relationships/image" Target="../media/image2.jpeg"/><Relationship Id="rId1" Type="http://schemas.openxmlformats.org/officeDocument/2006/relationships/themeOverride" Target="../theme/themeOverride2.x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24.png"/><Relationship Id="rId1" Type="http://schemas.openxmlformats.org/officeDocument/2006/relationships/video" Target="http://www.youtube.com/v/TdCXcy0SKOM?hl=en_US&amp;version=3" TargetMode="External"/><Relationship Id="rId2"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4.xml"/><Relationship Id="rId2"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eg"/><Relationship Id="rId3" Type="http://schemas.openxmlformats.org/officeDocument/2006/relationships/hyperlink" Target="http://blackhistory.harpweek.com/7illustrations/reconstruction/coloredrule.ht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24.png"/><Relationship Id="rId1" Type="http://schemas.openxmlformats.org/officeDocument/2006/relationships/video" Target="http://www.youtube.com/v/nl1VB4Dwex4?version=3&amp;hl=en_US" TargetMode="External"/><Relationship Id="rId2"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hyperlink" Target="http://www.presidency.ucsb.edu/ws/index.php?pid=29624&amp;st=platform&amp;st1=" TargetMode="External"/><Relationship Id="rId5" Type="http://schemas.openxmlformats.org/officeDocument/2006/relationships/image" Target="../media/image31.wmf"/><Relationship Id="rId6" Type="http://schemas.openxmlformats.org/officeDocument/2006/relationships/image" Target="../media/image32.wmf"/><Relationship Id="rId7" Type="http://schemas.openxmlformats.org/officeDocument/2006/relationships/slide" Target="slide26.xml"/><Relationship Id="rId8" Type="http://schemas.openxmlformats.org/officeDocument/2006/relationships/image" Target="../media/image33.jpeg"/><Relationship Id="rId9" Type="http://schemas.openxmlformats.org/officeDocument/2006/relationships/slide" Target="slide19.xml"/><Relationship Id="rId10" Type="http://schemas.openxmlformats.org/officeDocument/2006/relationships/slide" Target="slide25.xml"/><Relationship Id="rId11" Type="http://schemas.openxmlformats.org/officeDocument/2006/relationships/hyperlink" Target="http://www.presidency.ucsb.edu/ws/index.php?pid=29581&amp;st=platform&amp;st1=" TargetMode="External"/><Relationship Id="rId1" Type="http://schemas.openxmlformats.org/officeDocument/2006/relationships/themeOverride" Target="../theme/themeOverride10.xml"/><Relationship Id="rId2"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hyperlink" Target="http://elections.harpweek.com/controversy.htm" TargetMode="External"/><Relationship Id="rId1" Type="http://schemas.openxmlformats.org/officeDocument/2006/relationships/themeOverride" Target="../theme/themeOverride11.xml"/><Relationship Id="rId2"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1" Type="http://schemas.openxmlformats.org/officeDocument/2006/relationships/image" Target="../media/image39.jpeg"/><Relationship Id="rId12" Type="http://schemas.openxmlformats.org/officeDocument/2006/relationships/image" Target="../media/image31.wmf"/><Relationship Id="rId13" Type="http://schemas.openxmlformats.org/officeDocument/2006/relationships/image" Target="../media/image32.wmf"/><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audio" Target="../media/audio1.wav"/><Relationship Id="rId4" Type="http://schemas.openxmlformats.org/officeDocument/2006/relationships/image" Target="../media/image34.png"/><Relationship Id="rId5" Type="http://schemas.openxmlformats.org/officeDocument/2006/relationships/image" Target="../media/image35.jpe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hyperlink" Target="http://upload.wikimedia.org/wikipedia/commons/5/50/President_Rutherford_Hayes_1870_-_1880_Restored.jpg" TargetMode="External"/><Relationship Id="rId9" Type="http://schemas.openxmlformats.org/officeDocument/2006/relationships/image" Target="../media/image38.jpeg"/><Relationship Id="rId10" Type="http://schemas.openxmlformats.org/officeDocument/2006/relationships/hyperlink" Target="http://upload.wikimedia.org/wikipedia/commons/e/ef/SJTilden_of_NY.jp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slide" Target="slide30.xml"/><Relationship Id="rId5" Type="http://schemas.openxmlformats.org/officeDocument/2006/relationships/image" Target="../media/image42.png"/><Relationship Id="rId1" Type="http://schemas.openxmlformats.org/officeDocument/2006/relationships/slideLayout" Target="../slideLayouts/slideLayout4.xml"/><Relationship Id="rId2" Type="http://schemas.openxmlformats.org/officeDocument/2006/relationships/hyperlink" Target="http://upload.wikimedia.org/wikipedia/commons/c/ca/Wade_Hampton_III_-_Brady-Handy.jpg" TargetMode="External"/></Relationships>
</file>

<file path=ppt/slides/_rels/slide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4.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9.wmf"/><Relationship Id="rId4" Type="http://schemas.openxmlformats.org/officeDocument/2006/relationships/hyperlink" Target="http://en.wikipedia.org/wiki/Grandfather_clause" TargetMode="External"/><Relationship Id="rId5" Type="http://schemas.openxmlformats.org/officeDocument/2006/relationships/image" Target="../media/image50.wmf"/><Relationship Id="rId6" Type="http://schemas.openxmlformats.org/officeDocument/2006/relationships/image" Target="../media/image51.wmf"/><Relationship Id="rId7" Type="http://schemas.openxmlformats.org/officeDocument/2006/relationships/image" Target="../media/image52.wmf"/><Relationship Id="rId8" Type="http://schemas.openxmlformats.org/officeDocument/2006/relationships/image" Target="../media/image53.wmf"/><Relationship Id="rId9" Type="http://schemas.openxmlformats.org/officeDocument/2006/relationships/image" Target="../media/image54.wmf"/><Relationship Id="rId10" Type="http://schemas.openxmlformats.org/officeDocument/2006/relationships/image" Target="../media/image55.wmf"/><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6.jpeg"/><Relationship Id="rId3" Type="http://schemas.openxmlformats.org/officeDocument/2006/relationships/hyperlink" Target="http://www.flickr.com/photos/stonebird/"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7.jpeg"/><Relationship Id="rId3" Type="http://schemas.openxmlformats.org/officeDocument/2006/relationships/hyperlink" Target="http://www.flickr.com/photos/universalpop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4" Type="http://schemas.microsoft.com/office/2007/relationships/hdphoto" Target="../media/hdphoto3.wdp"/><Relationship Id="rId5" Type="http://schemas.openxmlformats.org/officeDocument/2006/relationships/hyperlink" Target="http://www.flickr.com/photos/allesok/" TargetMode="External"/><Relationship Id="rId1" Type="http://schemas.openxmlformats.org/officeDocument/2006/relationships/themeOverride" Target="../theme/themeOverride12.xml"/><Relationship Id="rId2"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9.jpeg"/><Relationship Id="rId3" Type="http://schemas.openxmlformats.org/officeDocument/2006/relationships/hyperlink" Target="http://www.flickr.com/photos/bastiaanssen/"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9.jpeg"/><Relationship Id="rId3" Type="http://schemas.openxmlformats.org/officeDocument/2006/relationships/hyperlink" Target="http://www.flickr.com/photos/bastiaanssen/" TargetMode="Externa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0.wmf"/><Relationship Id="rId5" Type="http://schemas.openxmlformats.org/officeDocument/2006/relationships/image" Target="../media/image60.jpe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63.png"/><Relationship Id="rId9" Type="http://schemas.openxmlformats.org/officeDocument/2006/relationships/image" Target="../media/image53.wmf"/><Relationship Id="rId10" Type="http://schemas.openxmlformats.org/officeDocument/2006/relationships/image" Target="../media/image54.wmf"/><Relationship Id="rId11" Type="http://schemas.openxmlformats.org/officeDocument/2006/relationships/image" Target="../media/image64.png"/><Relationship Id="rId1" Type="http://schemas.microsoft.com/office/2007/relationships/media" Target="file:///E:\APUSH\Unit%2007%20-%20Civil%20War%20and%20Reconstruction\Gavel%20Banging.mp3" TargetMode="External"/><Relationship Id="rId2" Type="http://schemas.openxmlformats.org/officeDocument/2006/relationships/audio" Target="file:///E:\APUSH\Unit%2007%20-%20Civil%20War%20and%20Reconstruction\Gavel%20Banging.mp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themeOverride" Target="../theme/themeOverride4.xml"/><Relationship Id="rId2"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 Id="rId3" Type="http://schemas.openxmlformats.org/officeDocument/2006/relationships/image" Target="../media/image66.wmf"/></Relationships>
</file>

<file path=ppt/slides/_rels/slide41.xml.rels><?xml version="1.0" encoding="UTF-8" standalone="yes"?>
<Relationships xmlns="http://schemas.openxmlformats.org/package/2006/relationships"><Relationship Id="rId3" Type="http://schemas.openxmlformats.org/officeDocument/2006/relationships/image" Target="../media/image67.jpeg"/><Relationship Id="rId4" Type="http://schemas.microsoft.com/office/2007/relationships/hdphoto" Target="../media/hdphoto4.wdp"/><Relationship Id="rId1" Type="http://schemas.openxmlformats.org/officeDocument/2006/relationships/themeOverride" Target="../theme/themeOverride13.x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1" Type="http://schemas.openxmlformats.org/officeDocument/2006/relationships/hyperlink" Target="http://www.youtube.com/tomforamerica" TargetMode="External"/><Relationship Id="rId12" Type="http://schemas.openxmlformats.org/officeDocument/2006/relationships/image" Target="../media/image74.png"/><Relationship Id="rId1" Type="http://schemas.openxmlformats.org/officeDocument/2006/relationships/slideLayout" Target="../slideLayouts/slideLayout12.xml"/><Relationship Id="rId2" Type="http://schemas.openxmlformats.org/officeDocument/2006/relationships/image" Target="../media/image68.png"/><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hyperlink" Target="http://www.tomrichey.net/" TargetMode="External"/><Relationship Id="rId6" Type="http://schemas.openxmlformats.org/officeDocument/2006/relationships/image" Target="../media/image71.png"/><Relationship Id="rId7" Type="http://schemas.openxmlformats.org/officeDocument/2006/relationships/hyperlink" Target="https://www.facebook.com/pages/Tom-Richey/14074617563" TargetMode="External"/><Relationship Id="rId8" Type="http://schemas.openxmlformats.org/officeDocument/2006/relationships/image" Target="../media/image72.png"/><Relationship Id="rId9" Type="http://schemas.openxmlformats.org/officeDocument/2006/relationships/hyperlink" Target="http://twitter.com/tomrichey" TargetMode="External"/><Relationship Id="rId10" Type="http://schemas.openxmlformats.org/officeDocument/2006/relationships/image" Target="../media/image7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slide" Target="slide6.xml"/><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themeOverride" Target="../theme/themeOverride5.x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Layout" Target="../slideLayouts/slideLayout4.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en.wikipedia.org/wiki/James_Longstreet" TargetMode="External"/><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png"/><Relationship Id="rId1" Type="http://schemas.openxmlformats.org/officeDocument/2006/relationships/themeOverride" Target="../theme/themeOverride7.xml"/><Relationship Id="rId2"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chemeClr val="bg1">
                <a:lumMod val="75000"/>
              </a:schemeClr>
            </a:gs>
            <a:gs pos="22000">
              <a:schemeClr val="bg1">
                <a:lumMod val="85000"/>
              </a:schemeClr>
            </a:gs>
            <a:gs pos="76000">
              <a:srgbClr val="B3B3B3"/>
            </a:gs>
            <a:gs pos="100000">
              <a:schemeClr val="bg1">
                <a:lumMod val="50000"/>
              </a:schemeClr>
            </a:gs>
          </a:gsLst>
          <a:lin ang="2700000" scaled="1"/>
          <a:tileRect/>
        </a:gradFill>
        <a:effectLst/>
      </p:bgPr>
    </p:bg>
    <p:spTree>
      <p:nvGrpSpPr>
        <p:cNvPr id="1" name=""/>
        <p:cNvGrpSpPr/>
        <p:nvPr/>
      </p:nvGrpSpPr>
      <p:grpSpPr>
        <a:xfrm>
          <a:off x="0" y="0"/>
          <a:ext cx="0" cy="0"/>
          <a:chOff x="0" y="0"/>
          <a:chExt cx="0" cy="0"/>
        </a:xfrm>
      </p:grpSpPr>
      <p:pic>
        <p:nvPicPr>
          <p:cNvPr id="1026" name="Picture 2" descr="http://upload.wikimedia.org/wikipedia/en/f/fa/The_First_Vote.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4772" b="33875"/>
          <a:stretch/>
        </p:blipFill>
        <p:spPr bwMode="auto">
          <a:xfrm>
            <a:off x="0" y="1"/>
            <a:ext cx="9209689" cy="6879590"/>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ctrTitle"/>
          </p:nvPr>
        </p:nvSpPr>
        <p:spPr>
          <a:xfrm>
            <a:off x="2971800" y="4267200"/>
            <a:ext cx="6019800" cy="2438400"/>
          </a:xfrm>
          <a:solidFill>
            <a:schemeClr val="accent2">
              <a:alpha val="90000"/>
            </a:schemeClr>
          </a:solidFill>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lvl="0">
              <a:lnSpc>
                <a:spcPct val="90000"/>
              </a:lnSpc>
              <a:spcBef>
                <a:spcPts val="0"/>
              </a:spcBef>
            </a:pPr>
            <a:r>
              <a:rPr lang="en-US" sz="6600" b="1" dirty="0" smtClean="0">
                <a:ln w="50800"/>
                <a:solidFill>
                  <a:schemeClr val="bg1">
                    <a:shade val="50000"/>
                  </a:schemeClr>
                </a:solidFill>
              </a:rPr>
              <a:t>Reconstruction</a:t>
            </a:r>
            <a:r>
              <a:rPr lang="en-US" sz="4800" b="1" dirty="0" smtClean="0">
                <a:ln w="50800"/>
                <a:solidFill>
                  <a:schemeClr val="bg1">
                    <a:shade val="50000"/>
                  </a:schemeClr>
                </a:solidFill>
              </a:rPr>
              <a:t/>
            </a:r>
            <a:br>
              <a:rPr lang="en-US" sz="4800" b="1" dirty="0" smtClean="0">
                <a:ln w="50800"/>
                <a:solidFill>
                  <a:schemeClr val="bg1">
                    <a:shade val="50000"/>
                  </a:schemeClr>
                </a:solidFill>
              </a:rPr>
            </a:br>
            <a:r>
              <a:rPr lang="en-US" sz="6000" b="1" dirty="0" smtClean="0">
                <a:ln w="50800"/>
                <a:solidFill>
                  <a:schemeClr val="bg1">
                    <a:shade val="50000"/>
                  </a:schemeClr>
                </a:solidFill>
              </a:rPr>
              <a:t>Goes South</a:t>
            </a:r>
            <a:br>
              <a:rPr lang="en-US" sz="6000" b="1" dirty="0" smtClean="0">
                <a:ln w="50800"/>
                <a:solidFill>
                  <a:schemeClr val="bg1">
                    <a:shade val="50000"/>
                  </a:schemeClr>
                </a:solidFill>
              </a:rPr>
            </a:br>
            <a:r>
              <a:rPr lang="en-US" b="1" dirty="0" smtClean="0">
                <a:ln w="50800"/>
                <a:solidFill>
                  <a:prstClr val="white">
                    <a:shade val="50000"/>
                  </a:prstClr>
                </a:solidFill>
                <a:ea typeface="+mn-ea"/>
                <a:cs typeface="+mn-cs"/>
              </a:rPr>
              <a:t>1867-1877</a:t>
            </a:r>
            <a:endParaRPr lang="en-US" sz="6000" b="1" dirty="0">
              <a:ln w="50800"/>
              <a:solidFill>
                <a:schemeClr val="bg1">
                  <a:shade val="50000"/>
                </a:schemeClr>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6000" b="1" dirty="0" smtClean="0"/>
              <a:t>The (First) Ku Klux Klan</a:t>
            </a:r>
            <a:endParaRPr lang="en-US" sz="5400" b="1" dirty="0"/>
          </a:p>
        </p:txBody>
      </p:sp>
      <p:pic>
        <p:nvPicPr>
          <p:cNvPr id="80898" name="Picture 2" descr="File:Misissippi ku klux.jpg"/>
          <p:cNvPicPr>
            <a:picLocks noGrp="1" noChangeAspect="1" noChangeArrowheads="1"/>
          </p:cNvPicPr>
          <p:nvPr>
            <p:ph sz="half" idx="2"/>
          </p:nvPr>
        </p:nvPicPr>
        <p:blipFill>
          <a:blip r:embed="rId2" cstate="print"/>
          <a:srcRect/>
          <a:stretch>
            <a:fillRect/>
          </a:stretch>
        </p:blipFill>
        <p:spPr bwMode="auto">
          <a:xfrm>
            <a:off x="4876800" y="1559288"/>
            <a:ext cx="3790180" cy="4971826"/>
          </a:xfrm>
          <a:prstGeom prst="rect">
            <a:avLst/>
          </a:prstGeom>
          <a:noFill/>
        </p:spPr>
      </p:pic>
      <p:pic>
        <p:nvPicPr>
          <p:cNvPr id="80900" name="Picture 4" descr="http://upload.wikimedia.org/wikipedia/commons/0/07/NathanBedfordForrest.jpg"/>
          <p:cNvPicPr>
            <a:picLocks noGrp="1" noChangeAspect="1" noChangeArrowheads="1"/>
          </p:cNvPicPr>
          <p:nvPr>
            <p:ph sz="half" idx="1"/>
          </p:nvPr>
        </p:nvPicPr>
        <p:blipFill>
          <a:blip r:embed="rId3" cstate="print"/>
          <a:srcRect/>
          <a:stretch>
            <a:fillRect/>
          </a:stretch>
        </p:blipFill>
        <p:spPr bwMode="auto">
          <a:xfrm>
            <a:off x="533400" y="1578114"/>
            <a:ext cx="3429000" cy="4876800"/>
          </a:xfrm>
          <a:prstGeom prst="rect">
            <a:avLst/>
          </a:prstGeom>
          <a:noFill/>
        </p:spPr>
      </p:pic>
      <p:sp>
        <p:nvSpPr>
          <p:cNvPr id="6" name="TextBox 5"/>
          <p:cNvSpPr txBox="1"/>
          <p:nvPr/>
        </p:nvSpPr>
        <p:spPr>
          <a:xfrm>
            <a:off x="533400" y="5845314"/>
            <a:ext cx="3429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b="1" dirty="0" smtClean="0"/>
              <a:t>Gen. Nathan Bedford Forrest, CSA</a:t>
            </a:r>
            <a:endParaRPr lang="en-US" sz="2000" b="1" dirty="0"/>
          </a:p>
        </p:txBody>
      </p:sp>
      <p:sp>
        <p:nvSpPr>
          <p:cNvPr id="7" name="TextBox 6"/>
          <p:cNvSpPr txBox="1"/>
          <p:nvPr/>
        </p:nvSpPr>
        <p:spPr>
          <a:xfrm>
            <a:off x="4876800" y="6073914"/>
            <a:ext cx="3810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smtClean="0"/>
              <a:t>Vigilantism </a:t>
            </a:r>
            <a:endParaRPr lang="en-US" sz="2400" b="1" dirty="0"/>
          </a:p>
        </p:txBody>
      </p:sp>
      <p:sp>
        <p:nvSpPr>
          <p:cNvPr id="3" name="Rectangle 2"/>
          <p:cNvSpPr/>
          <p:nvPr/>
        </p:nvSpPr>
        <p:spPr>
          <a:xfrm>
            <a:off x="3585777" y="889575"/>
            <a:ext cx="1976823" cy="584775"/>
          </a:xfrm>
          <a:prstGeom prst="rect">
            <a:avLst/>
          </a:prstGeom>
        </p:spPr>
        <p:txBody>
          <a:bodyPr wrap="none">
            <a:spAutoFit/>
          </a:bodyPr>
          <a:lstStyle/>
          <a:p>
            <a:r>
              <a:rPr lang="en-US" sz="3200" b="1" dirty="0"/>
              <a:t>1865-1874</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5" name="Picture 4" descr="2039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itle 5"/>
          <p:cNvSpPr>
            <a:spLocks noGrp="1"/>
          </p:cNvSpPr>
          <p:nvPr>
            <p:ph type="title"/>
          </p:nvPr>
        </p:nvSpPr>
        <p:spPr>
          <a:xfrm>
            <a:off x="152400" y="152400"/>
            <a:ext cx="7315200" cy="762000"/>
          </a:xfrm>
        </p:spPr>
        <p:style>
          <a:lnRef idx="1">
            <a:schemeClr val="accent2"/>
          </a:lnRef>
          <a:fillRef idx="2">
            <a:schemeClr val="accent2"/>
          </a:fillRef>
          <a:effectRef idx="1">
            <a:schemeClr val="accent2"/>
          </a:effectRef>
          <a:fontRef idx="minor">
            <a:schemeClr val="dk1"/>
          </a:fontRef>
        </p:style>
        <p:txBody>
          <a:bodyPr>
            <a:noAutofit/>
          </a:bodyPr>
          <a:lstStyle/>
          <a:p>
            <a:r>
              <a:rPr lang="en-US" sz="5400" b="1" dirty="0" smtClean="0"/>
              <a:t>The Second Ku Klux Klan</a:t>
            </a:r>
            <a:endParaRPr lang="en-US" sz="5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90600"/>
          </a:xfrm>
        </p:spPr>
        <p:txBody>
          <a:bodyPr>
            <a:noAutofit/>
          </a:bodyPr>
          <a:lstStyle/>
          <a:p>
            <a:r>
              <a:rPr lang="en-US" sz="5100" b="1" dirty="0" smtClean="0"/>
              <a:t>The Two Klans “Kompared”</a:t>
            </a:r>
            <a:endParaRPr lang="en-US" sz="5100" b="1"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1575878379"/>
              </p:ext>
            </p:extLst>
          </p:nvPr>
        </p:nvGraphicFramePr>
        <p:xfrm>
          <a:off x="0" y="990602"/>
          <a:ext cx="9144000" cy="5791198"/>
        </p:xfrm>
        <a:graphic>
          <a:graphicData uri="http://schemas.openxmlformats.org/drawingml/2006/table">
            <a:tbl>
              <a:tblPr firstRow="1" bandRow="1">
                <a:tableStyleId>{073A0DAA-6AF3-43AB-8588-CEC1D06C72B9}</a:tableStyleId>
              </a:tblPr>
              <a:tblGrid>
                <a:gridCol w="2362200"/>
                <a:gridCol w="3276600"/>
                <a:gridCol w="3505200"/>
              </a:tblGrid>
              <a:tr h="1313997">
                <a:tc>
                  <a:txBody>
                    <a:bodyPr/>
                    <a:lstStyle/>
                    <a:p>
                      <a:endParaRPr lang="en-US" dirty="0"/>
                    </a:p>
                  </a:txBody>
                  <a:tcPr/>
                </a:tc>
                <a:tc>
                  <a:txBody>
                    <a:bodyPr/>
                    <a:lstStyle/>
                    <a:p>
                      <a:pPr algn="ctr"/>
                      <a:r>
                        <a:rPr lang="en-US" sz="4000" dirty="0" smtClean="0"/>
                        <a:t>The First       Ku Klux Klan</a:t>
                      </a:r>
                      <a:endParaRPr lang="en-US" sz="4000" dirty="0"/>
                    </a:p>
                  </a:txBody>
                  <a:tcPr/>
                </a:tc>
                <a:tc>
                  <a:txBody>
                    <a:bodyPr/>
                    <a:lstStyle/>
                    <a:p>
                      <a:pPr algn="ctr"/>
                      <a:r>
                        <a:rPr lang="en-US" sz="4000" dirty="0" smtClean="0"/>
                        <a:t>The Second    Ku Klux Klan</a:t>
                      </a:r>
                      <a:endParaRPr lang="en-US" sz="4000" dirty="0"/>
                    </a:p>
                  </a:txBody>
                  <a:tcPr/>
                </a:tc>
              </a:tr>
              <a:tr h="641719">
                <a:tc>
                  <a:txBody>
                    <a:bodyPr/>
                    <a:lstStyle/>
                    <a:p>
                      <a:pPr algn="l"/>
                      <a:r>
                        <a:rPr lang="en-US" sz="3200" b="1" i="1" dirty="0" smtClean="0"/>
                        <a:t>Time Period</a:t>
                      </a:r>
                      <a:endParaRPr lang="en-US" sz="3200" b="1" i="1" dirty="0"/>
                    </a:p>
                  </a:txBody>
                  <a:tcPr anchor="ctr"/>
                </a:tc>
                <a:tc>
                  <a:txBody>
                    <a:bodyPr/>
                    <a:lstStyle/>
                    <a:p>
                      <a:pPr algn="ctr"/>
                      <a:r>
                        <a:rPr lang="en-US" sz="3600" dirty="0" smtClean="0"/>
                        <a:t>Reconstruction</a:t>
                      </a:r>
                      <a:endParaRPr lang="en-US" sz="3600" dirty="0"/>
                    </a:p>
                  </a:txBody>
                  <a:tcPr anchor="ctr"/>
                </a:tc>
                <a:tc>
                  <a:txBody>
                    <a:bodyPr/>
                    <a:lstStyle/>
                    <a:p>
                      <a:pPr algn="ctr"/>
                      <a:r>
                        <a:rPr lang="en-US" sz="3600" dirty="0" smtClean="0"/>
                        <a:t>1920s</a:t>
                      </a:r>
                      <a:endParaRPr lang="en-US" sz="3600" dirty="0"/>
                    </a:p>
                  </a:txBody>
                  <a:tcPr anchor="ctr"/>
                </a:tc>
              </a:tr>
              <a:tr h="1069532">
                <a:tc>
                  <a:txBody>
                    <a:bodyPr/>
                    <a:lstStyle/>
                    <a:p>
                      <a:pPr algn="l"/>
                      <a:r>
                        <a:rPr lang="en-US" sz="3200" b="1" i="1" dirty="0" smtClean="0"/>
                        <a:t>Regional</a:t>
                      </a:r>
                      <a:r>
                        <a:rPr lang="en-US" sz="3200" b="1" i="1" baseline="0" dirty="0" smtClean="0"/>
                        <a:t> Prevalence</a:t>
                      </a:r>
                      <a:endParaRPr lang="en-US" sz="3200" b="1" i="1" dirty="0"/>
                    </a:p>
                  </a:txBody>
                  <a:tcPr anchor="ctr"/>
                </a:tc>
                <a:tc>
                  <a:txBody>
                    <a:bodyPr/>
                    <a:lstStyle/>
                    <a:p>
                      <a:pPr algn="ctr"/>
                      <a:r>
                        <a:rPr lang="en-US" sz="3600" dirty="0" smtClean="0"/>
                        <a:t>South</a:t>
                      </a:r>
                      <a:endParaRPr lang="en-US" sz="3600" dirty="0"/>
                    </a:p>
                  </a:txBody>
                  <a:tcPr anchor="ctr"/>
                </a:tc>
                <a:tc>
                  <a:txBody>
                    <a:bodyPr/>
                    <a:lstStyle/>
                    <a:p>
                      <a:pPr algn="ctr"/>
                      <a:r>
                        <a:rPr lang="en-US" sz="3600" dirty="0" smtClean="0"/>
                        <a:t>Midwest, South</a:t>
                      </a:r>
                      <a:endParaRPr lang="en-US" sz="3600" dirty="0"/>
                    </a:p>
                  </a:txBody>
                  <a:tcPr anchor="ctr"/>
                </a:tc>
              </a:tr>
              <a:tr h="1925158">
                <a:tc>
                  <a:txBody>
                    <a:bodyPr/>
                    <a:lstStyle/>
                    <a:p>
                      <a:r>
                        <a:rPr lang="en-US" sz="3200" b="1" i="1" kern="1200" baseline="0" dirty="0" smtClean="0"/>
                        <a:t>Purpose</a:t>
                      </a:r>
                      <a:endParaRPr lang="en-US" sz="3200" b="1" i="1" kern="1200" baseline="0" dirty="0" smtClean="0">
                        <a:solidFill>
                          <a:schemeClr val="dk1"/>
                        </a:solidFill>
                        <a:latin typeface="+mn-lt"/>
                        <a:ea typeface="+mn-ea"/>
                        <a:cs typeface="+mn-cs"/>
                      </a:endParaRPr>
                    </a:p>
                  </a:txBody>
                  <a:tcPr/>
                </a:tc>
                <a:tc>
                  <a:txBody>
                    <a:bodyPr/>
                    <a:lstStyle/>
                    <a:p>
                      <a:pPr algn="ctr"/>
                      <a:r>
                        <a:rPr lang="en-US" sz="3600" b="1" dirty="0" smtClean="0"/>
                        <a:t>Oppose</a:t>
                      </a:r>
                      <a:r>
                        <a:rPr lang="en-US" sz="3600" baseline="0" dirty="0" smtClean="0"/>
                        <a:t> </a:t>
                      </a:r>
                      <a:r>
                        <a:rPr lang="en-US" sz="2800" baseline="0" dirty="0" smtClean="0"/>
                        <a:t>carpetbagger governments</a:t>
                      </a:r>
                      <a:endParaRPr lang="en-US" sz="2800" dirty="0"/>
                    </a:p>
                  </a:txBody>
                  <a:tcPr/>
                </a:tc>
                <a:tc>
                  <a:txBody>
                    <a:bodyPr/>
                    <a:lstStyle/>
                    <a:p>
                      <a:pPr algn="ctr"/>
                      <a:r>
                        <a:rPr lang="en-US" sz="3600" b="1" dirty="0" smtClean="0"/>
                        <a:t>Oppose </a:t>
                      </a:r>
                    </a:p>
                    <a:p>
                      <a:pPr algn="ctr"/>
                      <a:r>
                        <a:rPr lang="en-US" sz="2800" dirty="0" smtClean="0"/>
                        <a:t>immigration, Catholicism, </a:t>
                      </a:r>
                    </a:p>
                    <a:p>
                      <a:pPr algn="ctr"/>
                      <a:r>
                        <a:rPr lang="en-US" sz="2800" dirty="0" smtClean="0"/>
                        <a:t>black migration </a:t>
                      </a:r>
                      <a:endParaRPr lang="en-US" sz="2800" dirty="0"/>
                    </a:p>
                  </a:txBody>
                  <a:tcPr/>
                </a:tc>
              </a:tr>
              <a:tr h="840792">
                <a:tc>
                  <a:txBody>
                    <a:bodyPr/>
                    <a:lstStyle/>
                    <a:p>
                      <a:r>
                        <a:rPr lang="en-US" sz="3200" b="1" i="1" kern="1200" baseline="0" dirty="0" smtClean="0"/>
                        <a:t>Methods</a:t>
                      </a:r>
                      <a:endParaRPr lang="en-US" sz="3200" b="1" i="1" kern="1200" baseline="0" dirty="0" smtClean="0">
                        <a:solidFill>
                          <a:schemeClr val="dk1"/>
                        </a:solidFill>
                        <a:latin typeface="+mn-lt"/>
                        <a:ea typeface="+mn-ea"/>
                        <a:cs typeface="+mn-cs"/>
                      </a:endParaRPr>
                    </a:p>
                  </a:txBody>
                  <a:tcPr anchor="ctr"/>
                </a:tc>
                <a:tc gridSpan="2">
                  <a:txBody>
                    <a:bodyPr/>
                    <a:lstStyle/>
                    <a:p>
                      <a:pPr algn="ctr"/>
                      <a:r>
                        <a:rPr lang="en-US" sz="3200" b="1" dirty="0" smtClean="0"/>
                        <a:t>Intimidation &amp;</a:t>
                      </a:r>
                      <a:r>
                        <a:rPr lang="en-US" sz="3200" b="1" baseline="0" dirty="0" smtClean="0"/>
                        <a:t> Violence</a:t>
                      </a:r>
                      <a:endParaRPr lang="en-US" sz="3200" b="1" dirty="0"/>
                    </a:p>
                  </a:txBody>
                  <a:tcPr anchor="ctr"/>
                </a:tc>
                <a:tc hMerge="1">
                  <a:txBody>
                    <a:bodyPr/>
                    <a:lstStyle/>
                    <a:p>
                      <a:pPr algn="ctr"/>
                      <a:endParaRPr lang="en-US" sz="2800"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97" y="76200"/>
            <a:ext cx="4484803" cy="990600"/>
          </a:xfrm>
        </p:spPr>
        <p:txBody>
          <a:bodyPr>
            <a:noAutofit/>
          </a:bodyPr>
          <a:lstStyle/>
          <a:p>
            <a:pPr algn="l"/>
            <a:r>
              <a:rPr lang="en-US" b="1" i="1" dirty="0" smtClean="0"/>
              <a:t>Birth of a Nation</a:t>
            </a:r>
            <a:endParaRPr lang="en-US" sz="4000" i="1" dirty="0"/>
          </a:p>
        </p:txBody>
      </p:sp>
      <p:sp>
        <p:nvSpPr>
          <p:cNvPr id="4" name="Content Placeholder 3"/>
          <p:cNvSpPr>
            <a:spLocks noGrp="1"/>
          </p:cNvSpPr>
          <p:nvPr>
            <p:ph sz="half" idx="2"/>
          </p:nvPr>
        </p:nvSpPr>
        <p:spPr>
          <a:xfrm>
            <a:off x="1" y="1981200"/>
            <a:ext cx="4495800" cy="3872570"/>
          </a:xfrm>
        </p:spPr>
        <p:txBody>
          <a:bodyPr/>
          <a:lstStyle/>
          <a:p>
            <a:r>
              <a:rPr lang="en-US" b="1" dirty="0" smtClean="0"/>
              <a:t>Highest grossing silent film EVER</a:t>
            </a:r>
          </a:p>
          <a:p>
            <a:endParaRPr lang="en-US" sz="1200" b="1" dirty="0" smtClean="0"/>
          </a:p>
          <a:p>
            <a:r>
              <a:rPr lang="en-US" b="1" dirty="0" smtClean="0"/>
              <a:t>Glamorized the KKK</a:t>
            </a:r>
            <a:endParaRPr lang="en-US" b="1" dirty="0"/>
          </a:p>
          <a:p>
            <a:pPr lvl="1"/>
            <a:r>
              <a:rPr lang="en-US" b="1" dirty="0" smtClean="0"/>
              <a:t>Responsible for rise of </a:t>
            </a:r>
            <a:r>
              <a:rPr lang="en-US" b="1" dirty="0" smtClean="0">
                <a:solidFill>
                  <a:srgbClr val="C00000"/>
                </a:solidFill>
              </a:rPr>
              <a:t>Second KKK</a:t>
            </a:r>
            <a:r>
              <a:rPr lang="en-US" b="1" dirty="0" smtClean="0"/>
              <a:t>?</a:t>
            </a:r>
            <a:endParaRPr lang="en-US" b="1" dirty="0"/>
          </a:p>
        </p:txBody>
      </p:sp>
      <p:pic>
        <p:nvPicPr>
          <p:cNvPr id="79874" name="Picture 2" descr="http://upload.wikimedia.org/wikipedia/commons/c/c2/Birth-of-a-nation-poster-color.jpg"/>
          <p:cNvPicPr>
            <a:picLocks noGrp="1" noChangeAspect="1" noChangeArrowheads="1"/>
          </p:cNvPicPr>
          <p:nvPr>
            <p:ph sz="half" idx="1"/>
          </p:nvPr>
        </p:nvPicPr>
        <p:blipFill>
          <a:blip r:embed="rId2" cstate="print"/>
          <a:srcRect/>
          <a:stretch>
            <a:fillRect/>
          </a:stretch>
        </p:blipFill>
        <p:spPr bwMode="auto">
          <a:xfrm>
            <a:off x="4521866" y="10510"/>
            <a:ext cx="4656293" cy="6847490"/>
          </a:xfrm>
          <a:prstGeom prst="rect">
            <a:avLst/>
          </a:prstGeom>
          <a:noFill/>
          <a:effectLst>
            <a:softEdge rad="63500"/>
          </a:effectLst>
        </p:spPr>
      </p:pic>
      <p:pic>
        <p:nvPicPr>
          <p:cNvPr id="11266" name="Picture 2" descr="File:Wilson-quote-in-birth-of-a-nation.jpg">
            <a:hlinkClick r:id="rId3" action="ppaction://hlinksldjump"/>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18390" y="5486401"/>
            <a:ext cx="1725010" cy="1150008"/>
          </a:xfrm>
          <a:prstGeom prst="rect">
            <a:avLst/>
          </a:prstGeom>
          <a:noFill/>
          <a:ln w="57150">
            <a:noFill/>
          </a:ln>
          <a:effectLst>
            <a:glow rad="101600">
              <a:schemeClr val="tx1">
                <a:lumMod val="50000"/>
                <a:lumOff val="50000"/>
                <a:alpha val="60000"/>
              </a:schemeClr>
            </a:glow>
          </a:effectLst>
        </p:spPr>
      </p:pic>
      <p:sp>
        <p:nvSpPr>
          <p:cNvPr id="6" name="Rectangle 5"/>
          <p:cNvSpPr/>
          <p:nvPr/>
        </p:nvSpPr>
        <p:spPr>
          <a:xfrm>
            <a:off x="381000" y="990600"/>
            <a:ext cx="1409360" cy="646331"/>
          </a:xfrm>
          <a:prstGeom prst="rect">
            <a:avLst/>
          </a:prstGeom>
        </p:spPr>
        <p:txBody>
          <a:bodyPr wrap="none">
            <a:spAutoFit/>
          </a:bodyPr>
          <a:lstStyle/>
          <a:p>
            <a:r>
              <a:rPr lang="en-US" sz="3600" b="1" dirty="0" smtClean="0"/>
              <a:t>(1915)</a:t>
            </a:r>
            <a:endParaRPr lang="en-US" sz="36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81922" name="Picture 2" descr="File:Wilson-quote-in-birth-of-a-nation.jpg"/>
          <p:cNvPicPr>
            <a:picLocks noChangeAspect="1" noChangeArrowheads="1"/>
          </p:cNvPicPr>
          <p:nvPr/>
        </p:nvPicPr>
        <p:blipFill>
          <a:blip r:embed="rId2" cstate="print">
            <a:grayscl/>
          </a:blip>
          <a:srcRect/>
          <a:stretch>
            <a:fillRect/>
          </a:stretch>
        </p:blipFill>
        <p:spPr bwMode="auto">
          <a:xfrm>
            <a:off x="0" y="761997"/>
            <a:ext cx="9144001" cy="6096003"/>
          </a:xfrm>
          <a:prstGeom prst="rect">
            <a:avLst/>
          </a:prstGeom>
          <a:noFill/>
        </p:spPr>
      </p:pic>
      <p:sp>
        <p:nvSpPr>
          <p:cNvPr id="2" name="Title 1"/>
          <p:cNvSpPr>
            <a:spLocks noGrp="1"/>
          </p:cNvSpPr>
          <p:nvPr>
            <p:ph type="title"/>
          </p:nvPr>
        </p:nvSpPr>
        <p:spPr>
          <a:xfrm>
            <a:off x="533400" y="0"/>
            <a:ext cx="8229600" cy="838200"/>
          </a:xfrm>
        </p:spPr>
        <p:txBody>
          <a:bodyPr>
            <a:noAutofit/>
          </a:bodyPr>
          <a:lstStyle/>
          <a:p>
            <a:r>
              <a:rPr lang="en-US" sz="5400" b="1" dirty="0" smtClean="0">
                <a:solidFill>
                  <a:schemeClr val="bg1"/>
                </a:solidFill>
              </a:rPr>
              <a:t>From </a:t>
            </a:r>
            <a:r>
              <a:rPr lang="en-US" sz="5400" b="1" i="1" dirty="0" smtClean="0">
                <a:solidFill>
                  <a:schemeClr val="bg1"/>
                </a:solidFill>
              </a:rPr>
              <a:t>Birth of a Nation</a:t>
            </a:r>
            <a:endParaRPr lang="en-US" sz="5400" b="1" dirty="0">
              <a:solidFill>
                <a:schemeClr val="bg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97" y="76200"/>
            <a:ext cx="4484803" cy="990600"/>
          </a:xfrm>
        </p:spPr>
        <p:txBody>
          <a:bodyPr>
            <a:noAutofit/>
          </a:bodyPr>
          <a:lstStyle/>
          <a:p>
            <a:pPr algn="l"/>
            <a:r>
              <a:rPr lang="en-US" b="1" i="1" dirty="0" smtClean="0"/>
              <a:t>Birth of a Nation</a:t>
            </a:r>
            <a:endParaRPr lang="en-US" sz="4000" i="1" dirty="0"/>
          </a:p>
        </p:txBody>
      </p:sp>
      <p:pic>
        <p:nvPicPr>
          <p:cNvPr id="79874" name="Picture 2" descr="http://upload.wikimedia.org/wikipedia/commons/c/c2/Birth-of-a-nation-poster-color.jpg"/>
          <p:cNvPicPr>
            <a:picLocks noGrp="1" noChangeAspect="1" noChangeArrowheads="1"/>
          </p:cNvPicPr>
          <p:nvPr>
            <p:ph sz="half" idx="1"/>
          </p:nvPr>
        </p:nvPicPr>
        <p:blipFill>
          <a:blip r:embed="rId2" cstate="print"/>
          <a:srcRect/>
          <a:stretch>
            <a:fillRect/>
          </a:stretch>
        </p:blipFill>
        <p:spPr bwMode="auto">
          <a:xfrm>
            <a:off x="4521866" y="10510"/>
            <a:ext cx="4656293" cy="6847490"/>
          </a:xfrm>
          <a:prstGeom prst="rect">
            <a:avLst/>
          </a:prstGeom>
          <a:noFill/>
          <a:effectLst>
            <a:softEdge rad="63500"/>
          </a:effectLst>
        </p:spPr>
      </p:pic>
      <p:sp>
        <p:nvSpPr>
          <p:cNvPr id="6" name="Rectangle 5"/>
          <p:cNvSpPr/>
          <p:nvPr/>
        </p:nvSpPr>
        <p:spPr>
          <a:xfrm>
            <a:off x="381000" y="990600"/>
            <a:ext cx="1409360" cy="646331"/>
          </a:xfrm>
          <a:prstGeom prst="rect">
            <a:avLst/>
          </a:prstGeom>
        </p:spPr>
        <p:txBody>
          <a:bodyPr wrap="none">
            <a:spAutoFit/>
          </a:bodyPr>
          <a:lstStyle/>
          <a:p>
            <a:r>
              <a:rPr lang="en-US" sz="3600" b="1" dirty="0" smtClean="0"/>
              <a:t>(1915)</a:t>
            </a:r>
            <a:endParaRPr lang="en-US" sz="3600" b="1" dirty="0"/>
          </a:p>
        </p:txBody>
      </p:sp>
      <p:sp>
        <p:nvSpPr>
          <p:cNvPr id="7" name="TextBox 6"/>
          <p:cNvSpPr txBox="1"/>
          <p:nvPr/>
        </p:nvSpPr>
        <p:spPr>
          <a:xfrm>
            <a:off x="228600" y="1905000"/>
            <a:ext cx="4148083" cy="646331"/>
          </a:xfrm>
          <a:prstGeom prst="rect">
            <a:avLst/>
          </a:prstGeom>
          <a:noFill/>
        </p:spPr>
        <p:txBody>
          <a:bodyPr wrap="square" rtlCol="0">
            <a:spAutoFit/>
          </a:bodyPr>
          <a:lstStyle/>
          <a:p>
            <a:pPr algn="ctr"/>
            <a:r>
              <a:rPr lang="en-US" sz="3600" b="1" dirty="0" smtClean="0"/>
              <a:t>CLIP ONE</a:t>
            </a:r>
            <a:endParaRPr lang="en-US" sz="3600" b="1" dirty="0"/>
          </a:p>
        </p:txBody>
      </p:sp>
      <p:sp>
        <p:nvSpPr>
          <p:cNvPr id="12" name="TextBox 11"/>
          <p:cNvSpPr txBox="1"/>
          <p:nvPr/>
        </p:nvSpPr>
        <p:spPr>
          <a:xfrm>
            <a:off x="211958" y="5105400"/>
            <a:ext cx="4148083" cy="1107996"/>
          </a:xfrm>
          <a:prstGeom prst="rect">
            <a:avLst/>
          </a:prstGeom>
          <a:noFill/>
        </p:spPr>
        <p:txBody>
          <a:bodyPr wrap="square" rtlCol="0">
            <a:spAutoFit/>
          </a:bodyPr>
          <a:lstStyle/>
          <a:p>
            <a:pPr marL="688975" indent="-688975"/>
            <a:r>
              <a:rPr lang="en-US" b="1" dirty="0" smtClean="0"/>
              <a:t>NOTE:  </a:t>
            </a:r>
            <a:r>
              <a:rPr lang="en-US" sz="1600" b="1" i="1" dirty="0" smtClean="0"/>
              <a:t>The inclusion of this video footage is for educational purposes and is not intended to endorse the views and perspectives contained therein.</a:t>
            </a:r>
            <a:endParaRPr lang="en-US" sz="1600" b="1" i="1" dirty="0"/>
          </a:p>
        </p:txBody>
      </p:sp>
      <p:sp>
        <p:nvSpPr>
          <p:cNvPr id="3" name="Rectangle 2">
            <a:hlinkClick r:id="rId3"/>
          </p:cNvPr>
          <p:cNvSpPr/>
          <p:nvPr/>
        </p:nvSpPr>
        <p:spPr>
          <a:xfrm>
            <a:off x="1312041" y="3328481"/>
            <a:ext cx="1981200" cy="58477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3200" dirty="0" smtClean="0"/>
              <a:t>VIEW CLIP</a:t>
            </a:r>
            <a:endParaRPr lang="en-US" sz="3200" dirty="0"/>
          </a:p>
        </p:txBody>
      </p:sp>
    </p:spTree>
    <p:extLst>
      <p:ext uri="{BB962C8B-B14F-4D97-AF65-F5344CB8AC3E}">
        <p14:creationId xmlns:p14="http://schemas.microsoft.com/office/powerpoint/2010/main" val="1769268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938"/>
            <a:ext cx="8610600" cy="1143000"/>
          </a:xfrm>
        </p:spPr>
        <p:txBody>
          <a:bodyPr>
            <a:noAutofit/>
          </a:bodyPr>
          <a:lstStyle/>
          <a:p>
            <a:pPr algn="l"/>
            <a:r>
              <a:rPr lang="en-US" sz="5400" b="1" dirty="0" smtClean="0"/>
              <a:t>1872 Presidential Election</a:t>
            </a:r>
            <a:endParaRPr lang="en-US" sz="5400" b="1" dirty="0"/>
          </a:p>
        </p:txBody>
      </p:sp>
      <p:sp>
        <p:nvSpPr>
          <p:cNvPr id="3" name="Content Placeholder 2"/>
          <p:cNvSpPr>
            <a:spLocks noGrp="1"/>
          </p:cNvSpPr>
          <p:nvPr>
            <p:ph sz="half" idx="1"/>
          </p:nvPr>
        </p:nvSpPr>
        <p:spPr>
          <a:xfrm>
            <a:off x="152400" y="1600200"/>
            <a:ext cx="5105400" cy="4648200"/>
          </a:xfrm>
        </p:spPr>
        <p:txBody>
          <a:bodyPr>
            <a:noAutofit/>
          </a:bodyPr>
          <a:lstStyle/>
          <a:p>
            <a:r>
              <a:rPr lang="en-US" sz="3200" b="1" dirty="0" smtClean="0"/>
              <a:t>Republican Split</a:t>
            </a:r>
          </a:p>
          <a:p>
            <a:pPr lvl="1"/>
            <a:r>
              <a:rPr lang="en-US" sz="2800" b="1" dirty="0" smtClean="0"/>
              <a:t>Radicals vs. Moderates</a:t>
            </a:r>
          </a:p>
          <a:p>
            <a:pPr lvl="1"/>
            <a:endParaRPr lang="en-US" sz="2800" b="1" dirty="0" smtClean="0"/>
          </a:p>
          <a:p>
            <a:r>
              <a:rPr lang="en-US" sz="3200" b="1" dirty="0" smtClean="0"/>
              <a:t>Horace Greeley</a:t>
            </a:r>
          </a:p>
          <a:p>
            <a:pPr lvl="1"/>
            <a:r>
              <a:rPr lang="en-US" sz="2800" b="1" dirty="0" smtClean="0"/>
              <a:t>Liberal Republican party</a:t>
            </a:r>
          </a:p>
          <a:p>
            <a:pPr lvl="2"/>
            <a:r>
              <a:rPr lang="en-US" sz="2400" b="1" dirty="0" smtClean="0"/>
              <a:t>Opposed Radical Reconstruction and  government corruption</a:t>
            </a:r>
          </a:p>
          <a:p>
            <a:pPr lvl="2"/>
            <a:r>
              <a:rPr lang="en-US" sz="2400" b="1" dirty="0" smtClean="0"/>
              <a:t>Democrats Back Greeley</a:t>
            </a:r>
          </a:p>
        </p:txBody>
      </p:sp>
      <p:pic>
        <p:nvPicPr>
          <p:cNvPr id="17410" name="Picture 2"/>
          <p:cNvPicPr>
            <a:picLocks noGrp="1" noChangeAspect="1" noChangeArrowheads="1"/>
          </p:cNvPicPr>
          <p:nvPr>
            <p:ph sz="half" idx="2"/>
          </p:nvPr>
        </p:nvPicPr>
        <p:blipFill>
          <a:blip r:embed="rId2" cstate="print"/>
          <a:srcRect/>
          <a:stretch>
            <a:fillRect/>
          </a:stretch>
        </p:blipFill>
        <p:spPr bwMode="auto">
          <a:xfrm>
            <a:off x="5332793" y="1303727"/>
            <a:ext cx="3582607" cy="5097073"/>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http://images5.fanpop.com/image/photos/30000000/Game-of-Thrones-You-Win-or-You-Die-game-of-thrones-30095628-768-432.jpg"/>
          <p:cNvPicPr>
            <a:picLocks noChangeAspect="1" noChangeArrowheads="1"/>
          </p:cNvPicPr>
          <p:nvPr/>
        </p:nvPicPr>
        <p:blipFill rotWithShape="1">
          <a:blip r:embed="rId2">
            <a:extLst>
              <a:ext uri="{28A0092B-C50C-407E-A947-70E740481C1C}">
                <a14:useLocalDpi xmlns:a14="http://schemas.microsoft.com/office/drawing/2010/main" val="0"/>
              </a:ext>
            </a:extLst>
          </a:blip>
          <a:srcRect l="12822" r="12667"/>
          <a:stretch/>
        </p:blipFill>
        <p:spPr bwMode="auto">
          <a:xfrm>
            <a:off x="0" y="-40639"/>
            <a:ext cx="9144000" cy="690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819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pic>
        <p:nvPicPr>
          <p:cNvPr id="18" name="Picture 2"/>
          <p:cNvPicPr>
            <a:picLocks noGrp="1" noChangeAspect="1" noChangeArrowheads="1"/>
          </p:cNvPicPr>
          <p:nvPr>
            <p:ph sz="half" idx="2"/>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rcRect t="361" b="16797"/>
          <a:stretch/>
        </p:blipFill>
        <p:spPr bwMode="auto">
          <a:xfrm>
            <a:off x="4875593" y="763565"/>
            <a:ext cx="3887407" cy="4581775"/>
          </a:xfrm>
          <a:prstGeom prst="rect">
            <a:avLst/>
          </a:prstGeom>
          <a:noFill/>
          <a:ln w="9525">
            <a:noFill/>
            <a:miter lim="800000"/>
            <a:headEnd/>
            <a:tailEnd/>
          </a:ln>
          <a:effectLst>
            <a:softEdge rad="127000"/>
          </a:effectLst>
        </p:spPr>
      </p:pic>
      <p:pic>
        <p:nvPicPr>
          <p:cNvPr id="19" name="Picture 2"/>
          <p:cNvPicPr>
            <a:picLocks noChangeAspect="1" noChangeArrowheads="1"/>
          </p:cNvPicPr>
          <p:nvPr/>
        </p:nvPicPr>
        <p:blipFill rotWithShape="1">
          <a:blip r:embed="rId5" cstate="print"/>
          <a:srcRect l="3448" t="3730" r="6234" b="15999"/>
          <a:stretch/>
        </p:blipFill>
        <p:spPr bwMode="auto">
          <a:xfrm>
            <a:off x="383953" y="762000"/>
            <a:ext cx="3883247" cy="4601733"/>
          </a:xfrm>
          <a:prstGeom prst="rect">
            <a:avLst/>
          </a:prstGeom>
          <a:noFill/>
          <a:ln w="9525">
            <a:noFill/>
            <a:miter lim="800000"/>
            <a:headEnd/>
            <a:tailEnd/>
          </a:ln>
          <a:effectLst>
            <a:softEdge rad="127000"/>
          </a:effectLst>
        </p:spPr>
      </p:pic>
      <p:sp>
        <p:nvSpPr>
          <p:cNvPr id="7" name="TextBox 6"/>
          <p:cNvSpPr txBox="1"/>
          <p:nvPr/>
        </p:nvSpPr>
        <p:spPr>
          <a:xfrm>
            <a:off x="383953" y="5269140"/>
            <a:ext cx="3883247" cy="830997"/>
          </a:xfrm>
          <a:prstGeom prst="rect">
            <a:avLst/>
          </a:prstGeom>
          <a:noFill/>
        </p:spPr>
        <p:txBody>
          <a:bodyPr wrap="square" rtlCol="0">
            <a:spAutoFit/>
          </a:bodyPr>
          <a:lstStyle/>
          <a:p>
            <a:pPr algn="ctr"/>
            <a:r>
              <a:rPr lang="en-US" sz="4800" b="1" dirty="0" smtClean="0">
                <a:solidFill>
                  <a:schemeClr val="bg1">
                    <a:lumMod val="85000"/>
                  </a:schemeClr>
                </a:solidFill>
              </a:rPr>
              <a:t>You Win.</a:t>
            </a:r>
            <a:endParaRPr lang="en-US" sz="4800" b="1" dirty="0">
              <a:solidFill>
                <a:schemeClr val="bg1">
                  <a:lumMod val="85000"/>
                </a:schemeClr>
              </a:solidFill>
            </a:endParaRPr>
          </a:p>
        </p:txBody>
      </p:sp>
      <p:sp>
        <p:nvSpPr>
          <p:cNvPr id="20" name="TextBox 19"/>
          <p:cNvSpPr txBox="1"/>
          <p:nvPr/>
        </p:nvSpPr>
        <p:spPr>
          <a:xfrm>
            <a:off x="4876800" y="5257800"/>
            <a:ext cx="3883247" cy="830997"/>
          </a:xfrm>
          <a:prstGeom prst="rect">
            <a:avLst/>
          </a:prstGeom>
          <a:noFill/>
        </p:spPr>
        <p:txBody>
          <a:bodyPr wrap="square" rtlCol="0">
            <a:spAutoFit/>
          </a:bodyPr>
          <a:lstStyle/>
          <a:p>
            <a:pPr algn="ctr"/>
            <a:r>
              <a:rPr lang="en-US" sz="4800" b="1" dirty="0" smtClean="0">
                <a:solidFill>
                  <a:schemeClr val="bg1">
                    <a:lumMod val="85000"/>
                  </a:schemeClr>
                </a:solidFill>
              </a:rPr>
              <a:t>You Die.</a:t>
            </a:r>
            <a:endParaRPr lang="en-US" sz="4800" b="1" dirty="0">
              <a:solidFill>
                <a:schemeClr val="bg1">
                  <a:lumMod val="85000"/>
                </a:schemeClr>
              </a:solidFill>
            </a:endParaRPr>
          </a:p>
        </p:txBody>
      </p:sp>
      <p:sp>
        <p:nvSpPr>
          <p:cNvPr id="2" name="Title 1"/>
          <p:cNvSpPr>
            <a:spLocks noGrp="1"/>
          </p:cNvSpPr>
          <p:nvPr>
            <p:ph type="title"/>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0" y="1066800"/>
            <a:ext cx="9144000" cy="4914437"/>
          </a:xfrm>
          <a:prstGeom prst="rect">
            <a:avLst/>
          </a:prstGeom>
          <a:noFill/>
          <a:ln w="9525">
            <a:noFill/>
            <a:miter lim="800000"/>
            <a:headEnd/>
            <a:tailEnd/>
          </a:ln>
        </p:spPr>
      </p:pic>
      <p:sp>
        <p:nvSpPr>
          <p:cNvPr id="11" name="Title 3"/>
          <p:cNvSpPr>
            <a:spLocks noGrp="1"/>
          </p:cNvSpPr>
          <p:nvPr>
            <p:ph type="title"/>
          </p:nvPr>
        </p:nvSpPr>
        <p:spPr>
          <a:xfrm>
            <a:off x="21021" y="0"/>
            <a:ext cx="9122979" cy="10668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1872 Presidential Election</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2" name="TextBox 11">
            <a:hlinkClick r:id="rId4" action="ppaction://hlinksldjump"/>
          </p:cNvPr>
          <p:cNvSpPr txBox="1"/>
          <p:nvPr/>
        </p:nvSpPr>
        <p:spPr>
          <a:xfrm>
            <a:off x="4038600" y="6120825"/>
            <a:ext cx="10668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solidFill>
                  <a:schemeClr val="tx1"/>
                </a:solidFill>
              </a:rPr>
              <a:t>1872</a:t>
            </a:r>
            <a:endParaRPr lang="en-US" sz="3200" b="1" dirty="0">
              <a:solidFill>
                <a:schemeClr val="tx1"/>
              </a:solidFill>
            </a:endParaRPr>
          </a:p>
        </p:txBody>
      </p:sp>
      <p:sp>
        <p:nvSpPr>
          <p:cNvPr id="16" name="TextBox 15">
            <a:hlinkClick r:id="" action="ppaction://noaction"/>
          </p:cNvPr>
          <p:cNvSpPr txBox="1"/>
          <p:nvPr/>
        </p:nvSpPr>
        <p:spPr>
          <a:xfrm>
            <a:off x="1981200" y="6120825"/>
            <a:ext cx="10668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solidFill>
                  <a:schemeClr val="tx1"/>
                </a:solidFill>
              </a:rPr>
              <a:t>1868</a:t>
            </a:r>
            <a:endParaRPr lang="en-US" sz="3200" b="1" dirty="0">
              <a:solidFill>
                <a:schemeClr val="tx1"/>
              </a:solidFill>
            </a:endParaRPr>
          </a:p>
        </p:txBody>
      </p:sp>
      <p:sp>
        <p:nvSpPr>
          <p:cNvPr id="17" name="TextBox 16">
            <a:hlinkClick r:id="rId5" action="ppaction://hlinksldjump"/>
          </p:cNvPr>
          <p:cNvSpPr txBox="1"/>
          <p:nvPr/>
        </p:nvSpPr>
        <p:spPr>
          <a:xfrm>
            <a:off x="6096000" y="6120825"/>
            <a:ext cx="10668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solidFill>
                  <a:schemeClr val="tx1"/>
                </a:solidFill>
              </a:rPr>
              <a:t>1876</a:t>
            </a:r>
            <a:endParaRPr lang="en-US" sz="3200" b="1" dirty="0">
              <a:solidFill>
                <a:schemeClr val="tx1"/>
              </a:solidFill>
            </a:endParaRPr>
          </a:p>
        </p:txBody>
      </p:sp>
    </p:spTree>
    <p:extLst>
      <p:ext uri="{BB962C8B-B14F-4D97-AF65-F5344CB8AC3E}">
        <p14:creationId xmlns:p14="http://schemas.microsoft.com/office/powerpoint/2010/main" val="29821898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chemeClr val="bg1">
                <a:lumMod val="75000"/>
              </a:schemeClr>
            </a:gs>
            <a:gs pos="22000">
              <a:schemeClr val="bg1">
                <a:lumMod val="85000"/>
              </a:schemeClr>
            </a:gs>
            <a:gs pos="76000">
              <a:srgbClr val="B3B3B3"/>
            </a:gs>
            <a:gs pos="100000">
              <a:schemeClr val="bg1">
                <a:lumMod val="50000"/>
              </a:schemeClr>
            </a:gs>
          </a:gsLst>
          <a:lin ang="2700000" scaled="1"/>
          <a:tileRect/>
        </a:gradFill>
        <a:effectLst/>
      </p:bgPr>
    </p:bg>
    <p:spTree>
      <p:nvGrpSpPr>
        <p:cNvPr id="1" name=""/>
        <p:cNvGrpSpPr/>
        <p:nvPr/>
      </p:nvGrpSpPr>
      <p:grpSpPr>
        <a:xfrm>
          <a:off x="0" y="0"/>
          <a:ext cx="0" cy="0"/>
          <a:chOff x="0" y="0"/>
          <a:chExt cx="0" cy="0"/>
        </a:xfrm>
      </p:grpSpPr>
      <p:pic>
        <p:nvPicPr>
          <p:cNvPr id="1026" name="Picture 2" descr="http://upload.wikimedia.org/wikipedia/en/f/fa/The_First_Vote.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4772" b="33875"/>
          <a:stretch/>
        </p:blipFill>
        <p:spPr bwMode="auto">
          <a:xfrm>
            <a:off x="0" y="1"/>
            <a:ext cx="9209689" cy="68795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reading-calendars.pbworks.com/f/1295639331/SCDE_logo_BW-300dpi.jpg">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58000" y="666236"/>
            <a:ext cx="2144940" cy="547463"/>
          </a:xfrm>
          <a:prstGeom prst="roundRect">
            <a:avLst>
              <a:gd name="adj" fmla="val 44977"/>
            </a:avLst>
          </a:prstGeom>
          <a:ln>
            <a:noFill/>
          </a:ln>
          <a:effectLst>
            <a:outerShdw blurRad="76200" dist="38100" dir="7800000" algn="tl" rotWithShape="0">
              <a:srgbClr val="000000">
                <a:alpha val="40000"/>
              </a:srgbClr>
            </a:outerShdw>
            <a:softEdge rad="6350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ctrTitle"/>
          </p:nvPr>
        </p:nvSpPr>
        <p:spPr>
          <a:xfrm>
            <a:off x="2438400" y="4267200"/>
            <a:ext cx="6553200" cy="2438400"/>
          </a:xfrm>
          <a:solidFill>
            <a:schemeClr val="accent2">
              <a:alpha val="80000"/>
            </a:schemeClr>
          </a:solidFill>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lvl="0" algn="l">
              <a:spcBef>
                <a:spcPts val="0"/>
              </a:spcBef>
              <a:defRPr/>
            </a:pPr>
            <a:r>
              <a:rPr lang="en-US" sz="2200" b="1" dirty="0" smtClean="0">
                <a:solidFill>
                  <a:prstClr val="white"/>
                </a:solidFill>
                <a:latin typeface="Calibri"/>
                <a:ea typeface="+mn-ea"/>
                <a:cs typeface="+mn-cs"/>
              </a:rPr>
              <a:t>Summarize the </a:t>
            </a:r>
            <a:r>
              <a:rPr lang="en-US" sz="2200" b="1" dirty="0">
                <a:solidFill>
                  <a:prstClr val="white"/>
                </a:solidFill>
                <a:latin typeface="Calibri"/>
                <a:ea typeface="+mn-ea"/>
                <a:cs typeface="+mn-cs"/>
              </a:rPr>
              <a:t>end of Reconstruction, including the role of anti–African American factions and competing national interests in undermining support for Reconstruction; the impact of the removal of federal protection for freedmen; and the impact of Jim Crow laws and voter restrictions on African American rights in the post-Reconstruction era. </a:t>
            </a:r>
            <a:endParaRPr lang="en-US" sz="6000" b="1" dirty="0">
              <a:ln w="50800"/>
              <a:solidFill>
                <a:schemeClr val="bg1">
                  <a:shade val="50000"/>
                </a:schemeClr>
              </a:solidFill>
            </a:endParaRPr>
          </a:p>
        </p:txBody>
      </p:sp>
      <p:sp>
        <p:nvSpPr>
          <p:cNvPr id="3" name="Rectangle 2"/>
          <p:cNvSpPr/>
          <p:nvPr/>
        </p:nvSpPr>
        <p:spPr>
          <a:xfrm>
            <a:off x="372212" y="432137"/>
            <a:ext cx="3666388" cy="1015663"/>
          </a:xfrm>
          <a:prstGeom prst="rect">
            <a:avLst/>
          </a:prstGeom>
        </p:spPr>
        <p:txBody>
          <a:bodyPr wrap="none">
            <a:spAutoFit/>
          </a:bodyPr>
          <a:lstStyle/>
          <a:p>
            <a:pPr marL="411163" lvl="0" indent="-411163" algn="just">
              <a:buClr>
                <a:srgbClr val="C0504D">
                  <a:lumMod val="75000"/>
                </a:srgbClr>
              </a:buClr>
              <a:buSzPct val="85000"/>
              <a:defRPr/>
            </a:pPr>
            <a:r>
              <a:rPr kumimoji="1" lang="en-US" sz="6000" b="1" u="sng" dirty="0">
                <a:solidFill>
                  <a:sysClr val="window" lastClr="FFFFFF"/>
                </a:solidFill>
                <a:latin typeface="+mj-lt"/>
              </a:rPr>
              <a:t>USHC 3.4</a:t>
            </a:r>
          </a:p>
        </p:txBody>
      </p:sp>
    </p:spTree>
    <p:extLst>
      <p:ext uri="{BB962C8B-B14F-4D97-AF65-F5344CB8AC3E}">
        <p14:creationId xmlns:p14="http://schemas.microsoft.com/office/powerpoint/2010/main" val="16215798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97" y="76200"/>
            <a:ext cx="4484803" cy="990600"/>
          </a:xfrm>
        </p:spPr>
        <p:txBody>
          <a:bodyPr>
            <a:noAutofit/>
          </a:bodyPr>
          <a:lstStyle/>
          <a:p>
            <a:pPr algn="l"/>
            <a:r>
              <a:rPr lang="en-US" b="1" i="1" dirty="0" smtClean="0"/>
              <a:t>Birth of a Nation</a:t>
            </a:r>
            <a:endParaRPr lang="en-US" sz="4000" i="1" dirty="0"/>
          </a:p>
        </p:txBody>
      </p:sp>
      <p:pic>
        <p:nvPicPr>
          <p:cNvPr id="79874" name="Picture 2" descr="http://upload.wikimedia.org/wikipedia/commons/c/c2/Birth-of-a-nation-poster-color.jpg"/>
          <p:cNvPicPr>
            <a:picLocks noGrp="1" noChangeAspect="1" noChangeArrowheads="1"/>
          </p:cNvPicPr>
          <p:nvPr>
            <p:ph sz="half" idx="1"/>
          </p:nvPr>
        </p:nvPicPr>
        <p:blipFill>
          <a:blip r:embed="rId3" cstate="print"/>
          <a:srcRect/>
          <a:stretch>
            <a:fillRect/>
          </a:stretch>
        </p:blipFill>
        <p:spPr bwMode="auto">
          <a:xfrm>
            <a:off x="4521866" y="10510"/>
            <a:ext cx="4656293" cy="6847490"/>
          </a:xfrm>
          <a:prstGeom prst="rect">
            <a:avLst/>
          </a:prstGeom>
          <a:noFill/>
          <a:effectLst>
            <a:softEdge rad="63500"/>
          </a:effectLst>
        </p:spPr>
      </p:pic>
      <p:sp>
        <p:nvSpPr>
          <p:cNvPr id="6" name="Rectangle 5"/>
          <p:cNvSpPr/>
          <p:nvPr/>
        </p:nvSpPr>
        <p:spPr>
          <a:xfrm>
            <a:off x="381000" y="990600"/>
            <a:ext cx="1409360" cy="646331"/>
          </a:xfrm>
          <a:prstGeom prst="rect">
            <a:avLst/>
          </a:prstGeom>
        </p:spPr>
        <p:txBody>
          <a:bodyPr wrap="none">
            <a:spAutoFit/>
          </a:bodyPr>
          <a:lstStyle/>
          <a:p>
            <a:r>
              <a:rPr lang="en-US" sz="3600" b="1" dirty="0" smtClean="0"/>
              <a:t>(1915)</a:t>
            </a:r>
            <a:endParaRPr lang="en-US" sz="3600" b="1" dirty="0"/>
          </a:p>
        </p:txBody>
      </p:sp>
      <p:sp>
        <p:nvSpPr>
          <p:cNvPr id="7" name="TextBox 6"/>
          <p:cNvSpPr txBox="1"/>
          <p:nvPr/>
        </p:nvSpPr>
        <p:spPr>
          <a:xfrm>
            <a:off x="228600" y="1905000"/>
            <a:ext cx="4148083" cy="646331"/>
          </a:xfrm>
          <a:prstGeom prst="rect">
            <a:avLst/>
          </a:prstGeom>
          <a:noFill/>
        </p:spPr>
        <p:txBody>
          <a:bodyPr wrap="square" rtlCol="0">
            <a:spAutoFit/>
          </a:bodyPr>
          <a:lstStyle/>
          <a:p>
            <a:pPr algn="ctr"/>
            <a:r>
              <a:rPr lang="en-US" sz="3600" b="1" dirty="0" smtClean="0"/>
              <a:t>CLIP TWO</a:t>
            </a:r>
            <a:endParaRPr lang="en-US" sz="3600" b="1" dirty="0"/>
          </a:p>
        </p:txBody>
      </p:sp>
      <p:pic>
        <p:nvPicPr>
          <p:cNvPr id="9" name="TdCXcy0SKOM?hl=en_US&amp;version=3"/>
          <p:cNvPicPr>
            <a:picLocks noRot="1" noChangeAspect="1"/>
          </p:cNvPicPr>
          <p:nvPr>
            <a:videoFile r:link="rId1"/>
          </p:nvPr>
        </p:nvPicPr>
        <p:blipFill>
          <a:blip r:embed="rId4"/>
          <a:stretch>
            <a:fillRect/>
          </a:stretch>
        </p:blipFill>
        <p:spPr>
          <a:xfrm>
            <a:off x="228600" y="2514600"/>
            <a:ext cx="4148083" cy="3111063"/>
          </a:xfrm>
          <a:prstGeom prst="rect">
            <a:avLst/>
          </a:prstGeom>
        </p:spPr>
      </p:pic>
      <p:sp>
        <p:nvSpPr>
          <p:cNvPr id="11" name="TextBox 10"/>
          <p:cNvSpPr txBox="1"/>
          <p:nvPr/>
        </p:nvSpPr>
        <p:spPr>
          <a:xfrm>
            <a:off x="228600" y="5638800"/>
            <a:ext cx="4148083" cy="1107996"/>
          </a:xfrm>
          <a:prstGeom prst="rect">
            <a:avLst/>
          </a:prstGeom>
          <a:noFill/>
        </p:spPr>
        <p:txBody>
          <a:bodyPr wrap="square" rtlCol="0">
            <a:spAutoFit/>
          </a:bodyPr>
          <a:lstStyle/>
          <a:p>
            <a:pPr marL="688975" indent="-688975"/>
            <a:r>
              <a:rPr lang="en-US" b="1" dirty="0" smtClean="0"/>
              <a:t>NOTE:  </a:t>
            </a:r>
            <a:r>
              <a:rPr lang="en-US" sz="1600" b="1" i="1" dirty="0" smtClean="0"/>
              <a:t>The inclusion of this video footage is for educational purposes and is not intended to endorse the views and perspectives contained therein.</a:t>
            </a:r>
            <a:endParaRPr lang="en-US" sz="1600" b="1" i="1" dirty="0"/>
          </a:p>
        </p:txBody>
      </p:sp>
    </p:spTree>
    <p:extLst>
      <p:ext uri="{BB962C8B-B14F-4D97-AF65-F5344CB8AC3E}">
        <p14:creationId xmlns:p14="http://schemas.microsoft.com/office/powerpoint/2010/main" val="398451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6" name="Picture 2" descr="http://www.roadmaptolastbesthope.com/_images/_volume1/_chapter11/_maps/Map_Reconstructio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051" y="381000"/>
            <a:ext cx="9118949" cy="6019800"/>
          </a:xfrm>
          <a:prstGeom prst="rect">
            <a:avLst/>
          </a:prstGeom>
          <a:noFill/>
        </p:spPr>
      </p:pic>
      <p:pic>
        <p:nvPicPr>
          <p:cNvPr id="8" name="Picture 2" descr="http://www.roadmaptolastbesthope.com/_images/_volume1/_chapter11/_maps/Map_Reconstructio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14800" y="4782820"/>
            <a:ext cx="3276600" cy="2075180"/>
          </a:xfrm>
          <a:prstGeom prst="rect">
            <a:avLst/>
          </a:prstGeom>
          <a:noFill/>
        </p:spPr>
      </p:pic>
      <p:sp useBgFill="1">
        <p:nvSpPr>
          <p:cNvPr id="2" name="Title 1"/>
          <p:cNvSpPr>
            <a:spLocks noGrp="1"/>
          </p:cNvSpPr>
          <p:nvPr>
            <p:ph type="title"/>
          </p:nvPr>
        </p:nvSpPr>
        <p:spPr>
          <a:xfrm>
            <a:off x="0" y="76200"/>
            <a:ext cx="8001000" cy="1143000"/>
          </a:xfrm>
          <a:ln>
            <a:noFill/>
          </a:ln>
        </p:spPr>
        <p:style>
          <a:lnRef idx="1">
            <a:schemeClr val="accent4"/>
          </a:lnRef>
          <a:fillRef idx="2">
            <a:schemeClr val="accent4"/>
          </a:fillRef>
          <a:effectRef idx="1">
            <a:schemeClr val="accent4"/>
          </a:effectRef>
          <a:fontRef idx="minor">
            <a:schemeClr val="dk1"/>
          </a:fontRef>
        </p:style>
        <p:txBody>
          <a:bodyPr>
            <a:normAutofit fontScale="90000"/>
          </a:bodyPr>
          <a:lstStyle/>
          <a:p>
            <a:pPr algn="l"/>
            <a:r>
              <a:rPr lang="en-US" sz="4300" b="1" dirty="0" smtClean="0"/>
              <a:t>Restoration of Southern “Home Rule”</a:t>
            </a:r>
            <a:r>
              <a:rPr lang="en-US" dirty="0" smtClean="0"/>
              <a:t/>
            </a:r>
            <a:br>
              <a:rPr lang="en-US" dirty="0" smtClean="0"/>
            </a:br>
            <a:r>
              <a:rPr lang="en-US" sz="4000" b="1" dirty="0" smtClean="0"/>
              <a:t>1869-1877</a:t>
            </a:r>
            <a:endParaRPr lang="en-US" b="1" dirty="0"/>
          </a:p>
        </p:txBody>
      </p:sp>
      <p:sp>
        <p:nvSpPr>
          <p:cNvPr id="9" name="TextBox 8"/>
          <p:cNvSpPr txBox="1"/>
          <p:nvPr/>
        </p:nvSpPr>
        <p:spPr>
          <a:xfrm>
            <a:off x="5181600" y="1981200"/>
            <a:ext cx="914400" cy="529376"/>
          </a:xfrm>
          <a:prstGeom prst="rect">
            <a:avLst/>
          </a:prstGeom>
        </p:spPr>
        <p:style>
          <a:lnRef idx="1">
            <a:schemeClr val="accent6"/>
          </a:lnRef>
          <a:fillRef idx="2">
            <a:schemeClr val="accent6"/>
          </a:fillRef>
          <a:effectRef idx="1">
            <a:schemeClr val="accent6"/>
          </a:effectRef>
          <a:fontRef idx="minor">
            <a:schemeClr val="dk1"/>
          </a:fontRef>
        </p:style>
        <p:txBody>
          <a:bodyPr wrap="square" lIns="18288" tIns="18288" rIns="18288" bIns="18288" rtlCol="0">
            <a:spAutoFit/>
          </a:bodyPr>
          <a:lstStyle/>
          <a:p>
            <a:pPr algn="ctr"/>
            <a:r>
              <a:rPr lang="en-US" sz="3200" b="1" dirty="0" smtClean="0"/>
              <a:t>1869</a:t>
            </a:r>
            <a:endParaRPr lang="en-US" sz="3200" b="1" dirty="0"/>
          </a:p>
        </p:txBody>
      </p:sp>
      <p:sp>
        <p:nvSpPr>
          <p:cNvPr id="10" name="TextBox 9"/>
          <p:cNvSpPr txBox="1"/>
          <p:nvPr/>
        </p:nvSpPr>
        <p:spPr>
          <a:xfrm>
            <a:off x="2743200" y="2819400"/>
            <a:ext cx="914400" cy="529376"/>
          </a:xfrm>
          <a:prstGeom prst="rect">
            <a:avLst/>
          </a:prstGeom>
        </p:spPr>
        <p:style>
          <a:lnRef idx="1">
            <a:schemeClr val="accent6"/>
          </a:lnRef>
          <a:fillRef idx="2">
            <a:schemeClr val="accent6"/>
          </a:fillRef>
          <a:effectRef idx="1">
            <a:schemeClr val="accent6"/>
          </a:effectRef>
          <a:fontRef idx="minor">
            <a:schemeClr val="dk1"/>
          </a:fontRef>
        </p:style>
        <p:txBody>
          <a:bodyPr wrap="square" lIns="18288" tIns="18288" rIns="18288" bIns="18288" rtlCol="0">
            <a:spAutoFit/>
          </a:bodyPr>
          <a:lstStyle/>
          <a:p>
            <a:pPr algn="ctr"/>
            <a:r>
              <a:rPr lang="en-US" sz="3200" b="1" dirty="0" smtClean="0"/>
              <a:t>1874</a:t>
            </a:r>
            <a:endParaRPr lang="en-US" sz="3200" b="1" dirty="0"/>
          </a:p>
        </p:txBody>
      </p:sp>
      <p:sp>
        <p:nvSpPr>
          <p:cNvPr id="11" name="TextBox 10"/>
          <p:cNvSpPr txBox="1"/>
          <p:nvPr/>
        </p:nvSpPr>
        <p:spPr>
          <a:xfrm>
            <a:off x="6629400" y="3581400"/>
            <a:ext cx="914400" cy="529376"/>
          </a:xfrm>
          <a:prstGeom prst="rect">
            <a:avLst/>
          </a:prstGeom>
        </p:spPr>
        <p:style>
          <a:lnRef idx="1">
            <a:schemeClr val="accent6"/>
          </a:lnRef>
          <a:fillRef idx="2">
            <a:schemeClr val="accent6"/>
          </a:fillRef>
          <a:effectRef idx="1">
            <a:schemeClr val="accent6"/>
          </a:effectRef>
          <a:fontRef idx="minor">
            <a:schemeClr val="dk1"/>
          </a:fontRef>
        </p:style>
        <p:txBody>
          <a:bodyPr wrap="square" lIns="18288" tIns="18288" rIns="18288" bIns="18288" rtlCol="0">
            <a:spAutoFit/>
          </a:bodyPr>
          <a:lstStyle/>
          <a:p>
            <a:pPr algn="ctr"/>
            <a:r>
              <a:rPr lang="en-US" sz="3200" b="1" dirty="0" smtClean="0"/>
              <a:t>1871</a:t>
            </a:r>
            <a:endParaRPr lang="en-US" sz="3200" b="1" dirty="0"/>
          </a:p>
        </p:txBody>
      </p:sp>
      <p:sp>
        <p:nvSpPr>
          <p:cNvPr id="12" name="TextBox 11"/>
          <p:cNvSpPr txBox="1"/>
          <p:nvPr/>
        </p:nvSpPr>
        <p:spPr>
          <a:xfrm>
            <a:off x="7772400" y="5791200"/>
            <a:ext cx="914400" cy="529376"/>
          </a:xfrm>
          <a:prstGeom prst="rect">
            <a:avLst/>
          </a:prstGeom>
        </p:spPr>
        <p:style>
          <a:lnRef idx="1">
            <a:schemeClr val="accent6"/>
          </a:lnRef>
          <a:fillRef idx="2">
            <a:schemeClr val="accent6"/>
          </a:fillRef>
          <a:effectRef idx="1">
            <a:schemeClr val="accent6"/>
          </a:effectRef>
          <a:fontRef idx="minor">
            <a:schemeClr val="dk1"/>
          </a:fontRef>
        </p:style>
        <p:txBody>
          <a:bodyPr wrap="square" lIns="18288" tIns="18288" rIns="18288" bIns="18288" rtlCol="0">
            <a:spAutoFit/>
          </a:bodyPr>
          <a:lstStyle/>
          <a:p>
            <a:pPr algn="ctr"/>
            <a:r>
              <a:rPr lang="en-US" sz="3200" b="1" dirty="0" smtClean="0"/>
              <a:t>1877</a:t>
            </a:r>
            <a:endParaRPr lang="en-US" sz="3200" b="1" dirty="0"/>
          </a:p>
        </p:txBody>
      </p:sp>
      <p:sp>
        <p:nvSpPr>
          <p:cNvPr id="13" name="TextBox 12"/>
          <p:cNvSpPr txBox="1"/>
          <p:nvPr/>
        </p:nvSpPr>
        <p:spPr>
          <a:xfrm>
            <a:off x="7543800" y="2743200"/>
            <a:ext cx="914400" cy="529376"/>
          </a:xfrm>
          <a:prstGeom prst="rect">
            <a:avLst/>
          </a:prstGeom>
        </p:spPr>
        <p:style>
          <a:lnRef idx="1">
            <a:schemeClr val="accent6"/>
          </a:lnRef>
          <a:fillRef idx="2">
            <a:schemeClr val="accent6"/>
          </a:fillRef>
          <a:effectRef idx="1">
            <a:schemeClr val="accent6"/>
          </a:effectRef>
          <a:fontRef idx="minor">
            <a:schemeClr val="dk1"/>
          </a:fontRef>
        </p:style>
        <p:txBody>
          <a:bodyPr wrap="square" lIns="18288" tIns="18288" rIns="18288" bIns="18288" rtlCol="0">
            <a:spAutoFit/>
          </a:bodyPr>
          <a:lstStyle/>
          <a:p>
            <a:pPr algn="ctr"/>
            <a:r>
              <a:rPr lang="en-US" sz="3200" b="1" dirty="0" smtClean="0"/>
              <a:t>1877</a:t>
            </a:r>
            <a:endParaRPr lang="en-US" sz="3200" b="1" dirty="0"/>
          </a:p>
        </p:txBody>
      </p:sp>
      <p:sp>
        <p:nvSpPr>
          <p:cNvPr id="14" name="TextBox 13"/>
          <p:cNvSpPr txBox="1"/>
          <p:nvPr/>
        </p:nvSpPr>
        <p:spPr>
          <a:xfrm>
            <a:off x="2743200" y="4191000"/>
            <a:ext cx="914400" cy="529376"/>
          </a:xfrm>
          <a:prstGeom prst="rect">
            <a:avLst/>
          </a:prstGeom>
        </p:spPr>
        <p:style>
          <a:lnRef idx="1">
            <a:schemeClr val="accent6"/>
          </a:lnRef>
          <a:fillRef idx="2">
            <a:schemeClr val="accent6"/>
          </a:fillRef>
          <a:effectRef idx="1">
            <a:schemeClr val="accent6"/>
          </a:effectRef>
          <a:fontRef idx="minor">
            <a:schemeClr val="dk1"/>
          </a:fontRef>
        </p:style>
        <p:txBody>
          <a:bodyPr wrap="square" lIns="18288" tIns="18288" rIns="18288" bIns="18288" rtlCol="0">
            <a:spAutoFit/>
          </a:bodyPr>
          <a:lstStyle/>
          <a:p>
            <a:pPr algn="ctr"/>
            <a:r>
              <a:rPr lang="en-US" sz="3200" b="1" dirty="0" smtClean="0"/>
              <a:t>1877</a:t>
            </a:r>
            <a:endParaRPr lang="en-US" sz="3200" b="1" dirty="0"/>
          </a:p>
        </p:txBody>
      </p:sp>
      <p:sp>
        <p:nvSpPr>
          <p:cNvPr id="15" name="TextBox 14"/>
          <p:cNvSpPr txBox="1"/>
          <p:nvPr/>
        </p:nvSpPr>
        <p:spPr>
          <a:xfrm>
            <a:off x="5181600" y="3657600"/>
            <a:ext cx="914400" cy="529376"/>
          </a:xfrm>
          <a:prstGeom prst="rect">
            <a:avLst/>
          </a:prstGeom>
        </p:spPr>
        <p:style>
          <a:lnRef idx="1">
            <a:schemeClr val="accent6"/>
          </a:lnRef>
          <a:fillRef idx="2">
            <a:schemeClr val="accent6"/>
          </a:fillRef>
          <a:effectRef idx="1">
            <a:schemeClr val="accent6"/>
          </a:effectRef>
          <a:fontRef idx="minor">
            <a:schemeClr val="dk1"/>
          </a:fontRef>
        </p:style>
        <p:txBody>
          <a:bodyPr wrap="square" lIns="18288" tIns="18288" rIns="18288" bIns="18288" rtlCol="0">
            <a:spAutoFit/>
          </a:bodyPr>
          <a:lstStyle/>
          <a:p>
            <a:pPr algn="ctr"/>
            <a:r>
              <a:rPr lang="en-US" sz="3200" b="1" dirty="0" smtClean="0"/>
              <a:t>1874</a:t>
            </a:r>
            <a:endParaRPr lang="en-US" sz="3200" b="1" dirty="0"/>
          </a:p>
        </p:txBody>
      </p:sp>
      <p:sp>
        <p:nvSpPr>
          <p:cNvPr id="16" name="TextBox 15"/>
          <p:cNvSpPr txBox="1"/>
          <p:nvPr/>
        </p:nvSpPr>
        <p:spPr>
          <a:xfrm>
            <a:off x="76200" y="4267200"/>
            <a:ext cx="914400" cy="529376"/>
          </a:xfrm>
          <a:prstGeom prst="rect">
            <a:avLst/>
          </a:prstGeom>
        </p:spPr>
        <p:style>
          <a:lnRef idx="1">
            <a:schemeClr val="accent6"/>
          </a:lnRef>
          <a:fillRef idx="2">
            <a:schemeClr val="accent6"/>
          </a:fillRef>
          <a:effectRef idx="1">
            <a:schemeClr val="accent6"/>
          </a:effectRef>
          <a:fontRef idx="minor">
            <a:schemeClr val="dk1"/>
          </a:fontRef>
        </p:style>
        <p:txBody>
          <a:bodyPr wrap="square" lIns="18288" tIns="18288" rIns="18288" bIns="18288" rtlCol="0">
            <a:spAutoFit/>
          </a:bodyPr>
          <a:lstStyle/>
          <a:p>
            <a:pPr algn="ctr"/>
            <a:r>
              <a:rPr lang="en-US" sz="3200" b="1" dirty="0" smtClean="0"/>
              <a:t>1873</a:t>
            </a:r>
            <a:endParaRPr lang="en-US" sz="3200" b="1" dirty="0"/>
          </a:p>
        </p:txBody>
      </p:sp>
      <p:sp>
        <p:nvSpPr>
          <p:cNvPr id="17" name="TextBox 16"/>
          <p:cNvSpPr txBox="1"/>
          <p:nvPr/>
        </p:nvSpPr>
        <p:spPr>
          <a:xfrm>
            <a:off x="8001000" y="1752600"/>
            <a:ext cx="914400" cy="529376"/>
          </a:xfrm>
          <a:prstGeom prst="rect">
            <a:avLst/>
          </a:prstGeom>
        </p:spPr>
        <p:style>
          <a:lnRef idx="1">
            <a:schemeClr val="accent6"/>
          </a:lnRef>
          <a:fillRef idx="2">
            <a:schemeClr val="accent6"/>
          </a:fillRef>
          <a:effectRef idx="1">
            <a:schemeClr val="accent6"/>
          </a:effectRef>
          <a:fontRef idx="minor">
            <a:schemeClr val="dk1"/>
          </a:fontRef>
        </p:style>
        <p:txBody>
          <a:bodyPr wrap="square" lIns="18288" tIns="18288" rIns="18288" bIns="18288" rtlCol="0">
            <a:spAutoFit/>
          </a:bodyPr>
          <a:lstStyle/>
          <a:p>
            <a:pPr algn="ctr"/>
            <a:r>
              <a:rPr lang="en-US" sz="3200" b="1" dirty="0" smtClean="0"/>
              <a:t>1870</a:t>
            </a:r>
            <a:endParaRPr lang="en-US" sz="3200" b="1" dirty="0"/>
          </a:p>
        </p:txBody>
      </p:sp>
      <p:sp>
        <p:nvSpPr>
          <p:cNvPr id="18" name="TextBox 17"/>
          <p:cNvSpPr txBox="1"/>
          <p:nvPr/>
        </p:nvSpPr>
        <p:spPr>
          <a:xfrm>
            <a:off x="8153400" y="762000"/>
            <a:ext cx="914400" cy="529376"/>
          </a:xfrm>
          <a:prstGeom prst="rect">
            <a:avLst/>
          </a:prstGeom>
        </p:spPr>
        <p:style>
          <a:lnRef idx="1">
            <a:schemeClr val="accent6"/>
          </a:lnRef>
          <a:fillRef idx="2">
            <a:schemeClr val="accent6"/>
          </a:fillRef>
          <a:effectRef idx="1">
            <a:schemeClr val="accent6"/>
          </a:effectRef>
          <a:fontRef idx="minor">
            <a:schemeClr val="dk1"/>
          </a:fontRef>
        </p:style>
        <p:txBody>
          <a:bodyPr wrap="square" lIns="18288" tIns="18288" rIns="18288" bIns="18288" rtlCol="0">
            <a:spAutoFit/>
          </a:bodyPr>
          <a:lstStyle/>
          <a:p>
            <a:pPr algn="ctr"/>
            <a:r>
              <a:rPr lang="en-US" sz="3200" b="1" dirty="0" smtClean="0"/>
              <a:t>1869</a:t>
            </a:r>
            <a:endParaRPr lang="en-US" sz="3200" b="1" dirty="0"/>
          </a:p>
        </p:txBody>
      </p:sp>
      <p:pic>
        <p:nvPicPr>
          <p:cNvPr id="86018" name="Picture 2" descr="http://www.roadmaptolastbesthope.com/_images/_volume1/_chapter11/_maps/Map_Reconstruction.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24600"/>
            <a:ext cx="1600200" cy="533400"/>
          </a:xfrm>
          <a:prstGeom prst="rect">
            <a:avLst/>
          </a:prstGeom>
          <a:noFill/>
        </p:spPr>
      </p:pic>
      <p:sp>
        <p:nvSpPr>
          <p:cNvPr id="19" name="TextBox 18"/>
          <p:cNvSpPr txBox="1"/>
          <p:nvPr/>
        </p:nvSpPr>
        <p:spPr>
          <a:xfrm>
            <a:off x="3962400" y="3581400"/>
            <a:ext cx="914400" cy="529376"/>
          </a:xfrm>
          <a:prstGeom prst="rect">
            <a:avLst/>
          </a:prstGeom>
        </p:spPr>
        <p:style>
          <a:lnRef idx="1">
            <a:schemeClr val="accent6"/>
          </a:lnRef>
          <a:fillRef idx="2">
            <a:schemeClr val="accent6"/>
          </a:fillRef>
          <a:effectRef idx="1">
            <a:schemeClr val="accent6"/>
          </a:effectRef>
          <a:fontRef idx="minor">
            <a:schemeClr val="dk1"/>
          </a:fontRef>
        </p:style>
        <p:txBody>
          <a:bodyPr wrap="square" lIns="18288" tIns="18288" rIns="18288" bIns="18288" rtlCol="0">
            <a:spAutoFit/>
          </a:bodyPr>
          <a:lstStyle/>
          <a:p>
            <a:pPr algn="ctr"/>
            <a:r>
              <a:rPr lang="en-US" sz="3200" b="1" dirty="0" smtClean="0"/>
              <a:t>1876</a:t>
            </a:r>
            <a:endParaRPr lang="en-US" sz="3200" b="1" dirty="0"/>
          </a:p>
        </p:txBody>
      </p:sp>
      <p:pic>
        <p:nvPicPr>
          <p:cNvPr id="20" name="Picture 2" descr="http://www.roadmaptolastbesthope.com/_images/_volume1/_chapter11/_maps/Map_Reconstruction.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1000" y="2286000"/>
            <a:ext cx="1371600" cy="228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267200" cy="1417638"/>
          </a:xfrm>
        </p:spPr>
        <p:txBody>
          <a:bodyPr>
            <a:normAutofit/>
          </a:bodyPr>
          <a:lstStyle/>
          <a:p>
            <a:r>
              <a:rPr lang="en-US" sz="7300" b="1" dirty="0" smtClean="0"/>
              <a:t>1874</a:t>
            </a:r>
            <a:endParaRPr lang="en-US" b="1" dirty="0"/>
          </a:p>
        </p:txBody>
      </p:sp>
      <p:sp>
        <p:nvSpPr>
          <p:cNvPr id="3" name="Content Placeholder 2"/>
          <p:cNvSpPr>
            <a:spLocks noGrp="1"/>
          </p:cNvSpPr>
          <p:nvPr>
            <p:ph sz="half" idx="1"/>
          </p:nvPr>
        </p:nvSpPr>
        <p:spPr>
          <a:xfrm>
            <a:off x="0" y="1600200"/>
            <a:ext cx="4267200" cy="4525963"/>
          </a:xfrm>
        </p:spPr>
        <p:txBody>
          <a:bodyPr>
            <a:normAutofit/>
          </a:bodyPr>
          <a:lstStyle/>
          <a:p>
            <a:pPr marL="0" indent="0" algn="ctr">
              <a:buNone/>
            </a:pPr>
            <a:r>
              <a:rPr lang="en-US" b="1" i="1" dirty="0" smtClean="0"/>
              <a:t>Northern public opinion turns against Radical Reconstruction.</a:t>
            </a:r>
          </a:p>
          <a:p>
            <a:pPr marL="0" indent="0" algn="ctr">
              <a:buNone/>
            </a:pPr>
            <a:endParaRPr lang="en-US" sz="2000" b="1" dirty="0" smtClean="0"/>
          </a:p>
          <a:p>
            <a:pPr marL="0" indent="0" algn="ctr">
              <a:buNone/>
            </a:pPr>
            <a:r>
              <a:rPr lang="en-US" sz="3600" b="1" dirty="0" smtClean="0"/>
              <a:t>Perception of </a:t>
            </a:r>
          </a:p>
          <a:p>
            <a:pPr marL="0" indent="0" algn="ctr">
              <a:buNone/>
            </a:pPr>
            <a:r>
              <a:rPr lang="en-US" sz="3600" b="1" dirty="0" smtClean="0"/>
              <a:t>“Colored Rule” </a:t>
            </a:r>
          </a:p>
          <a:p>
            <a:pPr marL="0" indent="0" algn="ctr">
              <a:buNone/>
            </a:pPr>
            <a:r>
              <a:rPr lang="en-US" b="1" dirty="0" smtClean="0"/>
              <a:t>and corruption in the South under Carpetbag state governments</a:t>
            </a:r>
            <a:endParaRPr lang="en-US" sz="3600" b="1" dirty="0"/>
          </a:p>
        </p:txBody>
      </p:sp>
      <p:pic>
        <p:nvPicPr>
          <p:cNvPr id="88066" name="Picture 2" descr="http://blackhistory.harpweek.com/7Illustrations/Reconstruction/Illustrations/0229w500.jpg"/>
          <p:cNvPicPr>
            <a:picLocks noGrp="1" noChangeAspect="1" noChangeArrowheads="1"/>
          </p:cNvPicPr>
          <p:nvPr>
            <p:ph sz="half" idx="2"/>
          </p:nvPr>
        </p:nvPicPr>
        <p:blipFill>
          <a:blip r:embed="rId2" cstate="print"/>
          <a:srcRect/>
          <a:stretch>
            <a:fillRect/>
          </a:stretch>
        </p:blipFill>
        <p:spPr bwMode="auto">
          <a:xfrm>
            <a:off x="4273261" y="0"/>
            <a:ext cx="4870739" cy="6858000"/>
          </a:xfrm>
          <a:prstGeom prst="rect">
            <a:avLst/>
          </a:prstGeom>
          <a:noFill/>
        </p:spPr>
      </p:pic>
      <p:sp>
        <p:nvSpPr>
          <p:cNvPr id="6" name="Rectangle 5"/>
          <p:cNvSpPr/>
          <p:nvPr/>
        </p:nvSpPr>
        <p:spPr>
          <a:xfrm>
            <a:off x="0" y="6211669"/>
            <a:ext cx="4267200" cy="646331"/>
          </a:xfrm>
          <a:prstGeom prst="rect">
            <a:avLst/>
          </a:prstGeom>
        </p:spPr>
        <p:txBody>
          <a:bodyPr wrap="square">
            <a:spAutoFit/>
          </a:bodyPr>
          <a:lstStyle/>
          <a:p>
            <a:r>
              <a:rPr lang="en-US" dirty="0" smtClean="0">
                <a:hlinkClick r:id="rId3"/>
              </a:rPr>
              <a:t>http://blackhistory.harpweek.com/7illustrations/reconstruction/coloredrule.htm</a:t>
            </a:r>
            <a:r>
              <a:rPr lang="en-US" dirty="0" smtClean="0"/>
              <a: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5400" b="1" dirty="0" smtClean="0"/>
              <a:t>1874 Congressional Elections</a:t>
            </a:r>
            <a:endParaRPr lang="en-US" sz="5400" b="1" dirty="0"/>
          </a:p>
        </p:txBody>
      </p:sp>
      <p:sp>
        <p:nvSpPr>
          <p:cNvPr id="7" name="Text Placeholder 6"/>
          <p:cNvSpPr>
            <a:spLocks noGrp="1"/>
          </p:cNvSpPr>
          <p:nvPr>
            <p:ph type="body" idx="1"/>
          </p:nvPr>
        </p:nvSpPr>
        <p:spPr>
          <a:xfrm>
            <a:off x="685800" y="1535112"/>
            <a:ext cx="3811588" cy="903287"/>
          </a:xfrm>
        </p:spPr>
        <p:txBody>
          <a:bodyPr>
            <a:noAutofit/>
          </a:bodyPr>
          <a:lstStyle/>
          <a:p>
            <a:pPr algn="ctr">
              <a:spcBef>
                <a:spcPts val="0"/>
              </a:spcBef>
            </a:pPr>
            <a:r>
              <a:rPr lang="en-US" sz="2800" dirty="0" smtClean="0"/>
              <a:t>U.S. House </a:t>
            </a:r>
          </a:p>
          <a:p>
            <a:pPr algn="ctr">
              <a:spcBef>
                <a:spcPts val="0"/>
              </a:spcBef>
            </a:pPr>
            <a:r>
              <a:rPr lang="en-US" sz="2000" dirty="0" smtClean="0"/>
              <a:t>of </a:t>
            </a:r>
            <a:r>
              <a:rPr lang="en-US" dirty="0" smtClean="0"/>
              <a:t>Representatives</a:t>
            </a:r>
            <a:endParaRPr lang="en-US" sz="20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861472228"/>
              </p:ext>
            </p:extLst>
          </p:nvPr>
        </p:nvGraphicFramePr>
        <p:xfrm>
          <a:off x="0" y="2174874"/>
          <a:ext cx="7010400" cy="468312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p:cNvSpPr>
            <a:spLocks noGrp="1"/>
          </p:cNvSpPr>
          <p:nvPr>
            <p:ph type="body" sz="quarter" idx="3"/>
          </p:nvPr>
        </p:nvSpPr>
        <p:spPr>
          <a:xfrm>
            <a:off x="4648200" y="1981200"/>
            <a:ext cx="4041775" cy="639762"/>
          </a:xfrm>
        </p:spPr>
        <p:txBody>
          <a:bodyPr>
            <a:normAutofit/>
          </a:bodyPr>
          <a:lstStyle/>
          <a:p>
            <a:r>
              <a:rPr lang="en-US" sz="3200" dirty="0" smtClean="0"/>
              <a:t>VOTERS REACT TO:</a:t>
            </a:r>
            <a:endParaRPr lang="en-US" sz="3200" dirty="0"/>
          </a:p>
        </p:txBody>
      </p:sp>
      <p:sp>
        <p:nvSpPr>
          <p:cNvPr id="9" name="Content Placeholder 8"/>
          <p:cNvSpPr>
            <a:spLocks noGrp="1"/>
          </p:cNvSpPr>
          <p:nvPr>
            <p:ph sz="quarter" idx="4"/>
          </p:nvPr>
        </p:nvSpPr>
        <p:spPr>
          <a:xfrm>
            <a:off x="4645025" y="2667000"/>
            <a:ext cx="4498975" cy="3459163"/>
          </a:xfrm>
        </p:spPr>
        <p:txBody>
          <a:bodyPr>
            <a:normAutofit/>
          </a:bodyPr>
          <a:lstStyle/>
          <a:p>
            <a:r>
              <a:rPr lang="en-US" sz="3200" b="1" dirty="0" smtClean="0"/>
              <a:t>Bad Economy</a:t>
            </a:r>
          </a:p>
          <a:p>
            <a:r>
              <a:rPr lang="en-US" sz="3200" b="1" dirty="0" smtClean="0"/>
              <a:t>Political Corruption</a:t>
            </a:r>
          </a:p>
          <a:p>
            <a:r>
              <a:rPr lang="en-US" sz="3200" b="1" dirty="0" smtClean="0"/>
              <a:t>Reconstruction Policy</a:t>
            </a:r>
            <a:endParaRPr lang="en-US" sz="32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97" y="76200"/>
            <a:ext cx="4484803" cy="990600"/>
          </a:xfrm>
        </p:spPr>
        <p:txBody>
          <a:bodyPr>
            <a:noAutofit/>
          </a:bodyPr>
          <a:lstStyle/>
          <a:p>
            <a:pPr algn="l"/>
            <a:r>
              <a:rPr lang="en-US" b="1" i="1" dirty="0" smtClean="0"/>
              <a:t>Birth of a Nation</a:t>
            </a:r>
            <a:endParaRPr lang="en-US" sz="4000" i="1" dirty="0"/>
          </a:p>
        </p:txBody>
      </p:sp>
      <p:pic>
        <p:nvPicPr>
          <p:cNvPr id="79874" name="Picture 2" descr="http://upload.wikimedia.org/wikipedia/commons/c/c2/Birth-of-a-nation-poster-color.jpg"/>
          <p:cNvPicPr>
            <a:picLocks noGrp="1" noChangeAspect="1" noChangeArrowheads="1"/>
          </p:cNvPicPr>
          <p:nvPr>
            <p:ph sz="half" idx="1"/>
          </p:nvPr>
        </p:nvPicPr>
        <p:blipFill>
          <a:blip r:embed="rId3" cstate="print"/>
          <a:srcRect/>
          <a:stretch>
            <a:fillRect/>
          </a:stretch>
        </p:blipFill>
        <p:spPr bwMode="auto">
          <a:xfrm>
            <a:off x="4521866" y="10510"/>
            <a:ext cx="4656293" cy="6847490"/>
          </a:xfrm>
          <a:prstGeom prst="rect">
            <a:avLst/>
          </a:prstGeom>
          <a:noFill/>
          <a:effectLst>
            <a:softEdge rad="63500"/>
          </a:effectLst>
        </p:spPr>
      </p:pic>
      <p:sp>
        <p:nvSpPr>
          <p:cNvPr id="6" name="Rectangle 5"/>
          <p:cNvSpPr/>
          <p:nvPr/>
        </p:nvSpPr>
        <p:spPr>
          <a:xfrm>
            <a:off x="381000" y="990600"/>
            <a:ext cx="1409360" cy="646331"/>
          </a:xfrm>
          <a:prstGeom prst="rect">
            <a:avLst/>
          </a:prstGeom>
        </p:spPr>
        <p:txBody>
          <a:bodyPr wrap="none">
            <a:spAutoFit/>
          </a:bodyPr>
          <a:lstStyle/>
          <a:p>
            <a:r>
              <a:rPr lang="en-US" sz="3600" b="1" dirty="0" smtClean="0"/>
              <a:t>(1915)</a:t>
            </a:r>
            <a:endParaRPr lang="en-US" sz="3600" b="1" dirty="0"/>
          </a:p>
        </p:txBody>
      </p:sp>
      <p:sp>
        <p:nvSpPr>
          <p:cNvPr id="7" name="TextBox 6"/>
          <p:cNvSpPr txBox="1"/>
          <p:nvPr/>
        </p:nvSpPr>
        <p:spPr>
          <a:xfrm>
            <a:off x="228600" y="1905000"/>
            <a:ext cx="4148083" cy="646331"/>
          </a:xfrm>
          <a:prstGeom prst="rect">
            <a:avLst/>
          </a:prstGeom>
          <a:noFill/>
        </p:spPr>
        <p:txBody>
          <a:bodyPr wrap="square" rtlCol="0">
            <a:spAutoFit/>
          </a:bodyPr>
          <a:lstStyle/>
          <a:p>
            <a:pPr algn="ctr"/>
            <a:r>
              <a:rPr lang="en-US" sz="3600" b="1" dirty="0" smtClean="0"/>
              <a:t>CLIP THREE</a:t>
            </a:r>
            <a:endParaRPr lang="en-US" sz="3600" b="1" dirty="0"/>
          </a:p>
        </p:txBody>
      </p:sp>
      <p:pic>
        <p:nvPicPr>
          <p:cNvPr id="11" name="nl1VB4Dwex4?version=3&amp;hl=en_US"/>
          <p:cNvPicPr>
            <a:picLocks noRot="1" noChangeAspect="1"/>
          </p:cNvPicPr>
          <p:nvPr>
            <a:videoFile r:link="rId1"/>
          </p:nvPr>
        </p:nvPicPr>
        <p:blipFill>
          <a:blip r:embed="rId4"/>
          <a:stretch>
            <a:fillRect/>
          </a:stretch>
        </p:blipFill>
        <p:spPr>
          <a:xfrm>
            <a:off x="228600" y="2514600"/>
            <a:ext cx="4148084" cy="3111063"/>
          </a:xfrm>
          <a:prstGeom prst="rect">
            <a:avLst/>
          </a:prstGeom>
        </p:spPr>
      </p:pic>
      <p:sp>
        <p:nvSpPr>
          <p:cNvPr id="12" name="TextBox 11"/>
          <p:cNvSpPr txBox="1"/>
          <p:nvPr/>
        </p:nvSpPr>
        <p:spPr>
          <a:xfrm>
            <a:off x="228600" y="5638800"/>
            <a:ext cx="4148083" cy="1107996"/>
          </a:xfrm>
          <a:prstGeom prst="rect">
            <a:avLst/>
          </a:prstGeom>
          <a:noFill/>
        </p:spPr>
        <p:txBody>
          <a:bodyPr wrap="square" rtlCol="0">
            <a:spAutoFit/>
          </a:bodyPr>
          <a:lstStyle/>
          <a:p>
            <a:pPr marL="688975" indent="-688975"/>
            <a:r>
              <a:rPr lang="en-US" b="1" dirty="0" smtClean="0"/>
              <a:t>NOTE:  </a:t>
            </a:r>
            <a:r>
              <a:rPr lang="en-US" sz="1600" b="1" i="1" dirty="0" smtClean="0"/>
              <a:t>The inclusion of this video footage is for educational purposes and is not intended to endorse the views and perspectives contained therein.</a:t>
            </a:r>
            <a:endParaRPr lang="en-US" sz="1600" b="1" i="1" dirty="0"/>
          </a:p>
        </p:txBody>
      </p:sp>
    </p:spTree>
    <p:extLst>
      <p:ext uri="{BB962C8B-B14F-4D97-AF65-F5344CB8AC3E}">
        <p14:creationId xmlns:p14="http://schemas.microsoft.com/office/powerpoint/2010/main" val="108587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rotWithShape="1">
          <a:blip r:embed="rId3" cstate="print"/>
          <a:srcRect b="5262"/>
          <a:stretch/>
        </p:blipFill>
        <p:spPr bwMode="auto">
          <a:xfrm>
            <a:off x="0" y="1066801"/>
            <a:ext cx="9144000" cy="4873910"/>
          </a:xfrm>
          <a:prstGeom prst="rect">
            <a:avLst/>
          </a:prstGeom>
          <a:noFill/>
          <a:ln w="9525">
            <a:noFill/>
            <a:miter lim="800000"/>
            <a:headEnd/>
            <a:tailEnd/>
          </a:ln>
        </p:spPr>
      </p:pic>
      <p:sp>
        <p:nvSpPr>
          <p:cNvPr id="7" name="TextBox 6">
            <a:hlinkClick r:id="rId4"/>
          </p:cNvPr>
          <p:cNvSpPr txBox="1"/>
          <p:nvPr/>
        </p:nvSpPr>
        <p:spPr>
          <a:xfrm>
            <a:off x="7315200" y="6001603"/>
            <a:ext cx="1752600" cy="83099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400" b="1" dirty="0" smtClean="0"/>
              <a:t>Republican Platform</a:t>
            </a:r>
            <a:endParaRPr lang="en-US" sz="2400" b="1" dirty="0"/>
          </a:p>
        </p:txBody>
      </p:sp>
      <p:pic>
        <p:nvPicPr>
          <p:cNvPr id="9" name="Picture 14" descr="C:\Documents and Settings\trichey\Local Settings\Temporary Internet Files\Content.IE5\8B57FJOL\MC900437787[1].wm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10201" y="3475122"/>
            <a:ext cx="799598" cy="639678"/>
          </a:xfrm>
          <a:prstGeom prst="rect">
            <a:avLst/>
          </a:prstGeom>
          <a:noFill/>
        </p:spPr>
      </p:pic>
      <p:pic>
        <p:nvPicPr>
          <p:cNvPr id="10" name="Picture 9" descr="C:\Documents and Settings\trichey\Local Settings\Temporary Internet Files\Content.IE5\4TYQN5CY\MC900437781[1].wm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91200" y="3581400"/>
            <a:ext cx="840007" cy="736600"/>
          </a:xfrm>
          <a:prstGeom prst="rect">
            <a:avLst/>
          </a:prstGeom>
          <a:noFill/>
        </p:spPr>
      </p:pic>
      <p:pic>
        <p:nvPicPr>
          <p:cNvPr id="11" name="Picture 14" descr="C:\Documents and Settings\trichey\Local Settings\Temporary Internet Files\Content.IE5\8B57FJOL\MC900437787[1].wm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57801" y="4313322"/>
            <a:ext cx="799598" cy="639678"/>
          </a:xfrm>
          <a:prstGeom prst="rect">
            <a:avLst/>
          </a:prstGeom>
          <a:noFill/>
        </p:spPr>
      </p:pic>
      <p:pic>
        <p:nvPicPr>
          <p:cNvPr id="15" name="Picture 14" descr="C:\Documents and Settings\trichey\Local Settings\Temporary Internet Files\Content.IE5\4TYQN5CY\MC900437781[1].wm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38800" y="4419600"/>
            <a:ext cx="840007" cy="736600"/>
          </a:xfrm>
          <a:prstGeom prst="rect">
            <a:avLst/>
          </a:prstGeom>
          <a:noFill/>
        </p:spPr>
      </p:pic>
      <p:pic>
        <p:nvPicPr>
          <p:cNvPr id="16" name="Picture 14" descr="C:\Documents and Settings\trichey\Local Settings\Temporary Internet Files\Content.IE5\8B57FJOL\MC900437787[1].wm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86200" y="4038600"/>
            <a:ext cx="799598" cy="639678"/>
          </a:xfrm>
          <a:prstGeom prst="rect">
            <a:avLst/>
          </a:prstGeom>
          <a:noFill/>
        </p:spPr>
      </p:pic>
      <p:pic>
        <p:nvPicPr>
          <p:cNvPr id="17" name="Picture 16" descr="C:\Documents and Settings\trichey\Local Settings\Temporary Internet Files\Content.IE5\4TYQN5CY\MC900437781[1].wm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67199" y="4144878"/>
            <a:ext cx="840007" cy="736600"/>
          </a:xfrm>
          <a:prstGeom prst="rect">
            <a:avLst/>
          </a:prstGeom>
          <a:noFill/>
        </p:spPr>
      </p:pic>
      <p:sp>
        <p:nvSpPr>
          <p:cNvPr id="18" name="TextBox 17"/>
          <p:cNvSpPr txBox="1"/>
          <p:nvPr/>
        </p:nvSpPr>
        <p:spPr>
          <a:xfrm>
            <a:off x="7391400" y="1066800"/>
            <a:ext cx="1752600" cy="141577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200" b="1" dirty="0" smtClean="0">
                <a:solidFill>
                  <a:srgbClr val="FF0000"/>
                </a:solidFill>
              </a:rPr>
              <a:t>Tilden:  184</a:t>
            </a:r>
          </a:p>
          <a:p>
            <a:r>
              <a:rPr lang="en-US" sz="2200" b="1" dirty="0" smtClean="0">
                <a:solidFill>
                  <a:schemeClr val="tx2">
                    <a:lumMod val="60000"/>
                    <a:lumOff val="40000"/>
                  </a:schemeClr>
                </a:solidFill>
              </a:rPr>
              <a:t>Hayes:  166</a:t>
            </a:r>
          </a:p>
          <a:p>
            <a:r>
              <a:rPr lang="en-US" sz="2000" b="1" dirty="0" smtClean="0">
                <a:solidFill>
                  <a:schemeClr val="accent6">
                    <a:lumMod val="60000"/>
                    <a:lumOff val="40000"/>
                  </a:schemeClr>
                </a:solidFill>
              </a:rPr>
              <a:t>Disputed: 19</a:t>
            </a:r>
          </a:p>
          <a:p>
            <a:r>
              <a:rPr lang="en-US" sz="2200" b="1" dirty="0" smtClean="0">
                <a:solidFill>
                  <a:schemeClr val="accent3">
                    <a:lumMod val="40000"/>
                    <a:lumOff val="60000"/>
                  </a:schemeClr>
                </a:solidFill>
              </a:rPr>
              <a:t>FTW:  185</a:t>
            </a:r>
            <a:endParaRPr lang="en-US" sz="2200" b="1" dirty="0">
              <a:solidFill>
                <a:schemeClr val="accent3">
                  <a:lumMod val="40000"/>
                  <a:lumOff val="60000"/>
                </a:schemeClr>
              </a:solidFill>
            </a:endParaRPr>
          </a:p>
        </p:txBody>
      </p:sp>
      <p:pic>
        <p:nvPicPr>
          <p:cNvPr id="19" name="Picture 2" descr="Click to see a large version of this cartoon...">
            <a:hlinkClick r:id="rId7" action="ppaction://hlinksldjump"/>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49504" y="4419600"/>
            <a:ext cx="1450696" cy="1447800"/>
          </a:xfrm>
          <a:prstGeom prst="rect">
            <a:avLst/>
          </a:prstGeom>
          <a:noFill/>
          <a:ln w="38100">
            <a:noFill/>
          </a:ln>
          <a:effectLst>
            <a:glow rad="101600">
              <a:schemeClr val="tx1">
                <a:alpha val="60000"/>
              </a:schemeClr>
            </a:glow>
            <a:softEdge rad="12700"/>
          </a:effectLst>
        </p:spPr>
      </p:pic>
      <p:sp>
        <p:nvSpPr>
          <p:cNvPr id="20" name="TextBox 19">
            <a:hlinkClick r:id="rId9" action="ppaction://hlinksldjump"/>
          </p:cNvPr>
          <p:cNvSpPr txBox="1"/>
          <p:nvPr/>
        </p:nvSpPr>
        <p:spPr>
          <a:xfrm>
            <a:off x="4038600" y="6120825"/>
            <a:ext cx="10668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solidFill>
                  <a:schemeClr val="tx1"/>
                </a:solidFill>
              </a:rPr>
              <a:t>1872</a:t>
            </a:r>
            <a:endParaRPr lang="en-US" sz="3200" b="1" dirty="0">
              <a:solidFill>
                <a:schemeClr val="tx1"/>
              </a:solidFill>
            </a:endParaRPr>
          </a:p>
        </p:txBody>
      </p:sp>
      <p:sp>
        <p:nvSpPr>
          <p:cNvPr id="21" name="TextBox 20">
            <a:hlinkClick r:id="" action="ppaction://noaction"/>
          </p:cNvPr>
          <p:cNvSpPr txBox="1"/>
          <p:nvPr/>
        </p:nvSpPr>
        <p:spPr>
          <a:xfrm>
            <a:off x="1981200" y="6120825"/>
            <a:ext cx="10668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solidFill>
                  <a:schemeClr val="tx1"/>
                </a:solidFill>
              </a:rPr>
              <a:t>1868</a:t>
            </a:r>
            <a:endParaRPr lang="en-US" sz="3200" b="1" dirty="0">
              <a:solidFill>
                <a:schemeClr val="tx1"/>
              </a:solidFill>
            </a:endParaRPr>
          </a:p>
        </p:txBody>
      </p:sp>
      <p:sp>
        <p:nvSpPr>
          <p:cNvPr id="22" name="TextBox 21">
            <a:hlinkClick r:id="rId10" action="ppaction://hlinksldjump"/>
          </p:cNvPr>
          <p:cNvSpPr txBox="1"/>
          <p:nvPr/>
        </p:nvSpPr>
        <p:spPr>
          <a:xfrm>
            <a:off x="6096000" y="6120825"/>
            <a:ext cx="10668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solidFill>
                  <a:schemeClr val="tx1"/>
                </a:solidFill>
              </a:rPr>
              <a:t>1876</a:t>
            </a:r>
            <a:endParaRPr lang="en-US" sz="3200" b="1" dirty="0">
              <a:solidFill>
                <a:schemeClr val="tx1"/>
              </a:solidFill>
            </a:endParaRPr>
          </a:p>
        </p:txBody>
      </p:sp>
      <p:sp>
        <p:nvSpPr>
          <p:cNvPr id="23" name="TextBox 22">
            <a:hlinkClick r:id="rId11"/>
          </p:cNvPr>
          <p:cNvSpPr txBox="1"/>
          <p:nvPr/>
        </p:nvSpPr>
        <p:spPr>
          <a:xfrm>
            <a:off x="76200" y="5981700"/>
            <a:ext cx="1752600" cy="83099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400" b="1" dirty="0" smtClean="0"/>
              <a:t>Democratic Platform</a:t>
            </a:r>
            <a:endParaRPr lang="en-US" sz="2400" b="1" dirty="0"/>
          </a:p>
        </p:txBody>
      </p:sp>
      <p:sp>
        <p:nvSpPr>
          <p:cNvPr id="24" name="Title 3"/>
          <p:cNvSpPr>
            <a:spLocks noGrp="1"/>
          </p:cNvSpPr>
          <p:nvPr>
            <p:ph type="title"/>
          </p:nvPr>
        </p:nvSpPr>
        <p:spPr>
          <a:xfrm>
            <a:off x="21021" y="0"/>
            <a:ext cx="9122979" cy="10668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1876 Presidential Election</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6" name="Picture 2" descr="Click to see a large version of this cartoon..."/>
          <p:cNvPicPr>
            <a:picLocks noChangeAspect="1" noChangeArrowheads="1"/>
          </p:cNvPicPr>
          <p:nvPr/>
        </p:nvPicPr>
        <p:blipFill>
          <a:blip r:embed="rId3" cstate="print"/>
          <a:srcRect/>
          <a:stretch>
            <a:fillRect/>
          </a:stretch>
        </p:blipFill>
        <p:spPr bwMode="auto">
          <a:xfrm>
            <a:off x="1143000" y="0"/>
            <a:ext cx="6871716" cy="6858000"/>
          </a:xfrm>
          <a:prstGeom prst="rect">
            <a:avLst/>
          </a:prstGeom>
          <a:noFill/>
        </p:spPr>
      </p:pic>
      <p:sp>
        <p:nvSpPr>
          <p:cNvPr id="6" name="Rectangle 5"/>
          <p:cNvSpPr/>
          <p:nvPr/>
        </p:nvSpPr>
        <p:spPr>
          <a:xfrm>
            <a:off x="1066800" y="6488668"/>
            <a:ext cx="70104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b="1" dirty="0" smtClean="0">
                <a:hlinkClick r:id="rId4"/>
              </a:rPr>
              <a:t>http://elections.harpweek.com/controversy.htm</a:t>
            </a:r>
            <a:r>
              <a:rPr lang="en-US" b="1" dirty="0" smtClean="0"/>
              <a:t> </a:t>
            </a:r>
            <a:endParaRPr lang="en-US" b="1"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257800" cy="1066800"/>
          </a:xfrm>
        </p:spPr>
        <p:txBody>
          <a:bodyPr>
            <a:normAutofit fontScale="90000"/>
          </a:bodyPr>
          <a:lstStyle/>
          <a:p>
            <a:r>
              <a:rPr lang="en-US" sz="4800" b="1" dirty="0" smtClean="0"/>
              <a:t>Compromise of 1877</a:t>
            </a:r>
            <a:endParaRPr lang="en-US" sz="4800" b="1" dirty="0"/>
          </a:p>
        </p:txBody>
      </p:sp>
      <p:pic>
        <p:nvPicPr>
          <p:cNvPr id="5" name="Picture 1"/>
          <p:cNvPicPr>
            <a:picLocks noGrp="1" noChangeAspect="1" noChangeArrowheads="1"/>
          </p:cNvPicPr>
          <p:nvPr>
            <p:ph sz="half" idx="2"/>
          </p:nvPr>
        </p:nvPicPr>
        <p:blipFill>
          <a:blip r:embed="rId4" cstate="screen">
            <a:clrChange>
              <a:clrFrom>
                <a:srgbClr val="ECECED"/>
              </a:clrFrom>
              <a:clrTo>
                <a:srgbClr val="ECECED">
                  <a:alpha val="0"/>
                </a:srgbClr>
              </a:clrTo>
            </a:clrChange>
            <a:lum contrast="20000"/>
            <a:extLst>
              <a:ext uri="{28A0092B-C50C-407E-A947-70E740481C1C}">
                <a14:useLocalDpi xmlns:a14="http://schemas.microsoft.com/office/drawing/2010/main"/>
              </a:ext>
            </a:extLst>
          </a:blip>
          <a:srcRect/>
          <a:stretch>
            <a:fillRect/>
          </a:stretch>
        </p:blipFill>
        <p:spPr bwMode="auto">
          <a:xfrm>
            <a:off x="0" y="3124200"/>
            <a:ext cx="5440680" cy="3733800"/>
          </a:xfrm>
          <a:prstGeom prst="rect">
            <a:avLst/>
          </a:prstGeom>
          <a:noFill/>
          <a:ln w="9525">
            <a:noFill/>
            <a:miter lim="800000"/>
            <a:headEnd/>
            <a:tailEnd/>
          </a:ln>
        </p:spPr>
      </p:pic>
      <p:pic>
        <p:nvPicPr>
          <p:cNvPr id="87046" name="Picture 6" descr="http://www.imageenvision.com/150/14480-soldier-holding-a-bayonet-rifle-clipart-by-djart.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886200" y="3124200"/>
            <a:ext cx="1099947" cy="1486415"/>
          </a:xfrm>
          <a:prstGeom prst="rect">
            <a:avLst/>
          </a:prstGeom>
          <a:noFill/>
        </p:spPr>
      </p:pic>
      <p:pic>
        <p:nvPicPr>
          <p:cNvPr id="12" name="Picture 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77000" y="3581400"/>
            <a:ext cx="2667000" cy="2303318"/>
          </a:xfrm>
          <a:prstGeom prst="rect">
            <a:avLst/>
          </a:prstGeom>
          <a:noFill/>
          <a:ln w="9525">
            <a:noFill/>
            <a:miter lim="800000"/>
            <a:headEnd/>
            <a:tailEnd/>
          </a:ln>
        </p:spPr>
      </p:pic>
      <p:pic>
        <p:nvPicPr>
          <p:cNvPr id="13" name="Picture 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77000" y="5825612"/>
            <a:ext cx="2667000" cy="1032387"/>
          </a:xfrm>
          <a:prstGeom prst="rect">
            <a:avLst/>
          </a:prstGeom>
          <a:noFill/>
          <a:ln w="9525">
            <a:noFill/>
            <a:miter lim="800000"/>
            <a:headEnd/>
            <a:tailEnd/>
          </a:ln>
        </p:spPr>
      </p:pic>
      <p:pic>
        <p:nvPicPr>
          <p:cNvPr id="87051" name="Picture 11" descr="File:President Rutherford Hayes 1870 - 1880 Restored.jpg">
            <a:hlinkClick r:id="rId8"/>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203059" y="0"/>
            <a:ext cx="1940941" cy="2362200"/>
          </a:xfrm>
          <a:prstGeom prst="rect">
            <a:avLst/>
          </a:prstGeom>
          <a:noFill/>
        </p:spPr>
      </p:pic>
      <p:pic>
        <p:nvPicPr>
          <p:cNvPr id="87053" name="Picture 13" descr="File:SJTilden of NY.jpg">
            <a:hlinkClick r:id="rId10"/>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t="6244"/>
          <a:stretch/>
        </p:blipFill>
        <p:spPr bwMode="auto">
          <a:xfrm>
            <a:off x="5257800" y="0"/>
            <a:ext cx="1752600" cy="2334184"/>
          </a:xfrm>
          <a:prstGeom prst="rect">
            <a:avLst/>
          </a:prstGeom>
          <a:noFill/>
        </p:spPr>
      </p:pic>
      <p:pic>
        <p:nvPicPr>
          <p:cNvPr id="16" name="Picture 6" descr="http://www.imageenvision.com/150/14480-soldier-holding-a-bayonet-rifle-clipart-by-djart.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038600" y="5029200"/>
            <a:ext cx="1099947" cy="1486415"/>
          </a:xfrm>
          <a:prstGeom prst="rect">
            <a:avLst/>
          </a:prstGeom>
          <a:noFill/>
        </p:spPr>
      </p:pic>
      <p:sp>
        <p:nvSpPr>
          <p:cNvPr id="3" name="Content Placeholder 2"/>
          <p:cNvSpPr>
            <a:spLocks noGrp="1"/>
          </p:cNvSpPr>
          <p:nvPr>
            <p:ph sz="half" idx="1"/>
          </p:nvPr>
        </p:nvSpPr>
        <p:spPr>
          <a:xfrm>
            <a:off x="-19052" y="1025664"/>
            <a:ext cx="5276851" cy="609600"/>
          </a:xfrm>
        </p:spPr>
        <p:txBody>
          <a:bodyPr>
            <a:normAutofit/>
          </a:bodyPr>
          <a:lstStyle/>
          <a:p>
            <a:pPr algn="ctr">
              <a:buNone/>
            </a:pPr>
            <a:r>
              <a:rPr lang="en-US" sz="3200" b="1" dirty="0" smtClean="0"/>
              <a:t>DISPUTED</a:t>
            </a:r>
            <a:r>
              <a:rPr lang="en-US" sz="3200" dirty="0" smtClean="0"/>
              <a:t> </a:t>
            </a:r>
            <a:r>
              <a:rPr lang="en-US" sz="3200" b="1" dirty="0" smtClean="0"/>
              <a:t>ELECTION</a:t>
            </a:r>
            <a:endParaRPr lang="en-US" sz="3200" b="1" dirty="0"/>
          </a:p>
        </p:txBody>
      </p:sp>
      <p:pic>
        <p:nvPicPr>
          <p:cNvPr id="87054" name="Picture 14" descr="C:\Documents and Settings\trichey\Local Settings\Temporary Internet Files\Content.IE5\8B57FJOL\MC900437787[1].wmf"/>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667000" y="3048001"/>
            <a:ext cx="1047749" cy="838199"/>
          </a:xfrm>
          <a:prstGeom prst="rect">
            <a:avLst/>
          </a:prstGeom>
          <a:noFill/>
        </p:spPr>
      </p:pic>
      <p:pic>
        <p:nvPicPr>
          <p:cNvPr id="87049" name="Picture 9" descr="C:\Documents and Settings\trichey\Local Settings\Temporary Internet Files\Content.IE5\4TYQN5CY\MC900437781[1].wmf"/>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200400" y="3200400"/>
            <a:ext cx="1100699" cy="965200"/>
          </a:xfrm>
          <a:prstGeom prst="rect">
            <a:avLst/>
          </a:prstGeom>
          <a:noFill/>
        </p:spPr>
      </p:pic>
      <p:pic>
        <p:nvPicPr>
          <p:cNvPr id="23" name="Picture 14" descr="C:\Documents and Settings\trichey\Local Settings\Temporary Internet Files\Content.IE5\8B57FJOL\MC900437787[1].wmf"/>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362200" y="4267201"/>
            <a:ext cx="1047749" cy="838199"/>
          </a:xfrm>
          <a:prstGeom prst="rect">
            <a:avLst/>
          </a:prstGeom>
          <a:noFill/>
        </p:spPr>
      </p:pic>
      <p:pic>
        <p:nvPicPr>
          <p:cNvPr id="24" name="Picture 9" descr="C:\Documents and Settings\trichey\Local Settings\Temporary Internet Files\Content.IE5\4TYQN5CY\MC900437781[1].wmf"/>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895600" y="4419600"/>
            <a:ext cx="1100699" cy="965200"/>
          </a:xfrm>
          <a:prstGeom prst="rect">
            <a:avLst/>
          </a:prstGeom>
          <a:noFill/>
        </p:spPr>
      </p:pic>
      <p:pic>
        <p:nvPicPr>
          <p:cNvPr id="25" name="Picture 14" descr="C:\Documents and Settings\trichey\Local Settings\Temporary Internet Files\Content.IE5\8B57FJOL\MC900437787[1].wmf"/>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04800" y="3657601"/>
            <a:ext cx="1047749" cy="838199"/>
          </a:xfrm>
          <a:prstGeom prst="rect">
            <a:avLst/>
          </a:prstGeom>
          <a:noFill/>
        </p:spPr>
      </p:pic>
      <p:pic>
        <p:nvPicPr>
          <p:cNvPr id="26" name="Picture 9" descr="C:\Documents and Settings\trichey\Local Settings\Temporary Internet Files\Content.IE5\4TYQN5CY\MC900437781[1].wmf"/>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38200" y="3810000"/>
            <a:ext cx="1100699" cy="965200"/>
          </a:xfrm>
          <a:prstGeom prst="rect">
            <a:avLst/>
          </a:prstGeom>
          <a:noFill/>
        </p:spPr>
      </p:pic>
      <p:pic>
        <p:nvPicPr>
          <p:cNvPr id="17" name="Picture 6" descr="http://www.imageenvision.com/150/14480-soldier-holding-a-bayonet-rifle-clipart-by-djart.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66800" y="4648200"/>
            <a:ext cx="1099947" cy="1486415"/>
          </a:xfrm>
          <a:prstGeom prst="rect">
            <a:avLst/>
          </a:prstGeom>
          <a:noFill/>
        </p:spPr>
      </p:pic>
      <p:sp>
        <p:nvSpPr>
          <p:cNvPr id="18" name="TextBox 17"/>
          <p:cNvSpPr txBox="1"/>
          <p:nvPr/>
        </p:nvSpPr>
        <p:spPr>
          <a:xfrm>
            <a:off x="5257800" y="2282964"/>
            <a:ext cx="1752600" cy="707886"/>
          </a:xfrm>
          <a:prstGeom prst="rect">
            <a:avLst/>
          </a:prstGeom>
          <a:noFill/>
        </p:spPr>
        <p:txBody>
          <a:bodyPr wrap="square" rtlCol="0">
            <a:spAutoFit/>
          </a:bodyPr>
          <a:lstStyle/>
          <a:p>
            <a:r>
              <a:rPr lang="en-US" sz="2000" b="1" dirty="0" smtClean="0"/>
              <a:t>Samuel Tilden</a:t>
            </a:r>
          </a:p>
          <a:p>
            <a:r>
              <a:rPr lang="en-US" sz="2000" b="1" dirty="0" smtClean="0"/>
              <a:t>(D-NY)</a:t>
            </a:r>
            <a:endParaRPr lang="en-US" sz="2000" b="1" dirty="0"/>
          </a:p>
        </p:txBody>
      </p:sp>
      <p:sp>
        <p:nvSpPr>
          <p:cNvPr id="19" name="TextBox 18"/>
          <p:cNvSpPr txBox="1"/>
          <p:nvPr/>
        </p:nvSpPr>
        <p:spPr>
          <a:xfrm>
            <a:off x="6705600" y="2286000"/>
            <a:ext cx="2438400" cy="707886"/>
          </a:xfrm>
          <a:prstGeom prst="rect">
            <a:avLst/>
          </a:prstGeom>
          <a:noFill/>
        </p:spPr>
        <p:txBody>
          <a:bodyPr wrap="square" rtlCol="0">
            <a:spAutoFit/>
          </a:bodyPr>
          <a:lstStyle/>
          <a:p>
            <a:pPr algn="r"/>
            <a:r>
              <a:rPr lang="en-US" sz="2000" b="1" dirty="0" smtClean="0"/>
              <a:t>Rutherford B. Hayes</a:t>
            </a:r>
          </a:p>
          <a:p>
            <a:pPr algn="r"/>
            <a:r>
              <a:rPr lang="en-US" sz="2000" b="1" dirty="0" smtClean="0"/>
              <a:t>(R-OH)</a:t>
            </a:r>
            <a:endParaRPr lang="en-US" sz="2000" b="1" dirty="0"/>
          </a:p>
        </p:txBody>
      </p:sp>
      <p:sp>
        <p:nvSpPr>
          <p:cNvPr id="20" name="TextBox 19"/>
          <p:cNvSpPr txBox="1"/>
          <p:nvPr/>
        </p:nvSpPr>
        <p:spPr>
          <a:xfrm>
            <a:off x="6705600" y="3124200"/>
            <a:ext cx="2438400" cy="523220"/>
          </a:xfrm>
          <a:prstGeom prst="rect">
            <a:avLst/>
          </a:prstGeom>
          <a:noFill/>
        </p:spPr>
        <p:txBody>
          <a:bodyPr wrap="square" rtlCol="0">
            <a:spAutoFit/>
          </a:bodyPr>
          <a:lstStyle/>
          <a:p>
            <a:pPr algn="ctr"/>
            <a:r>
              <a:rPr lang="en-US" sz="2800" b="1" i="1" dirty="0" smtClean="0"/>
              <a:t>“</a:t>
            </a:r>
            <a:r>
              <a:rPr lang="en-US" sz="2800" b="1" i="1" dirty="0" err="1" smtClean="0"/>
              <a:t>Rutherfraud</a:t>
            </a:r>
            <a:r>
              <a:rPr lang="en-US" sz="2800" b="1" i="1" dirty="0" smtClean="0"/>
              <a:t>”</a:t>
            </a:r>
            <a:endParaRPr lang="en-US" sz="2800" b="1" i="1" dirty="0"/>
          </a:p>
        </p:txBody>
      </p:sp>
      <p:sp>
        <p:nvSpPr>
          <p:cNvPr id="21" name="Rectangle 20"/>
          <p:cNvSpPr/>
          <p:nvPr/>
        </p:nvSpPr>
        <p:spPr>
          <a:xfrm>
            <a:off x="6057900" y="1626298"/>
            <a:ext cx="963725" cy="707886"/>
          </a:xfrm>
          <a:prstGeom prst="rect">
            <a:avLst/>
          </a:prstGeom>
        </p:spPr>
        <p:txBody>
          <a:bodyPr wrap="none">
            <a:spAutoFit/>
          </a:bodyPr>
          <a:lstStyle/>
          <a:p>
            <a:r>
              <a:rPr lang="en-US" sz="4000" b="1" dirty="0" smtClean="0">
                <a:solidFill>
                  <a:schemeClr val="bg1"/>
                </a:solidFill>
              </a:rPr>
              <a:t>184</a:t>
            </a:r>
            <a:endParaRPr lang="en-US" sz="3600" dirty="0">
              <a:solidFill>
                <a:schemeClr val="bg1"/>
              </a:solidFill>
            </a:endParaRPr>
          </a:p>
        </p:txBody>
      </p:sp>
      <p:sp>
        <p:nvSpPr>
          <p:cNvPr id="22" name="Rectangle 21"/>
          <p:cNvSpPr/>
          <p:nvPr/>
        </p:nvSpPr>
        <p:spPr>
          <a:xfrm>
            <a:off x="8173529" y="1654314"/>
            <a:ext cx="963725" cy="707886"/>
          </a:xfrm>
          <a:prstGeom prst="rect">
            <a:avLst/>
          </a:prstGeom>
        </p:spPr>
        <p:txBody>
          <a:bodyPr wrap="none">
            <a:spAutoFit/>
          </a:bodyPr>
          <a:lstStyle/>
          <a:p>
            <a:r>
              <a:rPr lang="en-US" sz="4000" b="1" dirty="0" smtClean="0">
                <a:solidFill>
                  <a:schemeClr val="bg1"/>
                </a:solidFill>
              </a:rPr>
              <a:t>166</a:t>
            </a:r>
            <a:endParaRPr lang="en-US" sz="3600" dirty="0">
              <a:solidFill>
                <a:schemeClr val="bg1"/>
              </a:solidFill>
            </a:endParaRPr>
          </a:p>
        </p:txBody>
      </p:sp>
      <p:sp>
        <p:nvSpPr>
          <p:cNvPr id="27" name="Rectangle 26"/>
          <p:cNvSpPr/>
          <p:nvPr/>
        </p:nvSpPr>
        <p:spPr>
          <a:xfrm>
            <a:off x="6324600" y="2590800"/>
            <a:ext cx="963725" cy="707886"/>
          </a:xfrm>
          <a:prstGeom prst="rect">
            <a:avLst/>
          </a:prstGeom>
        </p:spPr>
        <p:txBody>
          <a:bodyPr wrap="none">
            <a:spAutoFit/>
          </a:bodyPr>
          <a:lstStyle/>
          <a:p>
            <a:r>
              <a:rPr lang="en-US" sz="4000" b="1" dirty="0" smtClean="0">
                <a:solidFill>
                  <a:srgbClr val="00B050"/>
                </a:solidFill>
              </a:rPr>
              <a:t>185</a:t>
            </a:r>
            <a:endParaRPr lang="en-US" sz="40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path" presetSubtype="0" accel="50000" decel="50000" fill="hold" nodeType="clickEffect">
                                  <p:stCondLst>
                                    <p:cond delay="0"/>
                                  </p:stCondLst>
                                  <p:childTnLst>
                                    <p:animMotion origin="layout" path="M 5.55556E-7 2.96296E-6 L 0.4066 -0.44815 " pathEditMode="relative" rAng="0" ptsTypes="AA">
                                      <p:cBhvr>
                                        <p:cTn id="13" dur="2000" fill="hold"/>
                                        <p:tgtEl>
                                          <p:spTgt spid="87049"/>
                                        </p:tgtEl>
                                        <p:attrNameLst>
                                          <p:attrName>ppt_x</p:attrName>
                                          <p:attrName>ppt_y</p:attrName>
                                        </p:attrNameLst>
                                      </p:cBhvr>
                                      <p:rCtr x="20300" y="-22400"/>
                                    </p:animMotion>
                                  </p:childTnLst>
                                </p:cTn>
                              </p:par>
                              <p:par>
                                <p:cTn id="14" presetID="56" presetClass="path" presetSubtype="0" accel="50000" decel="50000" fill="hold" nodeType="withEffect">
                                  <p:stCondLst>
                                    <p:cond delay="1000"/>
                                  </p:stCondLst>
                                  <p:childTnLst>
                                    <p:animMotion origin="layout" path="M 3.88889E-6 -4.81481E-6 L 0.54826 -0.43703 " pathEditMode="relative" rAng="0" ptsTypes="AA">
                                      <p:cBhvr>
                                        <p:cTn id="15" dur="2000" fill="hold"/>
                                        <p:tgtEl>
                                          <p:spTgt spid="24"/>
                                        </p:tgtEl>
                                        <p:attrNameLst>
                                          <p:attrName>ppt_x</p:attrName>
                                          <p:attrName>ppt_y</p:attrName>
                                        </p:attrNameLst>
                                      </p:cBhvr>
                                      <p:rCtr x="27400" y="-21900"/>
                                    </p:animMotion>
                                  </p:childTnLst>
                                </p:cTn>
                              </p:par>
                              <p:par>
                                <p:cTn id="16" presetID="56" presetClass="path" presetSubtype="0" accel="50000" decel="50000" fill="hold" nodeType="withEffect">
                                  <p:stCondLst>
                                    <p:cond delay="1500"/>
                                  </p:stCondLst>
                                  <p:childTnLst>
                                    <p:animMotion origin="layout" path="M 3.88889E-6 4.07407E-6 L 0.66493 -0.34815 " pathEditMode="relative" rAng="0" ptsTypes="AA">
                                      <p:cBhvr>
                                        <p:cTn id="17" dur="2000" fill="hold"/>
                                        <p:tgtEl>
                                          <p:spTgt spid="26"/>
                                        </p:tgtEl>
                                        <p:attrNameLst>
                                          <p:attrName>ppt_x</p:attrName>
                                          <p:attrName>ppt_y</p:attrName>
                                        </p:attrNameLst>
                                      </p:cBhvr>
                                      <p:rCtr x="33200" y="-17400"/>
                                    </p:animMotion>
                                  </p:childTnLst>
                                </p:cTn>
                              </p:par>
                            </p:childTnLst>
                          </p:cTn>
                        </p:par>
                        <p:par>
                          <p:cTn id="18" fill="hold">
                            <p:stCondLst>
                              <p:cond delay="3500"/>
                            </p:stCondLst>
                            <p:childTnLst>
                              <p:par>
                                <p:cTn id="19" presetID="49" presetClass="exit" presetSubtype="0" accel="100000" fill="hold" nodeType="afterEffect">
                                  <p:stCondLst>
                                    <p:cond delay="0"/>
                                  </p:stCondLst>
                                  <p:childTnLst>
                                    <p:anim calcmode="lin" valueType="num">
                                      <p:cBhvr>
                                        <p:cTn id="20" dur="3000"/>
                                        <p:tgtEl>
                                          <p:spTgt spid="25"/>
                                        </p:tgtEl>
                                        <p:attrNameLst>
                                          <p:attrName>ppt_w</p:attrName>
                                        </p:attrNameLst>
                                      </p:cBhvr>
                                      <p:tavLst>
                                        <p:tav tm="0">
                                          <p:val>
                                            <p:strVal val="ppt_w"/>
                                          </p:val>
                                        </p:tav>
                                        <p:tav tm="100000">
                                          <p:val>
                                            <p:fltVal val="0"/>
                                          </p:val>
                                        </p:tav>
                                      </p:tavLst>
                                    </p:anim>
                                    <p:anim calcmode="lin" valueType="num">
                                      <p:cBhvr>
                                        <p:cTn id="21" dur="3000"/>
                                        <p:tgtEl>
                                          <p:spTgt spid="25"/>
                                        </p:tgtEl>
                                        <p:attrNameLst>
                                          <p:attrName>ppt_h</p:attrName>
                                        </p:attrNameLst>
                                      </p:cBhvr>
                                      <p:tavLst>
                                        <p:tav tm="0">
                                          <p:val>
                                            <p:strVal val="ppt_h"/>
                                          </p:val>
                                        </p:tav>
                                        <p:tav tm="100000">
                                          <p:val>
                                            <p:fltVal val="0"/>
                                          </p:val>
                                        </p:tav>
                                      </p:tavLst>
                                    </p:anim>
                                    <p:anim calcmode="lin" valueType="num">
                                      <p:cBhvr>
                                        <p:cTn id="22" dur="3000"/>
                                        <p:tgtEl>
                                          <p:spTgt spid="25"/>
                                        </p:tgtEl>
                                        <p:attrNameLst>
                                          <p:attrName>style.rotation</p:attrName>
                                        </p:attrNameLst>
                                      </p:cBhvr>
                                      <p:tavLst>
                                        <p:tav tm="0">
                                          <p:val>
                                            <p:fltVal val="0"/>
                                          </p:val>
                                        </p:tav>
                                        <p:tav tm="100000">
                                          <p:val>
                                            <p:fltVal val="360"/>
                                          </p:val>
                                        </p:tav>
                                      </p:tavLst>
                                    </p:anim>
                                    <p:animEffect transition="out" filter="fade">
                                      <p:cBhvr>
                                        <p:cTn id="23" dur="3000"/>
                                        <p:tgtEl>
                                          <p:spTgt spid="25"/>
                                        </p:tgtEl>
                                      </p:cBhvr>
                                    </p:animEffect>
                                    <p:set>
                                      <p:cBhvr>
                                        <p:cTn id="24" dur="1" fill="hold">
                                          <p:stCondLst>
                                            <p:cond delay="2999"/>
                                          </p:stCondLst>
                                        </p:cTn>
                                        <p:tgtEl>
                                          <p:spTgt spid="25"/>
                                        </p:tgtEl>
                                        <p:attrNameLst>
                                          <p:attrName>style.visibility</p:attrName>
                                        </p:attrNameLst>
                                      </p:cBhvr>
                                      <p:to>
                                        <p:strVal val="hidden"/>
                                      </p:to>
                                    </p:set>
                                  </p:childTnLst>
                                </p:cTn>
                              </p:par>
                              <p:par>
                                <p:cTn id="25" presetID="49" presetClass="exit" presetSubtype="0" accel="100000" fill="hold" nodeType="withEffect">
                                  <p:stCondLst>
                                    <p:cond delay="0"/>
                                  </p:stCondLst>
                                  <p:childTnLst>
                                    <p:anim calcmode="lin" valueType="num">
                                      <p:cBhvr>
                                        <p:cTn id="26" dur="3000"/>
                                        <p:tgtEl>
                                          <p:spTgt spid="23"/>
                                        </p:tgtEl>
                                        <p:attrNameLst>
                                          <p:attrName>ppt_w</p:attrName>
                                        </p:attrNameLst>
                                      </p:cBhvr>
                                      <p:tavLst>
                                        <p:tav tm="0">
                                          <p:val>
                                            <p:strVal val="ppt_w"/>
                                          </p:val>
                                        </p:tav>
                                        <p:tav tm="100000">
                                          <p:val>
                                            <p:fltVal val="0"/>
                                          </p:val>
                                        </p:tav>
                                      </p:tavLst>
                                    </p:anim>
                                    <p:anim calcmode="lin" valueType="num">
                                      <p:cBhvr>
                                        <p:cTn id="27" dur="3000"/>
                                        <p:tgtEl>
                                          <p:spTgt spid="23"/>
                                        </p:tgtEl>
                                        <p:attrNameLst>
                                          <p:attrName>ppt_h</p:attrName>
                                        </p:attrNameLst>
                                      </p:cBhvr>
                                      <p:tavLst>
                                        <p:tav tm="0">
                                          <p:val>
                                            <p:strVal val="ppt_h"/>
                                          </p:val>
                                        </p:tav>
                                        <p:tav tm="100000">
                                          <p:val>
                                            <p:fltVal val="0"/>
                                          </p:val>
                                        </p:tav>
                                      </p:tavLst>
                                    </p:anim>
                                    <p:anim calcmode="lin" valueType="num">
                                      <p:cBhvr>
                                        <p:cTn id="28" dur="3000"/>
                                        <p:tgtEl>
                                          <p:spTgt spid="23"/>
                                        </p:tgtEl>
                                        <p:attrNameLst>
                                          <p:attrName>style.rotation</p:attrName>
                                        </p:attrNameLst>
                                      </p:cBhvr>
                                      <p:tavLst>
                                        <p:tav tm="0">
                                          <p:val>
                                            <p:fltVal val="0"/>
                                          </p:val>
                                        </p:tav>
                                        <p:tav tm="100000">
                                          <p:val>
                                            <p:fltVal val="360"/>
                                          </p:val>
                                        </p:tav>
                                      </p:tavLst>
                                    </p:anim>
                                    <p:animEffect transition="out" filter="fade">
                                      <p:cBhvr>
                                        <p:cTn id="29" dur="3000"/>
                                        <p:tgtEl>
                                          <p:spTgt spid="23"/>
                                        </p:tgtEl>
                                      </p:cBhvr>
                                    </p:animEffect>
                                    <p:set>
                                      <p:cBhvr>
                                        <p:cTn id="30" dur="1" fill="hold">
                                          <p:stCondLst>
                                            <p:cond delay="2999"/>
                                          </p:stCondLst>
                                        </p:cTn>
                                        <p:tgtEl>
                                          <p:spTgt spid="23"/>
                                        </p:tgtEl>
                                        <p:attrNameLst>
                                          <p:attrName>style.visibility</p:attrName>
                                        </p:attrNameLst>
                                      </p:cBhvr>
                                      <p:to>
                                        <p:strVal val="hidden"/>
                                      </p:to>
                                    </p:set>
                                  </p:childTnLst>
                                </p:cTn>
                              </p:par>
                              <p:par>
                                <p:cTn id="31" presetID="49" presetClass="exit" presetSubtype="0" accel="100000" fill="hold" nodeType="withEffect">
                                  <p:stCondLst>
                                    <p:cond delay="0"/>
                                  </p:stCondLst>
                                  <p:childTnLst>
                                    <p:anim calcmode="lin" valueType="num">
                                      <p:cBhvr>
                                        <p:cTn id="32" dur="3000"/>
                                        <p:tgtEl>
                                          <p:spTgt spid="87054"/>
                                        </p:tgtEl>
                                        <p:attrNameLst>
                                          <p:attrName>ppt_w</p:attrName>
                                        </p:attrNameLst>
                                      </p:cBhvr>
                                      <p:tavLst>
                                        <p:tav tm="0">
                                          <p:val>
                                            <p:strVal val="ppt_w"/>
                                          </p:val>
                                        </p:tav>
                                        <p:tav tm="100000">
                                          <p:val>
                                            <p:fltVal val="0"/>
                                          </p:val>
                                        </p:tav>
                                      </p:tavLst>
                                    </p:anim>
                                    <p:anim calcmode="lin" valueType="num">
                                      <p:cBhvr>
                                        <p:cTn id="33" dur="3000"/>
                                        <p:tgtEl>
                                          <p:spTgt spid="87054"/>
                                        </p:tgtEl>
                                        <p:attrNameLst>
                                          <p:attrName>ppt_h</p:attrName>
                                        </p:attrNameLst>
                                      </p:cBhvr>
                                      <p:tavLst>
                                        <p:tav tm="0">
                                          <p:val>
                                            <p:strVal val="ppt_h"/>
                                          </p:val>
                                        </p:tav>
                                        <p:tav tm="100000">
                                          <p:val>
                                            <p:fltVal val="0"/>
                                          </p:val>
                                        </p:tav>
                                      </p:tavLst>
                                    </p:anim>
                                    <p:anim calcmode="lin" valueType="num">
                                      <p:cBhvr>
                                        <p:cTn id="34" dur="3000"/>
                                        <p:tgtEl>
                                          <p:spTgt spid="87054"/>
                                        </p:tgtEl>
                                        <p:attrNameLst>
                                          <p:attrName>style.rotation</p:attrName>
                                        </p:attrNameLst>
                                      </p:cBhvr>
                                      <p:tavLst>
                                        <p:tav tm="0">
                                          <p:val>
                                            <p:fltVal val="0"/>
                                          </p:val>
                                        </p:tav>
                                        <p:tav tm="100000">
                                          <p:val>
                                            <p:fltVal val="360"/>
                                          </p:val>
                                        </p:tav>
                                      </p:tavLst>
                                    </p:anim>
                                    <p:animEffect transition="out" filter="fade">
                                      <p:cBhvr>
                                        <p:cTn id="35" dur="3000"/>
                                        <p:tgtEl>
                                          <p:spTgt spid="87054"/>
                                        </p:tgtEl>
                                      </p:cBhvr>
                                    </p:animEffect>
                                    <p:set>
                                      <p:cBhvr>
                                        <p:cTn id="36" dur="1" fill="hold">
                                          <p:stCondLst>
                                            <p:cond delay="2999"/>
                                          </p:stCondLst>
                                        </p:cTn>
                                        <p:tgtEl>
                                          <p:spTgt spid="8705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64" presetClass="path" presetSubtype="0" accel="50000" decel="50000" fill="hold" nodeType="clickEffect">
                                  <p:stCondLst>
                                    <p:cond delay="0"/>
                                  </p:stCondLst>
                                  <p:childTnLst>
                                    <p:animMotion origin="layout" path="M 5.55556E-7 1.11111E-6 L -0.00174 -0.25278 " pathEditMode="relative" rAng="0" ptsTypes="AA">
                                      <p:cBhvr>
                                        <p:cTn id="40" dur="2000" fill="hold"/>
                                        <p:tgtEl>
                                          <p:spTgt spid="87046"/>
                                        </p:tgtEl>
                                        <p:attrNameLst>
                                          <p:attrName>ppt_x</p:attrName>
                                          <p:attrName>ppt_y</p:attrName>
                                        </p:attrNameLst>
                                      </p:cBhvr>
                                      <p:rCtr x="-100" y="-12600"/>
                                    </p:animMotion>
                                  </p:childTnLst>
                                </p:cTn>
                              </p:par>
                              <p:par>
                                <p:cTn id="41" presetID="64" presetClass="path" presetSubtype="0" accel="50000" decel="50000" fill="hold" nodeType="withEffect">
                                  <p:stCondLst>
                                    <p:cond delay="1000"/>
                                  </p:stCondLst>
                                  <p:childTnLst>
                                    <p:animMotion origin="layout" path="M 3.88889E-6 3.33333E-6 L 0.05659 -0.53056 " pathEditMode="relative" rAng="0" ptsTypes="AA">
                                      <p:cBhvr>
                                        <p:cTn id="42" dur="2000" fill="hold"/>
                                        <p:tgtEl>
                                          <p:spTgt spid="16"/>
                                        </p:tgtEl>
                                        <p:attrNameLst>
                                          <p:attrName>ppt_x</p:attrName>
                                          <p:attrName>ppt_y</p:attrName>
                                        </p:attrNameLst>
                                      </p:cBhvr>
                                      <p:rCtr x="2800" y="-26500"/>
                                    </p:animMotion>
                                  </p:childTnLst>
                                </p:cTn>
                              </p:par>
                              <p:par>
                                <p:cTn id="43" presetID="64" presetClass="path" presetSubtype="0" accel="50000" decel="50000" fill="hold" nodeType="withEffect">
                                  <p:stCondLst>
                                    <p:cond delay="1500"/>
                                  </p:stCondLst>
                                  <p:childTnLst>
                                    <p:animMotion origin="layout" path="M 3.88889E-6 -1.11111E-6 L 0.22326 -0.475 " pathEditMode="relative" rAng="0" ptsTypes="AA">
                                      <p:cBhvr>
                                        <p:cTn id="44" dur="2000" fill="hold"/>
                                        <p:tgtEl>
                                          <p:spTgt spid="17"/>
                                        </p:tgtEl>
                                        <p:attrNameLst>
                                          <p:attrName>ppt_x</p:attrName>
                                          <p:attrName>ppt_y</p:attrName>
                                        </p:attrNameLst>
                                      </p:cBhvr>
                                      <p:rCtr x="11200" y="-23700"/>
                                    </p:animMotion>
                                  </p:childTnLst>
                                </p:cTn>
                              </p:par>
                            </p:childTnLst>
                          </p:cTn>
                        </p:par>
                        <p:par>
                          <p:cTn id="45" fill="hold">
                            <p:stCondLst>
                              <p:cond delay="3500"/>
                            </p:stCondLst>
                            <p:childTnLst>
                              <p:par>
                                <p:cTn id="46" presetID="2" presetClass="exit" presetSubtype="2" fill="hold" nodeType="afterEffect">
                                  <p:stCondLst>
                                    <p:cond delay="0"/>
                                  </p:stCondLst>
                                  <p:childTnLst>
                                    <p:anim calcmode="lin" valueType="num">
                                      <p:cBhvr additive="base">
                                        <p:cTn id="47" dur="2000"/>
                                        <p:tgtEl>
                                          <p:spTgt spid="87046"/>
                                        </p:tgtEl>
                                        <p:attrNameLst>
                                          <p:attrName>ppt_x</p:attrName>
                                        </p:attrNameLst>
                                      </p:cBhvr>
                                      <p:tavLst>
                                        <p:tav tm="0">
                                          <p:val>
                                            <p:strVal val="ppt_x"/>
                                          </p:val>
                                        </p:tav>
                                        <p:tav tm="100000">
                                          <p:val>
                                            <p:strVal val="1+ppt_w/2"/>
                                          </p:val>
                                        </p:tav>
                                      </p:tavLst>
                                    </p:anim>
                                    <p:anim calcmode="lin" valueType="num">
                                      <p:cBhvr additive="base">
                                        <p:cTn id="48" dur="2000"/>
                                        <p:tgtEl>
                                          <p:spTgt spid="87046"/>
                                        </p:tgtEl>
                                        <p:attrNameLst>
                                          <p:attrName>ppt_y</p:attrName>
                                        </p:attrNameLst>
                                      </p:cBhvr>
                                      <p:tavLst>
                                        <p:tav tm="0">
                                          <p:val>
                                            <p:strVal val="ppt_y"/>
                                          </p:val>
                                        </p:tav>
                                        <p:tav tm="100000">
                                          <p:val>
                                            <p:strVal val="ppt_y"/>
                                          </p:val>
                                        </p:tav>
                                      </p:tavLst>
                                    </p:anim>
                                    <p:set>
                                      <p:cBhvr>
                                        <p:cTn id="49" dur="1" fill="hold">
                                          <p:stCondLst>
                                            <p:cond delay="1999"/>
                                          </p:stCondLst>
                                        </p:cTn>
                                        <p:tgtEl>
                                          <p:spTgt spid="87046"/>
                                        </p:tgtEl>
                                        <p:attrNameLst>
                                          <p:attrName>style.visibility</p:attrName>
                                        </p:attrNameLst>
                                      </p:cBhvr>
                                      <p:to>
                                        <p:strVal val="hidden"/>
                                      </p:to>
                                    </p:set>
                                  </p:childTnLst>
                                </p:cTn>
                              </p:par>
                              <p:par>
                                <p:cTn id="50" presetID="2" presetClass="exit" presetSubtype="2" fill="hold" nodeType="withEffect">
                                  <p:stCondLst>
                                    <p:cond delay="0"/>
                                  </p:stCondLst>
                                  <p:childTnLst>
                                    <p:anim calcmode="lin" valueType="num">
                                      <p:cBhvr additive="base">
                                        <p:cTn id="51" dur="2000"/>
                                        <p:tgtEl>
                                          <p:spTgt spid="16"/>
                                        </p:tgtEl>
                                        <p:attrNameLst>
                                          <p:attrName>ppt_x</p:attrName>
                                        </p:attrNameLst>
                                      </p:cBhvr>
                                      <p:tavLst>
                                        <p:tav tm="0">
                                          <p:val>
                                            <p:strVal val="ppt_x"/>
                                          </p:val>
                                        </p:tav>
                                        <p:tav tm="100000">
                                          <p:val>
                                            <p:strVal val="1+ppt_w/2"/>
                                          </p:val>
                                        </p:tav>
                                      </p:tavLst>
                                    </p:anim>
                                    <p:anim calcmode="lin" valueType="num">
                                      <p:cBhvr additive="base">
                                        <p:cTn id="52" dur="2000"/>
                                        <p:tgtEl>
                                          <p:spTgt spid="16"/>
                                        </p:tgtEl>
                                        <p:attrNameLst>
                                          <p:attrName>ppt_y</p:attrName>
                                        </p:attrNameLst>
                                      </p:cBhvr>
                                      <p:tavLst>
                                        <p:tav tm="0">
                                          <p:val>
                                            <p:strVal val="ppt_y"/>
                                          </p:val>
                                        </p:tav>
                                        <p:tav tm="100000">
                                          <p:val>
                                            <p:strVal val="ppt_y"/>
                                          </p:val>
                                        </p:tav>
                                      </p:tavLst>
                                    </p:anim>
                                    <p:set>
                                      <p:cBhvr>
                                        <p:cTn id="53" dur="1" fill="hold">
                                          <p:stCondLst>
                                            <p:cond delay="1999"/>
                                          </p:stCondLst>
                                        </p:cTn>
                                        <p:tgtEl>
                                          <p:spTgt spid="16"/>
                                        </p:tgtEl>
                                        <p:attrNameLst>
                                          <p:attrName>style.visibility</p:attrName>
                                        </p:attrNameLst>
                                      </p:cBhvr>
                                      <p:to>
                                        <p:strVal val="hidden"/>
                                      </p:to>
                                    </p:set>
                                  </p:childTnLst>
                                </p:cTn>
                              </p:par>
                              <p:par>
                                <p:cTn id="54" presetID="2" presetClass="exit" presetSubtype="2" fill="hold" nodeType="withEffect">
                                  <p:stCondLst>
                                    <p:cond delay="0"/>
                                  </p:stCondLst>
                                  <p:childTnLst>
                                    <p:anim calcmode="lin" valueType="num">
                                      <p:cBhvr additive="base">
                                        <p:cTn id="55" dur="2000"/>
                                        <p:tgtEl>
                                          <p:spTgt spid="17"/>
                                        </p:tgtEl>
                                        <p:attrNameLst>
                                          <p:attrName>ppt_x</p:attrName>
                                        </p:attrNameLst>
                                      </p:cBhvr>
                                      <p:tavLst>
                                        <p:tav tm="0">
                                          <p:val>
                                            <p:strVal val="ppt_x"/>
                                          </p:val>
                                        </p:tav>
                                        <p:tav tm="100000">
                                          <p:val>
                                            <p:strVal val="1+ppt_w/2"/>
                                          </p:val>
                                        </p:tav>
                                      </p:tavLst>
                                    </p:anim>
                                    <p:anim calcmode="lin" valueType="num">
                                      <p:cBhvr additive="base">
                                        <p:cTn id="56" dur="2000"/>
                                        <p:tgtEl>
                                          <p:spTgt spid="17"/>
                                        </p:tgtEl>
                                        <p:attrNameLst>
                                          <p:attrName>ppt_y</p:attrName>
                                        </p:attrNameLst>
                                      </p:cBhvr>
                                      <p:tavLst>
                                        <p:tav tm="0">
                                          <p:val>
                                            <p:strVal val="ppt_y"/>
                                          </p:val>
                                        </p:tav>
                                        <p:tav tm="100000">
                                          <p:val>
                                            <p:strVal val="ppt_y"/>
                                          </p:val>
                                        </p:tav>
                                      </p:tavLst>
                                    </p:anim>
                                    <p:set>
                                      <p:cBhvr>
                                        <p:cTn id="57" dur="1" fill="hold">
                                          <p:stCondLst>
                                            <p:cond delay="1999"/>
                                          </p:stCondLst>
                                        </p:cTn>
                                        <p:tgtEl>
                                          <p:spTgt spid="17"/>
                                        </p:tgtEl>
                                        <p:attrNameLst>
                                          <p:attrName>style.visibility</p:attrName>
                                        </p:attrNameLst>
                                      </p:cBhvr>
                                      <p:to>
                                        <p:strVal val="hidden"/>
                                      </p:to>
                                    </p:se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anim calcmode="lin" valueType="num">
                                      <p:cBhvr>
                                        <p:cTn id="62" dur="1000" fill="hold"/>
                                        <p:tgtEl>
                                          <p:spTgt spid="27"/>
                                        </p:tgtEl>
                                        <p:attrNameLst>
                                          <p:attrName>ppt_x</p:attrName>
                                        </p:attrNameLst>
                                      </p:cBhvr>
                                      <p:tavLst>
                                        <p:tav tm="0">
                                          <p:val>
                                            <p:strVal val="#ppt_x"/>
                                          </p:val>
                                        </p:tav>
                                        <p:tav tm="100000">
                                          <p:val>
                                            <p:strVal val="#ppt_x"/>
                                          </p:val>
                                        </p:tav>
                                      </p:tavLst>
                                    </p:anim>
                                    <p:anim calcmode="lin" valueType="num">
                                      <p:cBhvr>
                                        <p:cTn id="63" dur="1000" fill="hold"/>
                                        <p:tgtEl>
                                          <p:spTgt spid="2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ashreg.wav"/>
                                        </p:tgtEl>
                                      </p:cMediaNode>
                                    </p:audio>
                                  </p:subTnLst>
                                </p:cTn>
                              </p:par>
                            </p:childTnLst>
                          </p:cTn>
                        </p:par>
                        <p:par>
                          <p:cTn id="64" fill="hold">
                            <p:stCondLst>
                              <p:cond delay="6500"/>
                            </p:stCondLst>
                            <p:childTnLst>
                              <p:par>
                                <p:cTn id="65" presetID="53" presetClass="entr" presetSubtype="0" fill="hold" grpId="0" nodeType="afterEffect">
                                  <p:stCondLst>
                                    <p:cond delay="150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6" name="Picture 2" descr="http://www.authentichistory.com/1865-1897/1-reconstruction/4-1876election/18770217_A_Truce-Not_a_Compromise-N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0" y="152400"/>
            <a:ext cx="9161438"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99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1143000"/>
          </a:xfrm>
        </p:spPr>
        <p:txBody>
          <a:bodyPr>
            <a:noAutofit/>
          </a:bodyPr>
          <a:lstStyle/>
          <a:p>
            <a:r>
              <a:rPr lang="en-US" sz="5400" b="1" dirty="0" smtClean="0"/>
              <a:t>“Redeemer” Governments</a:t>
            </a:r>
            <a:endParaRPr lang="en-US" sz="5400" b="1" dirty="0"/>
          </a:p>
        </p:txBody>
      </p:sp>
      <p:sp>
        <p:nvSpPr>
          <p:cNvPr id="3" name="Content Placeholder 2"/>
          <p:cNvSpPr>
            <a:spLocks noGrp="1"/>
          </p:cNvSpPr>
          <p:nvPr>
            <p:ph sz="half" idx="1"/>
          </p:nvPr>
        </p:nvSpPr>
        <p:spPr>
          <a:xfrm>
            <a:off x="228600" y="1600200"/>
            <a:ext cx="4343400" cy="4525963"/>
          </a:xfrm>
        </p:spPr>
        <p:txBody>
          <a:bodyPr/>
          <a:lstStyle/>
          <a:p>
            <a:pPr marL="0" indent="0">
              <a:buNone/>
            </a:pPr>
            <a:r>
              <a:rPr lang="en-US" b="1" dirty="0" smtClean="0"/>
              <a:t>Southern White “Bourbon” Democrats re-assert authority</a:t>
            </a:r>
          </a:p>
          <a:p>
            <a:pPr>
              <a:buNone/>
            </a:pPr>
            <a:endParaRPr lang="en-US" b="1" dirty="0" smtClean="0"/>
          </a:p>
          <a:p>
            <a:pPr>
              <a:buNone/>
            </a:pPr>
            <a:r>
              <a:rPr lang="en-US" sz="3600" b="1" dirty="0" smtClean="0"/>
              <a:t>“Solid South”</a:t>
            </a:r>
          </a:p>
          <a:p>
            <a:pPr marL="285750" lvl="1"/>
            <a:r>
              <a:rPr lang="en-US" b="1" dirty="0" smtClean="0"/>
              <a:t>DEMOCRATIC STRONGHOLD</a:t>
            </a:r>
          </a:p>
          <a:p>
            <a:pPr marL="569913" lvl="2" indent="-285750"/>
            <a:r>
              <a:rPr lang="en-US" b="1" dirty="0" smtClean="0"/>
              <a:t>Republican Party a non-entity in Southern politics until the 1960s</a:t>
            </a:r>
            <a:endParaRPr lang="en-US" b="1" dirty="0"/>
          </a:p>
        </p:txBody>
      </p:sp>
      <p:pic>
        <p:nvPicPr>
          <p:cNvPr id="8194" name="Picture 2" descr="File:Wade Hampton III - Brady-Handy.jpg">
            <a:hlinkClick r:id="rId2"/>
          </p:cNvPr>
          <p:cNvPicPr>
            <a:picLocks noGrp="1" noChangeAspect="1" noChangeArrowheads="1"/>
          </p:cNvPicPr>
          <p:nvPr>
            <p:ph sz="half" idx="2"/>
          </p:nvPr>
        </p:nvPicPr>
        <p:blipFill>
          <a:blip r:embed="rId3" cstate="print"/>
          <a:srcRect/>
          <a:stretch>
            <a:fillRect/>
          </a:stretch>
        </p:blipFill>
        <p:spPr bwMode="auto">
          <a:xfrm>
            <a:off x="4876800" y="1524000"/>
            <a:ext cx="3862155" cy="4525963"/>
          </a:xfrm>
          <a:prstGeom prst="rect">
            <a:avLst/>
          </a:prstGeom>
          <a:noFill/>
        </p:spPr>
      </p:pic>
      <p:sp>
        <p:nvSpPr>
          <p:cNvPr id="6" name="TextBox 5"/>
          <p:cNvSpPr txBox="1"/>
          <p:nvPr/>
        </p:nvSpPr>
        <p:spPr>
          <a:xfrm>
            <a:off x="4712378" y="6019800"/>
            <a:ext cx="4191000" cy="523220"/>
          </a:xfrm>
          <a:prstGeom prst="rect">
            <a:avLst/>
          </a:prstGeom>
          <a:noFill/>
        </p:spPr>
        <p:txBody>
          <a:bodyPr wrap="square" rtlCol="0">
            <a:spAutoFit/>
          </a:bodyPr>
          <a:lstStyle/>
          <a:p>
            <a:pPr algn="ctr"/>
            <a:r>
              <a:rPr lang="en-US" sz="2800" b="1" dirty="0" smtClean="0"/>
              <a:t>Gov. Wade Hampton (SC)</a:t>
            </a:r>
            <a:endParaRPr lang="en-US" sz="2800" b="1" dirty="0"/>
          </a:p>
        </p:txBody>
      </p:sp>
      <p:pic>
        <p:nvPicPr>
          <p:cNvPr id="8193" name="Picture 1">
            <a:hlinkClick r:id="rId4" action="ppaction://hlinksldjump"/>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38200" y="5334000"/>
            <a:ext cx="2457040" cy="1323975"/>
          </a:xfrm>
          <a:prstGeom prst="rect">
            <a:avLst/>
          </a:prstGeom>
          <a:noFill/>
          <a:ln w="9525">
            <a:noFill/>
            <a:miter lim="800000"/>
            <a:headEnd/>
            <a:tailEnd/>
          </a:ln>
          <a:effectLst>
            <a:glow rad="101600">
              <a:schemeClr val="tx1">
                <a:alpha val="40000"/>
              </a:schemeClr>
            </a:glo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chemeClr val="bg1">
                <a:lumMod val="75000"/>
              </a:schemeClr>
            </a:gs>
            <a:gs pos="22000">
              <a:schemeClr val="bg1">
                <a:lumMod val="85000"/>
              </a:schemeClr>
            </a:gs>
            <a:gs pos="76000">
              <a:srgbClr val="B3B3B3"/>
            </a:gs>
            <a:gs pos="100000">
              <a:schemeClr val="bg1">
                <a:lumMod val="50000"/>
              </a:schemeClr>
            </a:gs>
          </a:gsLst>
          <a:lin ang="2700000" scaled="1"/>
          <a:tileRect/>
        </a:gradFill>
        <a:effectLst/>
      </p:bgPr>
    </p:bg>
    <p:spTree>
      <p:nvGrpSpPr>
        <p:cNvPr id="1" name=""/>
        <p:cNvGrpSpPr/>
        <p:nvPr/>
      </p:nvGrpSpPr>
      <p:grpSpPr>
        <a:xfrm>
          <a:off x="0" y="0"/>
          <a:ext cx="0" cy="0"/>
          <a:chOff x="0" y="0"/>
          <a:chExt cx="0" cy="0"/>
        </a:xfrm>
      </p:grpSpPr>
      <p:pic>
        <p:nvPicPr>
          <p:cNvPr id="31748" name="Picture 4" descr="File:Carpetbag.jpg"/>
          <p:cNvPicPr>
            <a:picLocks noChangeAspect="1" noChangeArrowheads="1"/>
          </p:cNvPicPr>
          <p:nvPr/>
        </p:nvPicPr>
        <p:blipFill rotWithShape="1">
          <a:blip r:embed="rId3" cstate="print">
            <a:clrChange>
              <a:clrFrom>
                <a:srgbClr val="F3F3F1"/>
              </a:clrFrom>
              <a:clrTo>
                <a:srgbClr val="F3F3F1">
                  <a:alpha val="0"/>
                </a:srgbClr>
              </a:clrTo>
            </a:clrChange>
          </a:blip>
          <a:srcRect l="1913"/>
          <a:stretch/>
        </p:blipFill>
        <p:spPr bwMode="auto">
          <a:xfrm>
            <a:off x="0" y="292994"/>
            <a:ext cx="9144000" cy="6565006"/>
          </a:xfrm>
          <a:prstGeom prst="rect">
            <a:avLst/>
          </a:prstGeom>
          <a:noFill/>
        </p:spPr>
      </p:pic>
      <p:sp>
        <p:nvSpPr>
          <p:cNvPr id="4" name="Title 3"/>
          <p:cNvSpPr>
            <a:spLocks noGrp="1"/>
          </p:cNvSpPr>
          <p:nvPr>
            <p:ph type="title"/>
          </p:nvPr>
        </p:nvSpPr>
        <p:spPr>
          <a:xfrm>
            <a:off x="0" y="4114800"/>
            <a:ext cx="9144000" cy="1143000"/>
          </a:xfrm>
        </p:spPr>
        <p:txBody>
          <a:bodyPr>
            <a:noAutofit/>
            <a:scene3d>
              <a:camera prst="orthographicFront"/>
              <a:lightRig rig="soft" dir="t">
                <a:rot lat="0" lon="0" rev="10800000"/>
              </a:lightRig>
            </a:scene3d>
            <a:sp3d>
              <a:bevelT w="27940" h="12700"/>
              <a:contourClr>
                <a:srgbClr val="DDDDDD"/>
              </a:contourClr>
            </a:sp3d>
          </a:bodyPr>
          <a:lstStyle/>
          <a:p>
            <a:r>
              <a:rPr lang="en-US" sz="9600" b="1" spc="150" dirty="0" smtClean="0">
                <a:ln w="11430"/>
                <a:solidFill>
                  <a:srgbClr val="F8F8F8"/>
                </a:solidFill>
                <a:effectLst>
                  <a:outerShdw blurRad="25400" algn="tl" rotWithShape="0">
                    <a:srgbClr val="000000">
                      <a:alpha val="43000"/>
                    </a:srgbClr>
                  </a:outerShdw>
                </a:effectLst>
              </a:rPr>
              <a:t>Carpetbag</a:t>
            </a:r>
            <a:endParaRPr lang="en-US" sz="9600" b="1" spc="150" dirty="0">
              <a:ln w="11430"/>
              <a:solidFill>
                <a:srgbClr val="F8F8F8"/>
              </a:solidFill>
              <a:effectLst>
                <a:outerShdw blurRad="25400" algn="tl" rotWithShape="0">
                  <a:srgbClr val="000000">
                    <a:alpha val="43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5400" b="1" dirty="0" smtClean="0"/>
              <a:t>The “Solid South”</a:t>
            </a:r>
            <a:endParaRPr lang="en-US" sz="5400" b="1"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90114" name="Picture 2"/>
          <p:cNvPicPr>
            <a:picLocks noChangeAspect="1" noChangeArrowheads="1"/>
          </p:cNvPicPr>
          <p:nvPr/>
        </p:nvPicPr>
        <p:blipFill>
          <a:blip r:embed="rId2" cstate="print"/>
          <a:srcRect/>
          <a:stretch>
            <a:fillRect/>
          </a:stretch>
        </p:blipFill>
        <p:spPr bwMode="auto">
          <a:xfrm>
            <a:off x="1" y="1044933"/>
            <a:ext cx="9144000" cy="4927241"/>
          </a:xfrm>
          <a:prstGeom prst="rect">
            <a:avLst/>
          </a:prstGeom>
          <a:noFill/>
          <a:ln w="9525">
            <a:noFill/>
            <a:miter lim="800000"/>
            <a:headEnd/>
            <a:tailEnd/>
          </a:ln>
        </p:spPr>
      </p:pic>
      <p:sp>
        <p:nvSpPr>
          <p:cNvPr id="6" name="TextBox 5"/>
          <p:cNvSpPr txBox="1"/>
          <p:nvPr/>
        </p:nvSpPr>
        <p:spPr>
          <a:xfrm>
            <a:off x="0" y="5867400"/>
            <a:ext cx="9144000" cy="769441"/>
          </a:xfrm>
          <a:prstGeom prst="rect">
            <a:avLst/>
          </a:prstGeom>
          <a:noFill/>
        </p:spPr>
        <p:txBody>
          <a:bodyPr wrap="square" rtlCol="0">
            <a:spAutoFit/>
          </a:bodyPr>
          <a:lstStyle/>
          <a:p>
            <a:pPr algn="ctr"/>
            <a:r>
              <a:rPr lang="en-US" sz="4400" b="1" i="1" dirty="0" smtClean="0"/>
              <a:t>Almost 50 Years Later</a:t>
            </a:r>
            <a:endParaRPr lang="en-US" sz="4400" b="1" i="1"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5810250" cy="1676400"/>
          </a:xfrm>
        </p:spPr>
        <p:txBody>
          <a:bodyPr>
            <a:normAutofit/>
          </a:bodyPr>
          <a:lstStyle/>
          <a:p>
            <a:r>
              <a:rPr lang="en-US" sz="4600" b="1" dirty="0" smtClean="0"/>
              <a:t>The Textile Industry</a:t>
            </a:r>
            <a:r>
              <a:rPr lang="en-US" sz="4000" b="1" dirty="0" smtClean="0"/>
              <a:t/>
            </a:r>
            <a:br>
              <a:rPr lang="en-US" sz="4000" b="1" dirty="0" smtClean="0"/>
            </a:br>
            <a:r>
              <a:rPr lang="en-US" sz="3600" b="1" dirty="0" smtClean="0"/>
              <a:t>Moves South</a:t>
            </a:r>
            <a:endParaRPr lang="en-US" sz="4000" b="1" dirty="0"/>
          </a:p>
        </p:txBody>
      </p:sp>
      <p:pic>
        <p:nvPicPr>
          <p:cNvPr id="3075" name="Picture 3"/>
          <p:cNvPicPr>
            <a:picLocks noChangeAspect="1" noChangeArrowheads="1"/>
          </p:cNvPicPr>
          <p:nvPr/>
        </p:nvPicPr>
        <p:blipFill rotWithShape="1">
          <a:blip r:embed="rId2" cstate="print"/>
          <a:srcRect l="6113" r="6113"/>
          <a:stretch/>
        </p:blipFill>
        <p:spPr bwMode="auto">
          <a:xfrm>
            <a:off x="0" y="2495550"/>
            <a:ext cx="5810751" cy="4362450"/>
          </a:xfrm>
          <a:prstGeom prst="rect">
            <a:avLst/>
          </a:prstGeom>
          <a:noFill/>
          <a:ln w="9525">
            <a:noFill/>
            <a:miter lim="800000"/>
            <a:headEnd/>
            <a:tailEnd/>
          </a:ln>
          <a:effectLst/>
        </p:spPr>
      </p:pic>
      <p:pic>
        <p:nvPicPr>
          <p:cNvPr id="3074" name="Picture 2"/>
          <p:cNvPicPr>
            <a:picLocks noChangeAspect="1" noChangeArrowheads="1"/>
          </p:cNvPicPr>
          <p:nvPr/>
        </p:nvPicPr>
        <p:blipFill rotWithShape="1">
          <a:blip r:embed="rId3" cstate="print"/>
          <a:srcRect b="13245"/>
          <a:stretch/>
        </p:blipFill>
        <p:spPr bwMode="auto">
          <a:xfrm>
            <a:off x="5810250" y="0"/>
            <a:ext cx="3333750" cy="2495550"/>
          </a:xfrm>
          <a:prstGeom prst="rect">
            <a:avLst/>
          </a:prstGeom>
          <a:noFill/>
          <a:ln w="9525">
            <a:noFill/>
            <a:miter lim="800000"/>
            <a:headEnd/>
            <a:tailEnd/>
          </a:ln>
          <a:effectLst/>
        </p:spPr>
      </p:pic>
      <p:pic>
        <p:nvPicPr>
          <p:cNvPr id="3076" name="Picture 4"/>
          <p:cNvPicPr>
            <a:picLocks noChangeAspect="1" noChangeArrowheads="1"/>
          </p:cNvPicPr>
          <p:nvPr/>
        </p:nvPicPr>
        <p:blipFill rotWithShape="1">
          <a:blip r:embed="rId4" cstate="screen">
            <a:duotone>
              <a:prstClr val="black"/>
              <a:schemeClr val="accent3">
                <a:tint val="45000"/>
                <a:satMod val="400000"/>
              </a:schemeClr>
            </a:duotone>
            <a:extLst>
              <a:ext uri="{28A0092B-C50C-407E-A947-70E740481C1C}">
                <a14:useLocalDpi xmlns:a14="http://schemas.microsoft.com/office/drawing/2010/main"/>
              </a:ext>
            </a:extLst>
          </a:blip>
          <a:srcRect l="-568" t="3250" r="568" b="3265"/>
          <a:stretch/>
        </p:blipFill>
        <p:spPr bwMode="auto">
          <a:xfrm>
            <a:off x="5791200" y="2495550"/>
            <a:ext cx="3352800" cy="4362450"/>
          </a:xfrm>
          <a:prstGeom prst="rect">
            <a:avLst/>
          </a:prstGeom>
          <a:noFill/>
          <a:ln w="9525">
            <a:noFill/>
            <a:miter lim="800000"/>
            <a:headEnd/>
            <a:tailEnd/>
          </a:ln>
          <a:effectLst/>
        </p:spPr>
      </p:pic>
      <p:sp>
        <p:nvSpPr>
          <p:cNvPr id="7" name="TextBox 6"/>
          <p:cNvSpPr txBox="1"/>
          <p:nvPr/>
        </p:nvSpPr>
        <p:spPr>
          <a:xfrm>
            <a:off x="6172200" y="4724400"/>
            <a:ext cx="1600200" cy="1200329"/>
          </a:xfrm>
          <a:prstGeom prst="rect">
            <a:avLst/>
          </a:prstGeom>
          <a:gradFill>
            <a:gsLst>
              <a:gs pos="0">
                <a:schemeClr val="dk1">
                  <a:tint val="50000"/>
                  <a:satMod val="300000"/>
                  <a:alpha val="40000"/>
                </a:schemeClr>
              </a:gs>
              <a:gs pos="35000">
                <a:schemeClr val="dk1">
                  <a:tint val="37000"/>
                  <a:satMod val="300000"/>
                  <a:alpha val="40000"/>
                </a:schemeClr>
              </a:gs>
              <a:gs pos="100000">
                <a:schemeClr val="dk1">
                  <a:tint val="15000"/>
                  <a:satMod val="350000"/>
                  <a:alpha val="40000"/>
                </a:schemeClr>
              </a:gs>
            </a:gsLst>
          </a:gra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600" b="1" i="1" dirty="0" smtClean="0">
                <a:solidFill>
                  <a:schemeClr val="accent3">
                    <a:lumMod val="50000"/>
                  </a:schemeClr>
                </a:solidFill>
              </a:rPr>
              <a:t>CHEAP LABOR</a:t>
            </a:r>
            <a:endParaRPr lang="en-US" sz="3600" b="1" i="1" dirty="0">
              <a:solidFill>
                <a:schemeClr val="accent3">
                  <a:lumMod val="50000"/>
                </a:schemeClr>
              </a:solidFill>
            </a:endParaRPr>
          </a:p>
        </p:txBody>
      </p:sp>
      <p:sp>
        <p:nvSpPr>
          <p:cNvPr id="8" name="Curved Left Arrow 7"/>
          <p:cNvSpPr/>
          <p:nvPr/>
        </p:nvSpPr>
        <p:spPr>
          <a:xfrm rot="1118312">
            <a:off x="7940563" y="3609158"/>
            <a:ext cx="791671" cy="213596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l="10025" r="11086" b="11250"/>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19050" y="4267200"/>
            <a:ext cx="9163050" cy="1752600"/>
          </a:xfrm>
          <a:solidFill>
            <a:schemeClr val="bg2">
              <a:lumMod val="20000"/>
              <a:lumOff val="80000"/>
              <a:alpha val="74000"/>
            </a:schemeClr>
          </a:solidFill>
        </p:spPr>
        <p:txBody>
          <a:bodyPr>
            <a:noAutofit/>
          </a:bodyPr>
          <a:lstStyle/>
          <a:p>
            <a:pPr marL="685800" algn="l"/>
            <a:r>
              <a:rPr lang="en-US" sz="4000" b="1" i="1" dirty="0" smtClean="0"/>
              <a:t>But the South was still primarily </a:t>
            </a:r>
            <a:r>
              <a:rPr lang="en-US" sz="6000" b="1" i="1" dirty="0" smtClean="0"/>
              <a:t>agricultural.</a:t>
            </a:r>
            <a:endParaRPr lang="en-US" sz="6000" b="1" i="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normAutofit/>
          </a:bodyPr>
          <a:lstStyle/>
          <a:p>
            <a:pPr algn="l"/>
            <a:r>
              <a:rPr lang="en-US" sz="6600" b="1" dirty="0" smtClean="0"/>
              <a:t>The “New South”</a:t>
            </a:r>
            <a:endParaRPr lang="en-US" sz="6600" b="1" dirty="0"/>
          </a:p>
        </p:txBody>
      </p:sp>
      <p:pic>
        <p:nvPicPr>
          <p:cNvPr id="614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t="9174"/>
          <a:stretch>
            <a:fillRect/>
          </a:stretch>
        </p:blipFill>
        <p:spPr bwMode="auto">
          <a:xfrm>
            <a:off x="152400" y="1524000"/>
            <a:ext cx="2774137" cy="3771900"/>
          </a:xfrm>
          <a:prstGeom prst="rect">
            <a:avLst/>
          </a:prstGeom>
          <a:noFill/>
          <a:ln w="9525">
            <a:noFill/>
            <a:miter lim="800000"/>
            <a:headEnd/>
            <a:tailEnd/>
          </a:ln>
          <a:effectLst/>
        </p:spPr>
      </p:pic>
      <p:sp>
        <p:nvSpPr>
          <p:cNvPr id="12" name="Rectangle 11"/>
          <p:cNvSpPr/>
          <p:nvPr/>
        </p:nvSpPr>
        <p:spPr>
          <a:xfrm>
            <a:off x="152400" y="5334000"/>
            <a:ext cx="2743200" cy="892552"/>
          </a:xfrm>
          <a:prstGeom prst="rect">
            <a:avLst/>
          </a:prstGeom>
        </p:spPr>
        <p:txBody>
          <a:bodyPr wrap="square">
            <a:spAutoFit/>
          </a:bodyPr>
          <a:lstStyle/>
          <a:p>
            <a:pPr algn="ctr"/>
            <a:r>
              <a:rPr lang="en-US" sz="2800" b="1" dirty="0" smtClean="0"/>
              <a:t>“Jim Crow” Laws</a:t>
            </a:r>
          </a:p>
          <a:p>
            <a:pPr algn="ctr"/>
            <a:r>
              <a:rPr lang="en-US" sz="2400" dirty="0" smtClean="0"/>
              <a:t>Racial Segregation</a:t>
            </a:r>
          </a:p>
        </p:txBody>
      </p:sp>
      <p:pic>
        <p:nvPicPr>
          <p:cNvPr id="3081" name="Picture 9" descr="C:\Users\Richey\AppData\Local\Microsoft\Windows\Temporary Internet Files\Content.IE5\FIBFDPZR\MC900150931[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5400" y="1621221"/>
            <a:ext cx="1374343" cy="1382573"/>
          </a:xfrm>
          <a:prstGeom prst="rect">
            <a:avLst/>
          </a:prstGeom>
          <a:noFill/>
        </p:spPr>
      </p:pic>
      <p:grpSp>
        <p:nvGrpSpPr>
          <p:cNvPr id="16" name="Group 15"/>
          <p:cNvGrpSpPr/>
          <p:nvPr/>
        </p:nvGrpSpPr>
        <p:grpSpPr>
          <a:xfrm>
            <a:off x="6530035" y="1524000"/>
            <a:ext cx="2613965" cy="4800600"/>
            <a:chOff x="3657600" y="2057400"/>
            <a:chExt cx="2613965" cy="4800600"/>
          </a:xfrm>
        </p:grpSpPr>
        <p:pic>
          <p:nvPicPr>
            <p:cNvPr id="3079" name="Picture 7" descr="C:\Users\Richey\AppData\Local\Microsoft\Windows\Temporary Internet Files\Content.IE5\TTMUDDIQ\MC900324622[1].wmf">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57600" y="2057400"/>
              <a:ext cx="2613965" cy="3754740"/>
            </a:xfrm>
            <a:prstGeom prst="rect">
              <a:avLst/>
            </a:prstGeom>
            <a:noFill/>
          </p:spPr>
        </p:pic>
        <p:sp>
          <p:nvSpPr>
            <p:cNvPr id="15" name="Rectangle 14"/>
            <p:cNvSpPr/>
            <p:nvPr/>
          </p:nvSpPr>
          <p:spPr>
            <a:xfrm>
              <a:off x="3886200" y="5903893"/>
              <a:ext cx="2057400" cy="954107"/>
            </a:xfrm>
            <a:prstGeom prst="rect">
              <a:avLst/>
            </a:prstGeom>
          </p:spPr>
          <p:txBody>
            <a:bodyPr wrap="square">
              <a:spAutoFit/>
            </a:bodyPr>
            <a:lstStyle/>
            <a:p>
              <a:pPr algn="ctr"/>
              <a:r>
                <a:rPr lang="en-US" sz="2800" b="1" dirty="0" smtClean="0"/>
                <a:t>Grandfather Clause</a:t>
              </a:r>
              <a:endParaRPr lang="en-US" sz="2800" b="1" dirty="0"/>
            </a:p>
          </p:txBody>
        </p:sp>
      </p:grpSp>
      <p:sp>
        <p:nvSpPr>
          <p:cNvPr id="17" name="Rectangle 16"/>
          <p:cNvSpPr/>
          <p:nvPr/>
        </p:nvSpPr>
        <p:spPr>
          <a:xfrm>
            <a:off x="3429000" y="5288340"/>
            <a:ext cx="2743200" cy="1569660"/>
          </a:xfrm>
          <a:prstGeom prst="rect">
            <a:avLst/>
          </a:prstGeom>
        </p:spPr>
        <p:txBody>
          <a:bodyPr wrap="square">
            <a:spAutoFit/>
          </a:bodyPr>
          <a:lstStyle/>
          <a:p>
            <a:pPr algn="ctr"/>
            <a:r>
              <a:rPr lang="en-US" sz="2800" b="1" dirty="0" smtClean="0"/>
              <a:t>Literacy Tests</a:t>
            </a:r>
          </a:p>
          <a:p>
            <a:pPr algn="ctr"/>
            <a:r>
              <a:rPr lang="en-US" sz="2800" b="1" dirty="0" smtClean="0"/>
              <a:t>Poll Tax</a:t>
            </a:r>
          </a:p>
          <a:p>
            <a:pPr algn="ctr"/>
            <a:r>
              <a:rPr lang="en-US" sz="2000" b="1" i="1" dirty="0" smtClean="0"/>
              <a:t>Designed to keep Black citizens  from voting</a:t>
            </a:r>
            <a:endParaRPr lang="en-US" sz="2800" b="1" i="1" dirty="0"/>
          </a:p>
        </p:txBody>
      </p:sp>
      <p:pic>
        <p:nvPicPr>
          <p:cNvPr id="3082" name="Picture 10" descr="C:\Users\Richey\AppData\Local\Microsoft\Windows\Temporary Internet Files\Content.IE5\AG0VSF9M\MC900021534[1].wm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76600" y="1545021"/>
            <a:ext cx="1888951" cy="1650187"/>
          </a:xfrm>
          <a:prstGeom prst="rect">
            <a:avLst/>
          </a:prstGeom>
          <a:noFill/>
        </p:spPr>
      </p:pic>
      <p:pic>
        <p:nvPicPr>
          <p:cNvPr id="3084" name="Picture 12" descr="C:\Users\Richey\AppData\Local\Microsoft\Windows\Temporary Internet Files\Content.IE5\TTMUDDIQ\MC900150927[1].wmf"/>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895600" y="3200400"/>
            <a:ext cx="1566367" cy="1768450"/>
          </a:xfrm>
          <a:prstGeom prst="rect">
            <a:avLst/>
          </a:prstGeom>
          <a:noFill/>
        </p:spPr>
      </p:pic>
      <p:pic>
        <p:nvPicPr>
          <p:cNvPr id="3086" name="Picture 14" descr="C:\Users\Richey\AppData\Local\Microsoft\Windows\Temporary Internet Files\Content.IE5\K4ZW26NY\MC900431909[1].wmf"/>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648200" y="3581400"/>
            <a:ext cx="1754778" cy="1663700"/>
          </a:xfrm>
          <a:prstGeom prst="rect">
            <a:avLst/>
          </a:prstGeom>
          <a:noFill/>
        </p:spPr>
      </p:pic>
      <p:pic>
        <p:nvPicPr>
          <p:cNvPr id="3085" name="Picture 13" descr="C:\Users\Richey\AppData\Local\Microsoft\Windows\Temporary Internet Files\Content.IE5\K4ZW26NY\MC900150929[1].wmf"/>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410200" y="3962400"/>
            <a:ext cx="1296910" cy="1538935"/>
          </a:xfrm>
          <a:prstGeom prst="rect">
            <a:avLst/>
          </a:prstGeom>
          <a:noFill/>
        </p:spPr>
      </p:pic>
      <p:pic>
        <p:nvPicPr>
          <p:cNvPr id="3090" name="Picture 18" descr="C:\Users\Richey\AppData\Local\Microsoft\Windows\Temporary Internet Files\Content.IE5\FIBFDPZR\MC900439921[1].wmf"/>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048000" y="3810000"/>
            <a:ext cx="1825625" cy="152717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farm2.staticflickr.com/1193/1461889294_30de69be86_b.jpg"/>
          <p:cNvPicPr>
            <a:picLocks noChangeAspect="1" noChangeArrowheads="1"/>
          </p:cNvPicPr>
          <p:nvPr/>
        </p:nvPicPr>
        <p:blipFill>
          <a:blip r:embed="rId2">
            <a:grayscl/>
            <a:extLst>
              <a:ext uri="{28A0092B-C50C-407E-A947-70E740481C1C}">
                <a14:useLocalDpi xmlns:a14="http://schemas.microsoft.com/office/drawing/2010/main"/>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828800"/>
            <a:ext cx="5029200" cy="1143000"/>
          </a:xfrm>
        </p:spPr>
        <p:txBody>
          <a:bodyPr>
            <a:noAutofit/>
            <a:scene3d>
              <a:camera prst="orthographicFront"/>
              <a:lightRig rig="soft" dir="t">
                <a:rot lat="0" lon="0" rev="10800000"/>
              </a:lightRig>
            </a:scene3d>
            <a:sp3d>
              <a:bevelT w="27940" h="12700"/>
              <a:contourClr>
                <a:srgbClr val="DDDDDD"/>
              </a:contourClr>
            </a:sp3d>
          </a:bodyPr>
          <a:lstStyle/>
          <a:p>
            <a:r>
              <a:rPr lang="en-US" sz="7200" b="1" spc="150" dirty="0" smtClean="0">
                <a:ln w="11430"/>
                <a:solidFill>
                  <a:srgbClr val="F8F8F8"/>
                </a:solidFill>
                <a:effectLst>
                  <a:outerShdw blurRad="25400" algn="tl" rotWithShape="0">
                    <a:srgbClr val="000000">
                      <a:alpha val="43000"/>
                    </a:srgbClr>
                  </a:outerShdw>
                </a:effectLst>
              </a:rPr>
              <a:t>Jim Crow</a:t>
            </a:r>
            <a:endParaRPr lang="en-US" sz="7200" b="1" spc="150" dirty="0">
              <a:ln w="11430"/>
              <a:solidFill>
                <a:srgbClr val="F8F8F8"/>
              </a:solidFill>
              <a:effectLst>
                <a:outerShdw blurRad="25400" algn="tl" rotWithShape="0">
                  <a:srgbClr val="000000">
                    <a:alpha val="43000"/>
                  </a:srgbClr>
                </a:outerShdw>
              </a:effectLst>
            </a:endParaRPr>
          </a:p>
        </p:txBody>
      </p:sp>
      <p:sp>
        <p:nvSpPr>
          <p:cNvPr id="3" name="Rectangle 2"/>
          <p:cNvSpPr/>
          <p:nvPr/>
        </p:nvSpPr>
        <p:spPr>
          <a:xfrm>
            <a:off x="6171538" y="6397823"/>
            <a:ext cx="1573701" cy="307777"/>
          </a:xfrm>
          <a:prstGeom prst="rect">
            <a:avLst/>
          </a:prstGeom>
        </p:spPr>
        <p:txBody>
          <a:bodyPr wrap="none">
            <a:spAutoFit/>
          </a:bodyPr>
          <a:lstStyle/>
          <a:p>
            <a:r>
              <a:rPr lang="en-US" sz="1400" dirty="0" smtClean="0">
                <a:solidFill>
                  <a:schemeClr val="bg1"/>
                </a:solidFill>
              </a:rPr>
              <a:t>Photo by </a:t>
            </a:r>
            <a:r>
              <a:rPr lang="en-US" sz="1400" dirty="0">
                <a:solidFill>
                  <a:schemeClr val="bg1"/>
                </a:solidFill>
                <a:hlinkClick r:id="rId3"/>
              </a:rPr>
              <a:t>stonebird</a:t>
            </a:r>
            <a:endParaRPr lang="en-US" sz="1400" dirty="0">
              <a:solidFill>
                <a:schemeClr val="bg1"/>
              </a:solidFill>
            </a:endParaRPr>
          </a:p>
        </p:txBody>
      </p:sp>
    </p:spTree>
    <p:extLst>
      <p:ext uri="{BB962C8B-B14F-4D97-AF65-F5344CB8AC3E}">
        <p14:creationId xmlns:p14="http://schemas.microsoft.com/office/powerpoint/2010/main" val="14413517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arm6.staticflickr.com/5146/5603694034_92b9367ff3_b.jpg"/>
          <p:cNvPicPr>
            <a:picLocks noChangeAspect="1" noChangeArrowheads="1"/>
          </p:cNvPicPr>
          <p:nvPr/>
        </p:nvPicPr>
        <p:blipFill rotWithShape="1">
          <a:blip r:embed="rId2">
            <a:extLst>
              <a:ext uri="{28A0092B-C50C-407E-A947-70E740481C1C}">
                <a14:useLocalDpi xmlns:a14="http://schemas.microsoft.com/office/drawing/2010/main" val="0"/>
              </a:ext>
            </a:extLst>
          </a:blip>
          <a:srcRect t="13751" b="29868"/>
          <a:stretch/>
        </p:blipFill>
        <p:spPr bwMode="auto">
          <a:xfrm>
            <a:off x="0" y="-16041"/>
            <a:ext cx="9144000" cy="68740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3962400"/>
            <a:ext cx="9144000" cy="1447800"/>
          </a:xfrm>
          <a:solidFill>
            <a:schemeClr val="bg2">
              <a:alpha val="80000"/>
            </a:schemeClr>
          </a:solidFill>
          <a:ln>
            <a:noFill/>
          </a:ln>
        </p:spPr>
        <p:txBody>
          <a:bodyPr anchor="t">
            <a:noAutofit/>
          </a:bodyPr>
          <a:lstStyle/>
          <a:p>
            <a:r>
              <a:rPr lang="en-US" sz="8000" b="1" dirty="0" smtClean="0"/>
              <a:t>Segregation</a:t>
            </a:r>
            <a:endParaRPr lang="en-US" sz="8000" b="1" dirty="0"/>
          </a:p>
        </p:txBody>
      </p:sp>
      <p:sp>
        <p:nvSpPr>
          <p:cNvPr id="3" name="Rectangle 2"/>
          <p:cNvSpPr/>
          <p:nvPr/>
        </p:nvSpPr>
        <p:spPr>
          <a:xfrm>
            <a:off x="533400" y="6474023"/>
            <a:ext cx="1944058" cy="307777"/>
          </a:xfrm>
          <a:prstGeom prst="rect">
            <a:avLst/>
          </a:prstGeom>
        </p:spPr>
        <p:txBody>
          <a:bodyPr wrap="none">
            <a:spAutoFit/>
          </a:bodyPr>
          <a:lstStyle/>
          <a:p>
            <a:r>
              <a:rPr lang="en-US" sz="1400" dirty="0" smtClean="0">
                <a:solidFill>
                  <a:schemeClr val="bg1"/>
                </a:solidFill>
              </a:rPr>
              <a:t>Photo by</a:t>
            </a:r>
            <a:r>
              <a:rPr lang="en-US" sz="1400" dirty="0">
                <a:solidFill>
                  <a:schemeClr val="bg1"/>
                </a:solidFill>
              </a:rPr>
              <a:t> </a:t>
            </a:r>
            <a:r>
              <a:rPr lang="en-US" sz="1400" dirty="0">
                <a:solidFill>
                  <a:schemeClr val="bg1"/>
                </a:solidFill>
                <a:hlinkClick r:id="rId3"/>
              </a:rPr>
              <a:t>Universal Pops</a:t>
            </a:r>
            <a:endParaRPr lang="en-US" sz="1400" dirty="0">
              <a:solidFill>
                <a:schemeClr val="bg1"/>
              </a:solidFill>
            </a:endParaRPr>
          </a:p>
        </p:txBody>
      </p:sp>
    </p:spTree>
    <p:extLst>
      <p:ext uri="{BB962C8B-B14F-4D97-AF65-F5344CB8AC3E}">
        <p14:creationId xmlns:p14="http://schemas.microsoft.com/office/powerpoint/2010/main" val="4281732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farm9.staticflickr.com/8490/8169988512_9e57b6c001_b.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762000"/>
            <a:ext cx="9144000" cy="54828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772400" y="5940623"/>
            <a:ext cx="1382686" cy="307777"/>
          </a:xfrm>
          <a:prstGeom prst="rect">
            <a:avLst/>
          </a:prstGeom>
        </p:spPr>
        <p:txBody>
          <a:bodyPr wrap="none">
            <a:spAutoFit/>
          </a:bodyPr>
          <a:lstStyle/>
          <a:p>
            <a:r>
              <a:rPr lang="en-US" sz="1400" dirty="0" smtClean="0">
                <a:solidFill>
                  <a:schemeClr val="bg1"/>
                </a:solidFill>
              </a:rPr>
              <a:t>Photo by</a:t>
            </a:r>
            <a:r>
              <a:rPr lang="en-US" sz="1400" dirty="0">
                <a:solidFill>
                  <a:schemeClr val="bg1"/>
                </a:solidFill>
              </a:rPr>
              <a:t> </a:t>
            </a:r>
            <a:r>
              <a:rPr lang="en-US" sz="1400" dirty="0" err="1">
                <a:solidFill>
                  <a:schemeClr val="bg1"/>
                </a:solidFill>
                <a:hlinkClick r:id="rId5"/>
              </a:rPr>
              <a:t>allesok</a:t>
            </a:r>
            <a:endParaRPr lang="en-US" sz="1400" dirty="0">
              <a:solidFill>
                <a:schemeClr val="bg1"/>
              </a:solidFill>
            </a:endParaRPr>
          </a:p>
        </p:txBody>
      </p:sp>
    </p:spTree>
    <p:extLst>
      <p:ext uri="{BB962C8B-B14F-4D97-AF65-F5344CB8AC3E}">
        <p14:creationId xmlns:p14="http://schemas.microsoft.com/office/powerpoint/2010/main" val="41199639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7.staticflickr.com/6066/6117154463_a7690b6511_b.jpg"/>
          <p:cNvPicPr>
            <a:picLocks noChangeAspect="1" noChangeArrowheads="1"/>
          </p:cNvPicPr>
          <p:nvPr/>
        </p:nvPicPr>
        <p:blipFill rotWithShape="1">
          <a:blip r:embed="rId2">
            <a:extLst>
              <a:ext uri="{28A0092B-C50C-407E-A947-70E740481C1C}">
                <a14:useLocalDpi xmlns:a14="http://schemas.microsoft.com/office/drawing/2010/main" val="0"/>
              </a:ext>
            </a:extLst>
          </a:blip>
          <a:srcRect r="1433"/>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1" y="4724400"/>
            <a:ext cx="4591049" cy="1600200"/>
          </a:xfrm>
        </p:spPr>
        <p:txBody>
          <a:bodyPr>
            <a:normAutofit/>
            <a:scene3d>
              <a:camera prst="orthographicFront"/>
              <a:lightRig rig="soft" dir="t">
                <a:rot lat="0" lon="0" rev="10800000"/>
              </a:lightRig>
            </a:scene3d>
            <a:sp3d>
              <a:bevelT w="27940" h="12700"/>
              <a:contourClr>
                <a:srgbClr val="DDDDDD"/>
              </a:contourClr>
            </a:sp3d>
          </a:bodyPr>
          <a:lstStyle/>
          <a:p>
            <a:r>
              <a:rPr lang="en-US" sz="4800" b="1" spc="150" dirty="0" smtClean="0">
                <a:ln w="11430"/>
                <a:solidFill>
                  <a:srgbClr val="F8F8F8"/>
                </a:solidFill>
                <a:effectLst>
                  <a:outerShdw blurRad="25400" algn="tl" rotWithShape="0">
                    <a:srgbClr val="000000">
                      <a:alpha val="43000"/>
                    </a:srgbClr>
                  </a:outerShdw>
                </a:effectLst>
              </a:rPr>
              <a:t>Grandfather Clause</a:t>
            </a:r>
            <a:endParaRPr lang="en-US" sz="4800" b="1" spc="150" dirty="0">
              <a:ln w="11430"/>
              <a:solidFill>
                <a:srgbClr val="F8F8F8"/>
              </a:solidFill>
              <a:effectLst>
                <a:outerShdw blurRad="25400" algn="tl" rotWithShape="0">
                  <a:srgbClr val="000000">
                    <a:alpha val="43000"/>
                  </a:srgbClr>
                </a:outerShdw>
              </a:effectLst>
            </a:endParaRPr>
          </a:p>
        </p:txBody>
      </p:sp>
      <p:sp>
        <p:nvSpPr>
          <p:cNvPr id="3" name="Rectangle 2"/>
          <p:cNvSpPr/>
          <p:nvPr/>
        </p:nvSpPr>
        <p:spPr>
          <a:xfrm>
            <a:off x="76200" y="6474023"/>
            <a:ext cx="2273636" cy="307777"/>
          </a:xfrm>
          <a:prstGeom prst="rect">
            <a:avLst/>
          </a:prstGeom>
        </p:spPr>
        <p:txBody>
          <a:bodyPr wrap="none">
            <a:spAutoFit/>
          </a:bodyPr>
          <a:lstStyle/>
          <a:p>
            <a:r>
              <a:rPr lang="en-US" sz="1400" dirty="0">
                <a:solidFill>
                  <a:schemeClr val="bg1"/>
                </a:solidFill>
              </a:rPr>
              <a:t> </a:t>
            </a:r>
            <a:r>
              <a:rPr lang="en-US" sz="1400" dirty="0" smtClean="0">
                <a:solidFill>
                  <a:schemeClr val="bg1"/>
                </a:solidFill>
              </a:rPr>
              <a:t>Photo by</a:t>
            </a:r>
            <a:r>
              <a:rPr lang="en-US" sz="1400" dirty="0">
                <a:solidFill>
                  <a:schemeClr val="bg1"/>
                </a:solidFill>
              </a:rPr>
              <a:t> </a:t>
            </a:r>
            <a:r>
              <a:rPr lang="en-US" sz="1400" dirty="0">
                <a:solidFill>
                  <a:schemeClr val="bg1"/>
                </a:solidFill>
                <a:hlinkClick r:id="rId3"/>
              </a:rPr>
              <a:t>Rene </a:t>
            </a:r>
            <a:r>
              <a:rPr lang="en-US" sz="1400" dirty="0" err="1">
                <a:solidFill>
                  <a:schemeClr val="bg1"/>
                </a:solidFill>
                <a:hlinkClick r:id="rId3"/>
              </a:rPr>
              <a:t>Bastiaanssen</a:t>
            </a:r>
            <a:endParaRPr lang="en-US" sz="1400" dirty="0">
              <a:solidFill>
                <a:schemeClr val="bg1"/>
              </a:solidFill>
            </a:endParaRPr>
          </a:p>
        </p:txBody>
      </p:sp>
    </p:spTree>
    <p:extLst>
      <p:ext uri="{BB962C8B-B14F-4D97-AF65-F5344CB8AC3E}">
        <p14:creationId xmlns:p14="http://schemas.microsoft.com/office/powerpoint/2010/main" val="26709675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7.staticflickr.com/6066/6117154463_a7690b6511_b.jpg"/>
          <p:cNvPicPr>
            <a:picLocks noChangeAspect="1" noChangeArrowheads="1"/>
          </p:cNvPicPr>
          <p:nvPr/>
        </p:nvPicPr>
        <p:blipFill rotWithShape="1">
          <a:blip r:embed="rId2">
            <a:extLst>
              <a:ext uri="{28A0092B-C50C-407E-A947-70E740481C1C}">
                <a14:useLocalDpi xmlns:a14="http://schemas.microsoft.com/office/drawing/2010/main" val="0"/>
              </a:ext>
            </a:extLst>
          </a:blip>
          <a:srcRect r="1433"/>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6474023"/>
            <a:ext cx="2273636" cy="307777"/>
          </a:xfrm>
          <a:prstGeom prst="rect">
            <a:avLst/>
          </a:prstGeom>
        </p:spPr>
        <p:txBody>
          <a:bodyPr wrap="none">
            <a:spAutoFit/>
          </a:bodyPr>
          <a:lstStyle/>
          <a:p>
            <a:r>
              <a:rPr lang="en-US" sz="1400" dirty="0">
                <a:solidFill>
                  <a:schemeClr val="bg1"/>
                </a:solidFill>
              </a:rPr>
              <a:t> </a:t>
            </a:r>
            <a:r>
              <a:rPr lang="en-US" sz="1400" dirty="0" smtClean="0">
                <a:solidFill>
                  <a:schemeClr val="bg1"/>
                </a:solidFill>
              </a:rPr>
              <a:t>Photo by</a:t>
            </a:r>
            <a:r>
              <a:rPr lang="en-US" sz="1400" dirty="0">
                <a:solidFill>
                  <a:schemeClr val="bg1"/>
                </a:solidFill>
              </a:rPr>
              <a:t> </a:t>
            </a:r>
            <a:r>
              <a:rPr lang="en-US" sz="1400" dirty="0">
                <a:solidFill>
                  <a:schemeClr val="bg1"/>
                </a:solidFill>
                <a:hlinkClick r:id="rId3"/>
              </a:rPr>
              <a:t>Rene </a:t>
            </a:r>
            <a:r>
              <a:rPr lang="en-US" sz="1400" dirty="0" err="1">
                <a:solidFill>
                  <a:schemeClr val="bg1"/>
                </a:solidFill>
                <a:hlinkClick r:id="rId3"/>
              </a:rPr>
              <a:t>Bastiaanssen</a:t>
            </a:r>
            <a:endParaRPr lang="en-US" sz="1400" dirty="0">
              <a:solidFill>
                <a:schemeClr val="bg1"/>
              </a:solidFill>
            </a:endParaRPr>
          </a:p>
        </p:txBody>
      </p:sp>
      <p:sp>
        <p:nvSpPr>
          <p:cNvPr id="4" name="TextBox 3"/>
          <p:cNvSpPr txBox="1"/>
          <p:nvPr/>
        </p:nvSpPr>
        <p:spPr>
          <a:xfrm>
            <a:off x="5333999" y="778471"/>
            <a:ext cx="3810001" cy="1507529"/>
          </a:xfrm>
          <a:prstGeom prst="rect">
            <a:avLst/>
          </a:prstGeom>
          <a:noFill/>
        </p:spPr>
        <p:txBody>
          <a:bodyPr wrap="square" rtlCol="0">
            <a:spAutoFit/>
          </a:bodyPr>
          <a:lstStyle/>
          <a:p>
            <a:pPr algn="ctr">
              <a:lnSpc>
                <a:spcPct val="85000"/>
              </a:lnSpc>
            </a:pPr>
            <a:r>
              <a:rPr lang="en-US" sz="5400" b="1" dirty="0" smtClean="0">
                <a:solidFill>
                  <a:schemeClr val="bg1"/>
                </a:solidFill>
                <a:latin typeface="Informal Roman" pitchFamily="66" charset="0"/>
              </a:rPr>
              <a:t>If this guy </a:t>
            </a:r>
            <a:r>
              <a:rPr lang="en-US" sz="4800" b="1" dirty="0" smtClean="0">
                <a:solidFill>
                  <a:schemeClr val="bg1"/>
                </a:solidFill>
                <a:latin typeface="Informal Roman" pitchFamily="66" charset="0"/>
              </a:rPr>
              <a:t>could vote...</a:t>
            </a:r>
            <a:r>
              <a:rPr lang="en-US" sz="5400" b="1" dirty="0" smtClean="0">
                <a:solidFill>
                  <a:schemeClr val="bg1"/>
                </a:solidFill>
                <a:latin typeface="Informal Roman" pitchFamily="66" charset="0"/>
              </a:rPr>
              <a:t> </a:t>
            </a:r>
            <a:endParaRPr lang="en-US" sz="5400" b="1" dirty="0">
              <a:solidFill>
                <a:schemeClr val="bg1"/>
              </a:solidFill>
              <a:latin typeface="Informal Roman" pitchFamily="66" charset="0"/>
            </a:endParaRPr>
          </a:p>
        </p:txBody>
      </p:sp>
      <p:sp>
        <p:nvSpPr>
          <p:cNvPr id="2" name="Freeform 1"/>
          <p:cNvSpPr/>
          <p:nvPr/>
        </p:nvSpPr>
        <p:spPr>
          <a:xfrm>
            <a:off x="5029200" y="2305050"/>
            <a:ext cx="3096617" cy="1866900"/>
          </a:xfrm>
          <a:custGeom>
            <a:avLst/>
            <a:gdLst>
              <a:gd name="connsiteX0" fmla="*/ 1809750 w 3096617"/>
              <a:gd name="connsiteY0" fmla="*/ 0 h 1866900"/>
              <a:gd name="connsiteX1" fmla="*/ 3028950 w 3096617"/>
              <a:gd name="connsiteY1" fmla="*/ 1276350 h 1866900"/>
              <a:gd name="connsiteX2" fmla="*/ 0 w 3096617"/>
              <a:gd name="connsiteY2" fmla="*/ 1866900 h 1866900"/>
            </a:gdLst>
            <a:ahLst/>
            <a:cxnLst>
              <a:cxn ang="0">
                <a:pos x="connsiteX0" y="connsiteY0"/>
              </a:cxn>
              <a:cxn ang="0">
                <a:pos x="connsiteX1" y="connsiteY1"/>
              </a:cxn>
              <a:cxn ang="0">
                <a:pos x="connsiteX2" y="connsiteY2"/>
              </a:cxn>
            </a:cxnLst>
            <a:rect l="l" t="t" r="r" b="b"/>
            <a:pathLst>
              <a:path w="3096617" h="1866900">
                <a:moveTo>
                  <a:pt x="1809750" y="0"/>
                </a:moveTo>
                <a:cubicBezTo>
                  <a:pt x="2570162" y="482600"/>
                  <a:pt x="3330575" y="965200"/>
                  <a:pt x="3028950" y="1276350"/>
                </a:cubicBezTo>
                <a:cubicBezTo>
                  <a:pt x="2727325" y="1587500"/>
                  <a:pt x="1363662" y="1727200"/>
                  <a:pt x="0" y="1866900"/>
                </a:cubicBezTo>
              </a:path>
            </a:pathLst>
          </a:custGeom>
          <a:noFill/>
          <a:ln w="168275">
            <a:headEnd type="none" w="sm" len="sm"/>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2114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1" name="Picture 7" descr="C:\Users\Richey\AppData\Local\Microsoft\Windows\Temporary Internet Files\Content.IE5\TTMUDDIQ\MC900324622[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05200" y="4191000"/>
            <a:ext cx="1552991" cy="2230740"/>
          </a:xfrm>
          <a:prstGeom prst="rect">
            <a:avLst/>
          </a:prstGeom>
          <a:noFill/>
        </p:spPr>
      </p:pic>
      <p:pic>
        <p:nvPicPr>
          <p:cNvPr id="1026" name="Picture 2" descr="C:\Users\Richey\AppData\Local\Microsoft\Windows\Temporary Internet Files\Content.IE5\AG0VSF9M\MP900305711[1].jpg"/>
          <p:cNvPicPr>
            <a:picLocks noChangeAspect="1" noChangeArrowheads="1"/>
          </p:cNvPicPr>
          <p:nvPr/>
        </p:nvPicPr>
        <p:blipFill>
          <a:blip r:embed="rId5" cstate="print">
            <a:clrChange>
              <a:clrFrom>
                <a:srgbClr val="FFFFFF"/>
              </a:clrFrom>
              <a:clrTo>
                <a:srgbClr val="FFFFFF">
                  <a:alpha val="0"/>
                </a:srgbClr>
              </a:clrTo>
            </a:clrChange>
            <a:lum bright="70000" contrast="-70000"/>
          </a:blip>
          <a:srcRect/>
          <a:stretch>
            <a:fillRect/>
          </a:stretch>
        </p:blipFill>
        <p:spPr bwMode="auto">
          <a:xfrm rot="19921125">
            <a:off x="469819" y="1418006"/>
            <a:ext cx="3202627" cy="3395011"/>
          </a:xfrm>
          <a:prstGeom prst="rect">
            <a:avLst/>
          </a:prstGeom>
          <a:noFill/>
        </p:spPr>
      </p:pic>
      <p:grpSp>
        <p:nvGrpSpPr>
          <p:cNvPr id="7" name="Group 6"/>
          <p:cNvGrpSpPr/>
          <p:nvPr/>
        </p:nvGrpSpPr>
        <p:grpSpPr>
          <a:xfrm>
            <a:off x="4953000" y="0"/>
            <a:ext cx="3962400" cy="3124200"/>
            <a:chOff x="3429143" y="2286143"/>
            <a:chExt cx="2895457" cy="2285714"/>
          </a:xfrm>
        </p:grpSpPr>
        <p:pic>
          <p:nvPicPr>
            <p:cNvPr id="1028" name="Picture 4" descr="C:\Users\Richey\AppData\Local\Microsoft\Windows\Temporary Internet Files\Content.IE5\DR47IJ6J\MC900441322[1].png"/>
            <p:cNvPicPr>
              <a:picLocks noChangeAspect="1" noChangeArrowheads="1"/>
            </p:cNvPicPr>
            <p:nvPr/>
          </p:nvPicPr>
          <p:blipFill>
            <a:blip r:embed="rId6" cstate="print"/>
            <a:srcRect/>
            <a:stretch>
              <a:fillRect/>
            </a:stretch>
          </p:blipFill>
          <p:spPr bwMode="auto">
            <a:xfrm>
              <a:off x="5029200" y="2971800"/>
              <a:ext cx="1295400" cy="1295400"/>
            </a:xfrm>
            <a:prstGeom prst="rect">
              <a:avLst/>
            </a:prstGeom>
            <a:noFill/>
          </p:spPr>
        </p:pic>
        <p:pic>
          <p:nvPicPr>
            <p:cNvPr id="1027" name="Picture 3" descr="C:\Users\Richey\AppData\Local\Microsoft\Windows\Temporary Internet Files\Content.IE5\K4ZW26NY\MC900434879[1].png"/>
            <p:cNvPicPr>
              <a:picLocks noChangeAspect="1" noChangeArrowheads="1"/>
            </p:cNvPicPr>
            <p:nvPr/>
          </p:nvPicPr>
          <p:blipFill>
            <a:blip r:embed="rId7" cstate="print"/>
            <a:srcRect/>
            <a:stretch>
              <a:fillRect/>
            </a:stretch>
          </p:blipFill>
          <p:spPr bwMode="auto">
            <a:xfrm>
              <a:off x="3429143" y="2286143"/>
              <a:ext cx="2285714" cy="2285714"/>
            </a:xfrm>
            <a:prstGeom prst="rect">
              <a:avLst/>
            </a:prstGeom>
            <a:noFill/>
          </p:spPr>
        </p:pic>
      </p:grpSp>
      <p:pic>
        <p:nvPicPr>
          <p:cNvPr id="8"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28600" y="4191000"/>
            <a:ext cx="1447800" cy="1968525"/>
          </a:xfrm>
          <a:prstGeom prst="rect">
            <a:avLst/>
          </a:prstGeom>
          <a:noFill/>
          <a:ln w="9525">
            <a:noFill/>
            <a:miter lim="800000"/>
            <a:headEnd/>
            <a:tailEnd/>
          </a:ln>
          <a:effectLst/>
        </p:spPr>
      </p:pic>
      <p:pic>
        <p:nvPicPr>
          <p:cNvPr id="9" name="Picture 14" descr="C:\Users\Richey\AppData\Local\Microsoft\Windows\Temporary Internet Files\Content.IE5\K4ZW26NY\MC900431909[1].wmf"/>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52600" y="4191000"/>
            <a:ext cx="1754778" cy="1663700"/>
          </a:xfrm>
          <a:prstGeom prst="rect">
            <a:avLst/>
          </a:prstGeom>
          <a:noFill/>
        </p:spPr>
      </p:pic>
      <p:pic>
        <p:nvPicPr>
          <p:cNvPr id="10" name="Picture 13" descr="C:\Users\Richey\AppData\Local\Microsoft\Windows\Temporary Internet Files\Content.IE5\K4ZW26NY\MC900150929[1].wmf"/>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514600" y="4572000"/>
            <a:ext cx="1296910" cy="1538935"/>
          </a:xfrm>
          <a:prstGeom prst="rect">
            <a:avLst/>
          </a:prstGeom>
          <a:noFill/>
        </p:spPr>
      </p:pic>
      <p:sp>
        <p:nvSpPr>
          <p:cNvPr id="2" name="Title 1"/>
          <p:cNvSpPr>
            <a:spLocks noGrp="1"/>
          </p:cNvSpPr>
          <p:nvPr>
            <p:ph type="title"/>
          </p:nvPr>
        </p:nvSpPr>
        <p:spPr>
          <a:xfrm>
            <a:off x="152400" y="274638"/>
            <a:ext cx="5181600" cy="1630362"/>
          </a:xfrm>
        </p:spPr>
        <p:txBody>
          <a:bodyPr>
            <a:normAutofit fontScale="90000"/>
          </a:bodyPr>
          <a:lstStyle/>
          <a:p>
            <a:r>
              <a:rPr lang="en-US" sz="4900" b="1" dirty="0" smtClean="0"/>
              <a:t>The Supreme Court</a:t>
            </a:r>
            <a:r>
              <a:rPr lang="en-US" b="1" dirty="0" smtClean="0"/>
              <a:t/>
            </a:r>
            <a:br>
              <a:rPr lang="en-US" b="1" dirty="0" smtClean="0"/>
            </a:br>
            <a:r>
              <a:rPr lang="en-US" sz="4000" b="1" dirty="0" smtClean="0"/>
              <a:t>and Civil Rights</a:t>
            </a:r>
            <a:r>
              <a:rPr lang="en-US" sz="3600" b="1" dirty="0" smtClean="0"/>
              <a:t/>
            </a:r>
            <a:br>
              <a:rPr lang="en-US" sz="3600" b="1" dirty="0" smtClean="0"/>
            </a:br>
            <a:r>
              <a:rPr lang="en-US" sz="2700" b="1" i="1" dirty="0" smtClean="0"/>
              <a:t>(Late Nineteenth Century) </a:t>
            </a:r>
            <a:endParaRPr lang="en-US" sz="4000" b="1" i="1" dirty="0"/>
          </a:p>
        </p:txBody>
      </p:sp>
      <p:sp>
        <p:nvSpPr>
          <p:cNvPr id="3" name="Content Placeholder 2"/>
          <p:cNvSpPr>
            <a:spLocks noGrp="1"/>
          </p:cNvSpPr>
          <p:nvPr>
            <p:ph idx="1"/>
          </p:nvPr>
        </p:nvSpPr>
        <p:spPr>
          <a:xfrm>
            <a:off x="5181600" y="3657600"/>
            <a:ext cx="3962400" cy="2971800"/>
          </a:xfrm>
        </p:spPr>
        <p:txBody>
          <a:bodyPr>
            <a:noAutofit/>
          </a:bodyPr>
          <a:lstStyle/>
          <a:p>
            <a:pPr marL="0" indent="0">
              <a:buNone/>
            </a:pPr>
            <a:r>
              <a:rPr lang="en-US" sz="2800" dirty="0" smtClean="0"/>
              <a:t>In the late 19</a:t>
            </a:r>
            <a:r>
              <a:rPr lang="en-US" sz="2800" baseline="30000" dirty="0" smtClean="0"/>
              <a:t>th</a:t>
            </a:r>
            <a:r>
              <a:rPr lang="en-US" sz="2800" dirty="0" smtClean="0"/>
              <a:t> century, the Supreme Court upheld Jim Crow, as well as restrictions on voting </a:t>
            </a:r>
            <a:r>
              <a:rPr lang="en-US" sz="2400" dirty="0" smtClean="0"/>
              <a:t>(since these restrictions did not </a:t>
            </a:r>
            <a:r>
              <a:rPr lang="en-US" sz="2400" b="1" i="1" dirty="0" smtClean="0"/>
              <a:t>explicitly</a:t>
            </a:r>
            <a:r>
              <a:rPr lang="en-US" sz="2400" i="1" dirty="0" smtClean="0"/>
              <a:t> </a:t>
            </a:r>
            <a:r>
              <a:rPr lang="en-US" sz="2400" dirty="0" smtClean="0"/>
              <a:t>discriminate based on race).</a:t>
            </a:r>
            <a:endParaRPr lang="en-US" sz="2400" dirty="0"/>
          </a:p>
        </p:txBody>
      </p:sp>
      <p:pic>
        <p:nvPicPr>
          <p:cNvPr id="12" name="Gavel Banging.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1" cstate="print"/>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fltVal val="0"/>
                                          </p:val>
                                        </p:tav>
                                        <p:tav tm="100000">
                                          <p:val>
                                            <p:strVal val="#ppt_w"/>
                                          </p:val>
                                        </p:tav>
                                      </p:tavLst>
                                    </p:anim>
                                    <p:anim calcmode="lin" valueType="num">
                                      <p:cBhvr>
                                        <p:cTn id="8" dur="2000" fill="hold"/>
                                        <p:tgtEl>
                                          <p:spTgt spid="1026"/>
                                        </p:tgtEl>
                                        <p:attrNameLst>
                                          <p:attrName>ppt_h</p:attrName>
                                        </p:attrNameLst>
                                      </p:cBhvr>
                                      <p:tavLst>
                                        <p:tav tm="0">
                                          <p:val>
                                            <p:fltVal val="0"/>
                                          </p:val>
                                        </p:tav>
                                        <p:tav tm="100000">
                                          <p:val>
                                            <p:strVal val="#ppt_h"/>
                                          </p:val>
                                        </p:tav>
                                      </p:tavLst>
                                    </p:anim>
                                    <p:anim calcmode="lin" valueType="num">
                                      <p:cBhvr>
                                        <p:cTn id="9" dur="2000" fill="hold"/>
                                        <p:tgtEl>
                                          <p:spTgt spid="1026"/>
                                        </p:tgtEl>
                                        <p:attrNameLst>
                                          <p:attrName>style.rotation</p:attrName>
                                        </p:attrNameLst>
                                      </p:cBhvr>
                                      <p:tavLst>
                                        <p:tav tm="0">
                                          <p:val>
                                            <p:fltVal val="90"/>
                                          </p:val>
                                        </p:tav>
                                        <p:tav tm="100000">
                                          <p:val>
                                            <p:fltVal val="0"/>
                                          </p:val>
                                        </p:tav>
                                      </p:tavLst>
                                    </p:anim>
                                    <p:animEffect transition="in" filter="fade">
                                      <p:cBhvr>
                                        <p:cTn id="10" dur="2000"/>
                                        <p:tgtEl>
                                          <p:spTgt spid="1026"/>
                                        </p:tgtEl>
                                      </p:cBhvr>
                                    </p:animEffect>
                                  </p:childTnLst>
                                </p:cTn>
                              </p:par>
                              <p:par>
                                <p:cTn id="11" presetID="1" presetClass="mediacall" presetSubtype="0" fill="hold" nodeType="withEffect">
                                  <p:stCondLst>
                                    <p:cond delay="0"/>
                                  </p:stCondLst>
                                  <p:childTnLst>
                                    <p:cmd type="call" cmd="playFrom(0.0)">
                                      <p:cBhvr>
                                        <p:cTn id="12" dur="1017"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chemeClr val="bg1">
                <a:lumMod val="75000"/>
              </a:schemeClr>
            </a:gs>
            <a:gs pos="22000">
              <a:schemeClr val="bg1">
                <a:lumMod val="85000"/>
              </a:schemeClr>
            </a:gs>
            <a:gs pos="76000">
              <a:srgbClr val="B3B3B3"/>
            </a:gs>
            <a:gs pos="100000">
              <a:schemeClr val="bg1">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81" y="46038"/>
            <a:ext cx="9155881" cy="1249362"/>
          </a:xfrm>
        </p:spPr>
        <p:txBody>
          <a:bodyPr>
            <a:noAutofit/>
          </a:bodyPr>
          <a:lstStyle/>
          <a:p>
            <a:r>
              <a:rPr lang="en-US" sz="8800" b="1" dirty="0" smtClean="0"/>
              <a:t>“Carpetbaggers”</a:t>
            </a:r>
            <a:endParaRPr lang="en-US" sz="8800" b="1" dirty="0"/>
          </a:p>
        </p:txBody>
      </p:sp>
      <p:sp>
        <p:nvSpPr>
          <p:cNvPr id="3" name="Content Placeholder 2"/>
          <p:cNvSpPr>
            <a:spLocks noGrp="1"/>
          </p:cNvSpPr>
          <p:nvPr>
            <p:ph sz="half" idx="1"/>
          </p:nvPr>
        </p:nvSpPr>
        <p:spPr>
          <a:xfrm>
            <a:off x="152400" y="1447800"/>
            <a:ext cx="4343400" cy="2184775"/>
          </a:xfrm>
        </p:spPr>
        <p:txBody>
          <a:bodyPr>
            <a:noAutofit/>
          </a:bodyPr>
          <a:lstStyle/>
          <a:p>
            <a:pPr marL="0" indent="0">
              <a:buNone/>
            </a:pPr>
            <a:r>
              <a:rPr lang="en-US" sz="3200" b="1" i="1" dirty="0" smtClean="0"/>
              <a:t>Nickname applied by Southern whites to people who migrated South after the Civil War</a:t>
            </a:r>
            <a:endParaRPr lang="en-US" sz="3200" b="1" i="1" dirty="0"/>
          </a:p>
        </p:txBody>
      </p:sp>
      <p:pic>
        <p:nvPicPr>
          <p:cNvPr id="14" name="Picture 2"/>
          <p:cNvPicPr>
            <a:picLocks noChangeAspect="1" noChangeArrowheads="1"/>
          </p:cNvPicPr>
          <p:nvPr/>
        </p:nvPicPr>
        <p:blipFill rotWithShape="1">
          <a:blip r:embed="rId3" cstate="print">
            <a:duotone>
              <a:prstClr val="black"/>
              <a:schemeClr val="accent1">
                <a:tint val="45000"/>
                <a:satMod val="400000"/>
              </a:schemeClr>
            </a:duotone>
          </a:blip>
          <a:srcRect l="57931" t="3798" r="2587" b="30153"/>
          <a:stretch/>
        </p:blipFill>
        <p:spPr bwMode="auto">
          <a:xfrm>
            <a:off x="4648200" y="1471571"/>
            <a:ext cx="4259317" cy="4916360"/>
          </a:xfrm>
          <a:prstGeom prst="rect">
            <a:avLst/>
          </a:prstGeom>
          <a:noFill/>
          <a:ln w="9525">
            <a:noFill/>
            <a:miter lim="800000"/>
            <a:headEnd/>
            <a:tailEnd/>
          </a:ln>
          <a:effectLst/>
        </p:spPr>
      </p:pic>
      <p:sp>
        <p:nvSpPr>
          <p:cNvPr id="15" name="Curved Left Arrow 14"/>
          <p:cNvSpPr/>
          <p:nvPr/>
        </p:nvSpPr>
        <p:spPr>
          <a:xfrm>
            <a:off x="5638800" y="1826294"/>
            <a:ext cx="2286000" cy="3660105"/>
          </a:xfrm>
          <a:prstGeom prst="curvedLef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tx1"/>
              </a:solidFill>
            </a:endParaRPr>
          </a:p>
        </p:txBody>
      </p:sp>
      <p:pic>
        <p:nvPicPr>
          <p:cNvPr id="1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6800" y="3656346"/>
            <a:ext cx="2400299" cy="2979682"/>
          </a:xfrm>
          <a:prstGeom prst="rect">
            <a:avLst/>
          </a:prstGeom>
          <a:noFill/>
          <a:ln w="9525">
            <a:noFill/>
            <a:miter lim="800000"/>
            <a:headEnd/>
            <a:tailEnd/>
          </a:ln>
          <a:effectLst>
            <a:glow rad="63500">
              <a:schemeClr val="accent1">
                <a:satMod val="175000"/>
                <a:alpha val="40000"/>
              </a:schemeClr>
            </a:glow>
            <a:softEdge rad="31750"/>
          </a:effectLst>
        </p:spPr>
      </p:pic>
    </p:spTree>
    <p:extLst>
      <p:ext uri="{BB962C8B-B14F-4D97-AF65-F5344CB8AC3E}">
        <p14:creationId xmlns:p14="http://schemas.microsoft.com/office/powerpoint/2010/main" val="4542264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lide(fromLeft)">
                                      <p:cBhvr>
                                        <p:cTn id="1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clrChange>
              <a:clrFrom>
                <a:srgbClr val="D5DFE9"/>
              </a:clrFrom>
              <a:clrTo>
                <a:srgbClr val="D5DFE9">
                  <a:alpha val="0"/>
                </a:srgbClr>
              </a:clrTo>
            </a:clrChange>
            <a:lum bright="70000" contrast="-70000"/>
          </a:blip>
          <a:srcRect/>
          <a:stretch>
            <a:fillRect/>
          </a:stretch>
        </p:blipFill>
        <p:spPr bwMode="auto">
          <a:xfrm>
            <a:off x="-7345" y="762000"/>
            <a:ext cx="9151345" cy="6096000"/>
          </a:xfrm>
          <a:prstGeom prst="rect">
            <a:avLst/>
          </a:prstGeom>
          <a:noFill/>
          <a:ln w="9525">
            <a:noFill/>
            <a:miter lim="800000"/>
            <a:headEnd/>
            <a:tailEnd/>
          </a:ln>
          <a:effectLst/>
        </p:spPr>
      </p:pic>
      <p:sp>
        <p:nvSpPr>
          <p:cNvPr id="2" name="Title 1"/>
          <p:cNvSpPr>
            <a:spLocks noGrp="1"/>
          </p:cNvSpPr>
          <p:nvPr>
            <p:ph type="title"/>
          </p:nvPr>
        </p:nvSpPr>
        <p:spPr>
          <a:xfrm>
            <a:off x="152400" y="0"/>
            <a:ext cx="6219730" cy="1295400"/>
          </a:xfrm>
        </p:spPr>
        <p:txBody>
          <a:bodyPr>
            <a:normAutofit/>
          </a:bodyPr>
          <a:lstStyle/>
          <a:p>
            <a:pPr algn="l"/>
            <a:r>
              <a:rPr lang="en-US" sz="6000" b="1" i="1" dirty="0" err="1" smtClean="0"/>
              <a:t>Plessy</a:t>
            </a:r>
            <a:r>
              <a:rPr lang="en-US" sz="6000" b="1" i="1" dirty="0" smtClean="0"/>
              <a:t> v. Ferguson</a:t>
            </a:r>
            <a:endParaRPr lang="en-US" sz="6000" b="1" i="1" dirty="0"/>
          </a:p>
        </p:txBody>
      </p:sp>
      <p:sp>
        <p:nvSpPr>
          <p:cNvPr id="3" name="Content Placeholder 2"/>
          <p:cNvSpPr>
            <a:spLocks noGrp="1"/>
          </p:cNvSpPr>
          <p:nvPr>
            <p:ph idx="1"/>
          </p:nvPr>
        </p:nvSpPr>
        <p:spPr>
          <a:xfrm>
            <a:off x="381000" y="1981200"/>
            <a:ext cx="7791280" cy="2362200"/>
          </a:xfrm>
        </p:spPr>
        <p:txBody>
          <a:bodyPr>
            <a:normAutofit/>
          </a:bodyPr>
          <a:lstStyle/>
          <a:p>
            <a:r>
              <a:rPr lang="en-US" sz="3600" b="1" dirty="0" smtClean="0">
                <a:effectLst>
                  <a:glow rad="101600">
                    <a:schemeClr val="bg1">
                      <a:alpha val="60000"/>
                    </a:schemeClr>
                  </a:glow>
                </a:effectLst>
              </a:rPr>
              <a:t>Louisiana Racial Segregation Case</a:t>
            </a:r>
          </a:p>
          <a:p>
            <a:r>
              <a:rPr lang="en-US" sz="3600" b="1" dirty="0" smtClean="0">
                <a:effectLst>
                  <a:glow rad="101600">
                    <a:schemeClr val="bg1">
                      <a:alpha val="60000"/>
                    </a:schemeClr>
                  </a:glow>
                </a:effectLst>
              </a:rPr>
              <a:t>“Separate But Equal”</a:t>
            </a:r>
          </a:p>
          <a:p>
            <a:endParaRPr lang="en-US" sz="1100" b="1" dirty="0" smtClean="0">
              <a:effectLst>
                <a:glow rad="101600">
                  <a:schemeClr val="bg1">
                    <a:alpha val="60000"/>
                  </a:schemeClr>
                </a:glow>
              </a:effectLst>
            </a:endParaRPr>
          </a:p>
          <a:p>
            <a:r>
              <a:rPr lang="en-US" sz="3600" b="1" dirty="0" smtClean="0">
                <a:effectLst>
                  <a:glow rad="101600">
                    <a:schemeClr val="bg1">
                      <a:alpha val="60000"/>
                    </a:schemeClr>
                  </a:glow>
                </a:effectLst>
              </a:rPr>
              <a:t>Overturned by </a:t>
            </a:r>
            <a:r>
              <a:rPr lang="en-US" sz="3600" b="1" i="1" dirty="0" smtClean="0">
                <a:effectLst>
                  <a:glow rad="101600">
                    <a:schemeClr val="bg1">
                      <a:alpha val="60000"/>
                    </a:schemeClr>
                  </a:glow>
                </a:effectLst>
              </a:rPr>
              <a:t>Brown v. Board </a:t>
            </a:r>
            <a:r>
              <a:rPr lang="en-US" sz="2800" b="1" dirty="0" smtClean="0">
                <a:effectLst>
                  <a:glow rad="101600">
                    <a:schemeClr val="bg1">
                      <a:alpha val="60000"/>
                    </a:schemeClr>
                  </a:glow>
                </a:effectLst>
              </a:rPr>
              <a:t>(1954)</a:t>
            </a:r>
            <a:endParaRPr lang="en-US" sz="2800" b="1" dirty="0">
              <a:effectLst>
                <a:glow rad="101600">
                  <a:schemeClr val="bg1">
                    <a:alpha val="60000"/>
                  </a:schemeClr>
                </a:glow>
              </a:effectLst>
            </a:endParaRPr>
          </a:p>
        </p:txBody>
      </p:sp>
      <p:grpSp>
        <p:nvGrpSpPr>
          <p:cNvPr id="7" name="Group 6"/>
          <p:cNvGrpSpPr/>
          <p:nvPr/>
        </p:nvGrpSpPr>
        <p:grpSpPr>
          <a:xfrm>
            <a:off x="5791200" y="4495800"/>
            <a:ext cx="3143061" cy="2133600"/>
            <a:chOff x="5410200" y="4724400"/>
            <a:chExt cx="3143061" cy="2133600"/>
          </a:xfrm>
        </p:grpSpPr>
        <p:pic>
          <p:nvPicPr>
            <p:cNvPr id="2049" name="Picture 1" descr="C:\Users\Richey\AppData\Local\Microsoft\Windows\Temporary Internet Files\Content.IE5\M9LMYCCK\MC900149511[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10200" y="4730436"/>
              <a:ext cx="3143061" cy="2127564"/>
            </a:xfrm>
            <a:prstGeom prst="rect">
              <a:avLst/>
            </a:prstGeom>
            <a:noFill/>
          </p:spPr>
        </p:pic>
        <p:sp>
          <p:nvSpPr>
            <p:cNvPr id="6" name="TextBox 5"/>
            <p:cNvSpPr txBox="1"/>
            <p:nvPr/>
          </p:nvSpPr>
          <p:spPr>
            <a:xfrm>
              <a:off x="5410200" y="4724400"/>
              <a:ext cx="1066800" cy="1015663"/>
            </a:xfrm>
            <a:prstGeom prst="rect">
              <a:avLst/>
            </a:prstGeom>
            <a:noFill/>
          </p:spPr>
          <p:txBody>
            <a:bodyPr wrap="square" rtlCol="0">
              <a:spAutoFit/>
            </a:bodyPr>
            <a:lstStyle/>
            <a:p>
              <a:pPr algn="ctr"/>
              <a:r>
                <a:rPr lang="en-US" sz="6000" b="1" dirty="0" smtClean="0"/>
                <a:t>14</a:t>
              </a:r>
              <a:endParaRPr lang="en-US" sz="6000" b="1" dirty="0"/>
            </a:p>
          </p:txBody>
        </p:sp>
      </p:grpSp>
      <p:sp>
        <p:nvSpPr>
          <p:cNvPr id="4" name="Rectangle 3"/>
          <p:cNvSpPr/>
          <p:nvPr/>
        </p:nvSpPr>
        <p:spPr>
          <a:xfrm>
            <a:off x="7467600" y="268069"/>
            <a:ext cx="1409360" cy="646331"/>
          </a:xfrm>
          <a:prstGeom prst="rect">
            <a:avLst/>
          </a:prstGeom>
        </p:spPr>
        <p:txBody>
          <a:bodyPr wrap="none">
            <a:spAutoFit/>
          </a:bodyPr>
          <a:lstStyle/>
          <a:p>
            <a:r>
              <a:rPr lang="en-US" sz="3600" b="1" dirty="0"/>
              <a:t>(1896)</a:t>
            </a:r>
            <a:endParaRPr lang="en-US" sz="3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Autofit/>
          </a:bodyPr>
          <a:lstStyle/>
          <a:p>
            <a:pPr algn="l"/>
            <a:r>
              <a:rPr lang="en-US" sz="7200" b="1" dirty="0" smtClean="0"/>
              <a:t>The Reality</a:t>
            </a:r>
            <a:endParaRPr lang="en-US" sz="7200" b="1" dirty="0"/>
          </a:p>
        </p:txBody>
      </p:sp>
      <p:pic>
        <p:nvPicPr>
          <p:cNvPr id="4098" name="Picture 2" descr="File:JimCrowCar2.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57150" y="1392067"/>
            <a:ext cx="9010650" cy="462326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015335"/>
            <a:ext cx="9144000" cy="461665"/>
          </a:xfrm>
          <a:prstGeom prst="rect">
            <a:avLst/>
          </a:prstGeom>
        </p:spPr>
        <p:txBody>
          <a:bodyPr wrap="square">
            <a:spAutoFit/>
          </a:bodyPr>
          <a:lstStyle/>
          <a:p>
            <a:pPr algn="ctr"/>
            <a:r>
              <a:rPr lang="en-US" sz="2400" b="1" i="1" dirty="0" smtClean="0"/>
              <a:t>1904 political cartoon </a:t>
            </a:r>
            <a:r>
              <a:rPr lang="en-US" sz="2400" b="1" i="1" dirty="0"/>
              <a:t>by John T. McCutcheon</a:t>
            </a:r>
          </a:p>
        </p:txBody>
      </p:sp>
    </p:spTree>
    <p:extLst>
      <p:ext uri="{BB962C8B-B14F-4D97-AF65-F5344CB8AC3E}">
        <p14:creationId xmlns:p14="http://schemas.microsoft.com/office/powerpoint/2010/main" val="35388185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9830" y="4343414"/>
            <a:ext cx="4876397" cy="90822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739"/>
          <a:stretch/>
        </p:blipFill>
        <p:spPr>
          <a:xfrm>
            <a:off x="0" y="152399"/>
            <a:ext cx="9144000" cy="178904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67110"/>
            <a:ext cx="4724400" cy="5690890"/>
          </a:xfrm>
          <a:prstGeom prst="rect">
            <a:avLst/>
          </a:prstGeom>
          <a:effectLst/>
        </p:spPr>
      </p:pic>
      <p:pic>
        <p:nvPicPr>
          <p:cNvPr id="4" name="Picture 3">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1506476"/>
            <a:ext cx="5867400" cy="2684524"/>
          </a:xfrm>
          <a:prstGeom prst="rect">
            <a:avLst/>
          </a:prstGeom>
        </p:spPr>
      </p:pic>
      <p:pic>
        <p:nvPicPr>
          <p:cNvPr id="1027" name="Picture 3" descr="E:\Graphics\Stucco Social Media Icons\64px\stucco-facebook-64px.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199" y="5257800"/>
            <a:ext cx="990601" cy="990601"/>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E:\Graphics\Stucco Social Media Icons\64px\stucco-twitter-64px.p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599" y="5257800"/>
            <a:ext cx="990601" cy="990601"/>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1" name="Picture 7" descr="http://www.r-speightjr.com/wp-content/uploads/2013/05/youtube_icon.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48402" y="5257801"/>
            <a:ext cx="990600" cy="990600"/>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3" name="Rectangle 12">
            <a:hlinkClick r:id="rId5"/>
          </p:cNvPr>
          <p:cNvSpPr/>
          <p:nvPr/>
        </p:nvSpPr>
        <p:spPr>
          <a:xfrm>
            <a:off x="0" y="0"/>
            <a:ext cx="9144000" cy="434341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413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chemeClr val="bg1">
                <a:lumMod val="75000"/>
              </a:schemeClr>
            </a:gs>
            <a:gs pos="22000">
              <a:schemeClr val="bg1">
                <a:lumMod val="85000"/>
              </a:schemeClr>
            </a:gs>
            <a:gs pos="76000">
              <a:srgbClr val="B3B3B3"/>
            </a:gs>
            <a:gs pos="100000">
              <a:schemeClr val="bg1">
                <a:lumMod val="50000"/>
              </a:schemeClr>
            </a:gs>
          </a:gsLst>
          <a:lin ang="2700000" scaled="1"/>
          <a:tileRect/>
        </a:gra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19501" y="0"/>
            <a:ext cx="5524499" cy="6858000"/>
          </a:xfrm>
          <a:prstGeom prst="rect">
            <a:avLst/>
          </a:prstGeom>
          <a:noFill/>
          <a:ln w="9525">
            <a:noFill/>
            <a:miter lim="800000"/>
            <a:headEnd/>
            <a:tailEnd/>
          </a:ln>
          <a:effectLst/>
        </p:spPr>
      </p:pic>
      <p:sp>
        <p:nvSpPr>
          <p:cNvPr id="6" name="Title 5"/>
          <p:cNvSpPr>
            <a:spLocks noGrp="1"/>
          </p:cNvSpPr>
          <p:nvPr>
            <p:ph type="title"/>
          </p:nvPr>
        </p:nvSpPr>
        <p:spPr>
          <a:xfrm>
            <a:off x="0" y="0"/>
            <a:ext cx="3619501" cy="2514600"/>
          </a:xfrm>
        </p:spPr>
        <p:txBody>
          <a:bodyPr>
            <a:normAutofit fontScale="90000"/>
          </a:bodyPr>
          <a:lstStyle/>
          <a:p>
            <a:r>
              <a:rPr lang="en-US" sz="4000" b="1" dirty="0" smtClean="0"/>
              <a:t>The “Carpetbagger”</a:t>
            </a:r>
            <a:br>
              <a:rPr lang="en-US" sz="4000" b="1" dirty="0" smtClean="0"/>
            </a:br>
            <a:r>
              <a:rPr lang="en-US" sz="5400" b="1" dirty="0" smtClean="0"/>
              <a:t>Stereotype</a:t>
            </a:r>
            <a:endParaRPr lang="en-US" sz="4800" b="1" dirty="0"/>
          </a:p>
        </p:txBody>
      </p:sp>
      <p:grpSp>
        <p:nvGrpSpPr>
          <p:cNvPr id="2" name="Group 1"/>
          <p:cNvGrpSpPr/>
          <p:nvPr/>
        </p:nvGrpSpPr>
        <p:grpSpPr>
          <a:xfrm>
            <a:off x="609600" y="3505200"/>
            <a:ext cx="2350319" cy="2072789"/>
            <a:chOff x="609600" y="3505200"/>
            <a:chExt cx="2350319" cy="2072789"/>
          </a:xfrm>
        </p:grpSpPr>
        <p:grpSp>
          <p:nvGrpSpPr>
            <p:cNvPr id="7" name="Group 6"/>
            <p:cNvGrpSpPr/>
            <p:nvPr/>
          </p:nvGrpSpPr>
          <p:grpSpPr>
            <a:xfrm>
              <a:off x="609600" y="3505200"/>
              <a:ext cx="2350319" cy="2057401"/>
              <a:chOff x="6447724" y="2666999"/>
              <a:chExt cx="2350319" cy="2057401"/>
            </a:xfrm>
          </p:grpSpPr>
          <p:pic>
            <p:nvPicPr>
              <p:cNvPr id="8" name="Picture 2">
                <a:hlinkClick r:id="rId4" action="ppaction://hlinksldjump"/>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47724" y="2666999"/>
                <a:ext cx="2334325" cy="1714421"/>
              </a:xfrm>
              <a:prstGeom prst="rect">
                <a:avLst/>
              </a:prstGeom>
              <a:noFill/>
              <a:ln w="9525">
                <a:noFill/>
                <a:miter lim="800000"/>
                <a:headEnd/>
                <a:tailEnd/>
              </a:ln>
              <a:effectLst>
                <a:glow rad="101600">
                  <a:schemeClr val="tx1">
                    <a:alpha val="40000"/>
                  </a:schemeClr>
                </a:glow>
              </a:effectLst>
            </p:spPr>
          </p:pic>
          <p:pic>
            <p:nvPicPr>
              <p:cNvPr id="9" name="Picture 4" descr="http://s.ytimg.com/yt/img/logos/youtube_logo_standard_againstwhite-vflKoO81_.png">
                <a:hlinkClick r:id="rId4" action="ppaction://hlinksldjump"/>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43800" y="4267200"/>
                <a:ext cx="1254243" cy="457200"/>
              </a:xfrm>
              <a:prstGeom prst="rect">
                <a:avLst/>
              </a:prstGeom>
              <a:noFill/>
              <a:effectLst/>
            </p:spPr>
          </p:pic>
        </p:grpSp>
        <p:sp>
          <p:nvSpPr>
            <p:cNvPr id="10" name="TextBox 9">
              <a:hlinkClick r:id="rId4" action="ppaction://hlinksldjump"/>
            </p:cNvPr>
            <p:cNvSpPr txBox="1"/>
            <p:nvPr/>
          </p:nvSpPr>
          <p:spPr>
            <a:xfrm>
              <a:off x="609600" y="5285601"/>
              <a:ext cx="1096076" cy="292388"/>
            </a:xfrm>
            <a:prstGeom prst="rect">
              <a:avLst/>
            </a:prstGeom>
            <a:noFill/>
          </p:spPr>
          <p:txBody>
            <a:bodyPr wrap="square" rtlCol="0">
              <a:spAutoFit/>
            </a:bodyPr>
            <a:lstStyle/>
            <a:p>
              <a:pPr algn="ctr"/>
              <a:r>
                <a:rPr lang="en-US" sz="1300" b="1" i="1" dirty="0" smtClean="0"/>
                <a:t>Click to play!</a:t>
              </a:r>
              <a:endParaRPr lang="en-US" sz="1300" b="1" i="1" dirty="0"/>
            </a:p>
          </p:txBody>
        </p:sp>
      </p:grpSp>
    </p:spTree>
    <p:extLst>
      <p:ext uri="{BB962C8B-B14F-4D97-AF65-F5344CB8AC3E}">
        <p14:creationId xmlns:p14="http://schemas.microsoft.com/office/powerpoint/2010/main" val="19490300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ppt_w</p:attrName>
                                        </p:attrNameLst>
                                      </p:cBhvr>
                                      <p:tavLst>
                                        <p:tav tm="0" fmla="#ppt_w*sin(2.5*pi*$)">
                                          <p:val>
                                            <p:fltVal val="0"/>
                                          </p:val>
                                        </p:tav>
                                        <p:tav tm="100000">
                                          <p:val>
                                            <p:fltVal val="1"/>
                                          </p:val>
                                        </p:tav>
                                      </p:tavLst>
                                    </p:anim>
                                    <p:anim calcmode="lin" valueType="num">
                                      <p:cBhvr>
                                        <p:cTn id="9" dur="125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chemeClr val="bg1">
                <a:lumMod val="75000"/>
              </a:schemeClr>
            </a:gs>
            <a:gs pos="22000">
              <a:schemeClr val="bg1">
                <a:lumMod val="85000"/>
              </a:schemeClr>
            </a:gs>
            <a:gs pos="76000">
              <a:srgbClr val="B3B3B3"/>
            </a:gs>
            <a:gs pos="100000">
              <a:schemeClr val="bg1">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81" y="381000"/>
            <a:ext cx="5269681" cy="1752600"/>
          </a:xfrm>
        </p:spPr>
        <p:txBody>
          <a:bodyPr>
            <a:noAutofit/>
          </a:bodyPr>
          <a:lstStyle/>
          <a:p>
            <a:r>
              <a:rPr lang="en-US" sz="6600" b="1" dirty="0" smtClean="0"/>
              <a:t>The Motives</a:t>
            </a:r>
            <a:r>
              <a:rPr lang="en-US" sz="6000" b="1" dirty="0" smtClean="0"/>
              <a:t/>
            </a:r>
            <a:br>
              <a:rPr lang="en-US" sz="6000" b="1" dirty="0" smtClean="0"/>
            </a:br>
            <a:r>
              <a:rPr lang="en-US" sz="4000" b="1" i="1" dirty="0" smtClean="0"/>
              <a:t>of the Carpetbaggers</a:t>
            </a:r>
            <a:endParaRPr lang="en-US" sz="4000" b="1" i="1" dirty="0"/>
          </a:p>
        </p:txBody>
      </p:sp>
      <p:sp>
        <p:nvSpPr>
          <p:cNvPr id="3" name="Content Placeholder 2"/>
          <p:cNvSpPr>
            <a:spLocks noGrp="1"/>
          </p:cNvSpPr>
          <p:nvPr>
            <p:ph sz="half" idx="1"/>
          </p:nvPr>
        </p:nvSpPr>
        <p:spPr>
          <a:xfrm>
            <a:off x="533400" y="2209800"/>
            <a:ext cx="4495800" cy="4038600"/>
          </a:xfrm>
        </p:spPr>
        <p:txBody>
          <a:bodyPr>
            <a:noAutofit/>
          </a:bodyPr>
          <a:lstStyle/>
          <a:p>
            <a:pPr marL="457200" indent="0">
              <a:spcBef>
                <a:spcPts val="600"/>
              </a:spcBef>
              <a:buNone/>
            </a:pPr>
            <a:r>
              <a:rPr lang="en-US" sz="6000" b="1" dirty="0" smtClean="0"/>
              <a:t>P</a:t>
            </a:r>
            <a:r>
              <a:rPr lang="en-US" sz="4000" b="1" dirty="0" smtClean="0"/>
              <a:t>ower</a:t>
            </a:r>
          </a:p>
          <a:p>
            <a:pPr marL="457200" indent="0">
              <a:spcBef>
                <a:spcPts val="600"/>
              </a:spcBef>
              <a:buNone/>
            </a:pPr>
            <a:r>
              <a:rPr lang="en-US" sz="6000" b="1" dirty="0"/>
              <a:t>O</a:t>
            </a:r>
            <a:r>
              <a:rPr lang="en-US" sz="4000" b="1" dirty="0" smtClean="0"/>
              <a:t>pportunity</a:t>
            </a:r>
          </a:p>
          <a:p>
            <a:pPr marL="457200" indent="0">
              <a:spcBef>
                <a:spcPts val="600"/>
              </a:spcBef>
              <a:buNone/>
            </a:pPr>
            <a:r>
              <a:rPr lang="en-US" sz="6000" b="1" dirty="0"/>
              <a:t>W</a:t>
            </a:r>
            <a:r>
              <a:rPr lang="en-US" sz="4000" b="1" dirty="0" smtClean="0"/>
              <a:t>ealth</a:t>
            </a:r>
          </a:p>
          <a:p>
            <a:pPr marL="457200" indent="0">
              <a:spcBef>
                <a:spcPts val="600"/>
              </a:spcBef>
              <a:buNone/>
            </a:pPr>
            <a:r>
              <a:rPr lang="en-US" sz="6000" b="1" dirty="0"/>
              <a:t>S</a:t>
            </a:r>
            <a:r>
              <a:rPr lang="en-US" sz="4000" b="1" dirty="0" smtClean="0"/>
              <a:t>ervice</a:t>
            </a:r>
            <a:endParaRPr lang="en-US" sz="4000" b="1" dirty="0"/>
          </a:p>
        </p:txBody>
      </p:sp>
      <p:pic>
        <p:nvPicPr>
          <p:cNvPr id="14" name="Picture 2"/>
          <p:cNvPicPr>
            <a:picLocks noChangeAspect="1" noChangeArrowheads="1"/>
          </p:cNvPicPr>
          <p:nvPr/>
        </p:nvPicPr>
        <p:blipFill rotWithShape="1">
          <a:blip r:embed="rId3" cstate="print">
            <a:duotone>
              <a:prstClr val="black"/>
              <a:schemeClr val="accent1">
                <a:tint val="45000"/>
                <a:satMod val="400000"/>
              </a:schemeClr>
            </a:duotone>
          </a:blip>
          <a:srcRect l="63655" t="3798" r="2587" b="18400"/>
          <a:stretch/>
        </p:blipFill>
        <p:spPr bwMode="auto">
          <a:xfrm>
            <a:off x="5257800" y="533400"/>
            <a:ext cx="3641834" cy="5791200"/>
          </a:xfrm>
          <a:prstGeom prst="rect">
            <a:avLst/>
          </a:prstGeom>
          <a:noFill/>
          <a:ln w="9525">
            <a:noFill/>
            <a:miter lim="800000"/>
            <a:headEnd/>
            <a:tailEnd/>
          </a:ln>
          <a:effectLst/>
        </p:spPr>
      </p:pic>
      <p:sp>
        <p:nvSpPr>
          <p:cNvPr id="15" name="Curved Left Arrow 14"/>
          <p:cNvSpPr/>
          <p:nvPr/>
        </p:nvSpPr>
        <p:spPr>
          <a:xfrm>
            <a:off x="6400800" y="912102"/>
            <a:ext cx="2286000" cy="3660105"/>
          </a:xfrm>
          <a:prstGeom prst="curvedLef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251134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Hampton Institute - geography.jpg"/>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t="4167"/>
          <a:stretch>
            <a:fillRect/>
          </a:stretch>
        </p:blipFill>
        <p:spPr bwMode="auto">
          <a:xfrm>
            <a:off x="0" y="0"/>
            <a:ext cx="9144000" cy="6861486"/>
          </a:xfrm>
          <a:prstGeom prst="rect">
            <a:avLst/>
          </a:prstGeom>
          <a:noFill/>
        </p:spPr>
      </p:pic>
      <p:sp>
        <p:nvSpPr>
          <p:cNvPr id="4" name="Title 3"/>
          <p:cNvSpPr>
            <a:spLocks noGrp="1"/>
          </p:cNvSpPr>
          <p:nvPr>
            <p:ph type="title"/>
          </p:nvPr>
        </p:nvSpPr>
        <p:spPr>
          <a:xfrm>
            <a:off x="0" y="228600"/>
            <a:ext cx="9144000" cy="838200"/>
          </a:xfrm>
          <a:solidFill>
            <a:schemeClr val="tx1">
              <a:alpha val="50000"/>
            </a:schemeClr>
          </a:solidFill>
        </p:spPr>
        <p:txBody>
          <a:bodyPr>
            <a:noAutofit/>
          </a:bodyPr>
          <a:lstStyle/>
          <a:p>
            <a:r>
              <a:rPr lang="en-US" b="1" dirty="0" smtClean="0">
                <a:solidFill>
                  <a:schemeClr val="bg1"/>
                </a:solidFill>
              </a:rPr>
              <a:t>Educating Freedmen and Women</a:t>
            </a:r>
            <a:endParaRPr lang="en-US" b="1" dirty="0">
              <a:solidFill>
                <a:schemeClr val="bg1"/>
              </a:solidFill>
            </a:endParaRPr>
          </a:p>
        </p:txBody>
      </p:sp>
      <p:sp>
        <p:nvSpPr>
          <p:cNvPr id="6" name="Content Placeholder 5"/>
          <p:cNvSpPr>
            <a:spLocks noGrp="1"/>
          </p:cNvSpPr>
          <p:nvPr>
            <p:ph sz="half" idx="2"/>
          </p:nvPr>
        </p:nvSpPr>
        <p:spPr>
          <a:xfrm>
            <a:off x="4953000" y="5257800"/>
            <a:ext cx="3962400" cy="1401763"/>
          </a:xfrm>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en-US" sz="2000" b="1" i="1" dirty="0" smtClean="0"/>
              <a:t>Although many carpetbaggers went South to seek fortune and political office, many went South to educate freedmen and women.</a:t>
            </a:r>
            <a:endParaRPr lang="en-US" sz="2000" b="1" i="1" dirty="0"/>
          </a:p>
        </p:txBody>
      </p:sp>
      <p:sp>
        <p:nvSpPr>
          <p:cNvPr id="8" name="TextBox 7"/>
          <p:cNvSpPr txBox="1"/>
          <p:nvPr/>
        </p:nvSpPr>
        <p:spPr>
          <a:xfrm>
            <a:off x="228600" y="6019800"/>
            <a:ext cx="27432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t>Hampton Institute (VA)</a:t>
            </a:r>
          </a:p>
          <a:p>
            <a:pPr algn="ctr"/>
            <a:r>
              <a:rPr lang="en-US" b="1" dirty="0" smtClean="0"/>
              <a:t>Late Nineteenth Century</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chemeClr val="bg1">
                <a:lumMod val="75000"/>
              </a:schemeClr>
            </a:gs>
            <a:gs pos="22000">
              <a:schemeClr val="bg1">
                <a:lumMod val="85000"/>
              </a:schemeClr>
            </a:gs>
            <a:gs pos="76000">
              <a:srgbClr val="B3B3B3"/>
            </a:gs>
            <a:gs pos="100000">
              <a:schemeClr val="bg1">
                <a:lumMod val="50000"/>
              </a:schemeClr>
            </a:gs>
          </a:gsLst>
          <a:lin ang="2700000" scaled="1"/>
          <a:tileRect/>
        </a:gra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548640"/>
            <a:ext cx="9144000" cy="6309360"/>
          </a:xfrm>
          <a:prstGeom prst="rect">
            <a:avLst/>
          </a:prstGeom>
          <a:noFill/>
          <a:ln w="9525">
            <a:noFill/>
            <a:miter lim="800000"/>
            <a:headEnd/>
            <a:tailEnd/>
          </a:ln>
          <a:effectLst/>
        </p:spPr>
      </p:pic>
      <p:sp useBgFill="1">
        <p:nvSpPr>
          <p:cNvPr id="2" name="Title 1"/>
          <p:cNvSpPr>
            <a:spLocks noGrp="1"/>
          </p:cNvSpPr>
          <p:nvPr>
            <p:ph type="title"/>
          </p:nvPr>
        </p:nvSpPr>
        <p:spPr>
          <a:xfrm>
            <a:off x="0" y="0"/>
            <a:ext cx="9144000" cy="914400"/>
          </a:xfrm>
        </p:spPr>
        <p:txBody>
          <a:bodyPr>
            <a:noAutofit/>
          </a:bodyPr>
          <a:lstStyle/>
          <a:p>
            <a:pPr algn="l"/>
            <a:r>
              <a:rPr lang="en-US" sz="4800" b="1" dirty="0" smtClean="0"/>
              <a:t> The Republican Coalition</a:t>
            </a:r>
            <a:endParaRPr lang="en-US" sz="4800" b="1" dirty="0"/>
          </a:p>
        </p:txBody>
      </p:sp>
      <p:sp useBgFill="1">
        <p:nvSpPr>
          <p:cNvPr id="7" name="TextBox 6"/>
          <p:cNvSpPr txBox="1"/>
          <p:nvPr/>
        </p:nvSpPr>
        <p:spPr>
          <a:xfrm>
            <a:off x="419100" y="762000"/>
            <a:ext cx="2324100" cy="584775"/>
          </a:xfrm>
          <a:prstGeom prst="rect">
            <a:avLst/>
          </a:prstGeom>
          <a:effectLst>
            <a:softEdge rad="63500"/>
          </a:effectLst>
        </p:spPr>
        <p:txBody>
          <a:bodyPr wrap="square" rtlCol="0">
            <a:spAutoFit/>
          </a:bodyPr>
          <a:lstStyle/>
          <a:p>
            <a:pPr algn="ctr"/>
            <a:r>
              <a:rPr lang="en-US" sz="3200" b="1" i="1" dirty="0" smtClean="0">
                <a:latin typeface="+mj-lt"/>
              </a:rPr>
              <a:t>in the South</a:t>
            </a:r>
            <a:endParaRPr lang="en-US" sz="3200" b="1" i="1" dirty="0">
              <a:latin typeface="+mj-lt"/>
            </a:endParaRPr>
          </a:p>
        </p:txBody>
      </p:sp>
      <p:sp>
        <p:nvSpPr>
          <p:cNvPr id="8" name="Curved Left Arrow 7"/>
          <p:cNvSpPr/>
          <p:nvPr/>
        </p:nvSpPr>
        <p:spPr>
          <a:xfrm>
            <a:off x="6248400" y="1143000"/>
            <a:ext cx="1676400"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6172200" y="2133600"/>
            <a:ext cx="2971800" cy="584775"/>
          </a:xfrm>
          <a:prstGeom prst="rect">
            <a:avLst/>
          </a:prstGeom>
          <a:solidFill>
            <a:schemeClr val="bg1"/>
          </a:solidFill>
          <a:effectLst>
            <a:softEdge rad="63500"/>
          </a:effectLst>
        </p:spPr>
        <p:txBody>
          <a:bodyPr wrap="square" rtlCol="0">
            <a:spAutoFit/>
          </a:bodyPr>
          <a:lstStyle/>
          <a:p>
            <a:pPr algn="ctr"/>
            <a:r>
              <a:rPr lang="en-US" sz="3200" b="1" dirty="0" smtClean="0"/>
              <a:t>“Carpetbaggers”</a:t>
            </a:r>
            <a:endParaRPr lang="en-US" sz="3200" b="1" dirty="0"/>
          </a:p>
        </p:txBody>
      </p:sp>
      <p:pic>
        <p:nvPicPr>
          <p:cNvPr id="102404" name="Picture 4" descr="File:JamesLongstreet.jpg">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t="5977" r="4011"/>
          <a:stretch>
            <a:fillRect/>
          </a:stretch>
        </p:blipFill>
        <p:spPr bwMode="auto">
          <a:xfrm>
            <a:off x="3124200" y="2971800"/>
            <a:ext cx="1928308" cy="2276476"/>
          </a:xfrm>
          <a:prstGeom prst="rect">
            <a:avLst/>
          </a:prstGeom>
          <a:noFill/>
          <a:effectLst>
            <a:glow rad="101600">
              <a:schemeClr val="accent2">
                <a:satMod val="175000"/>
                <a:alpha val="40000"/>
              </a:schemeClr>
            </a:glow>
          </a:effectLst>
        </p:spPr>
      </p:pic>
      <p:sp>
        <p:nvSpPr>
          <p:cNvPr id="11" name="TextBox 10"/>
          <p:cNvSpPr txBox="1"/>
          <p:nvPr/>
        </p:nvSpPr>
        <p:spPr>
          <a:xfrm>
            <a:off x="2971800" y="5257800"/>
            <a:ext cx="2286000" cy="584775"/>
          </a:xfrm>
          <a:prstGeom prst="rect">
            <a:avLst/>
          </a:prstGeom>
          <a:solidFill>
            <a:schemeClr val="bg1"/>
          </a:solidFill>
          <a:effectLst>
            <a:softEdge rad="63500"/>
          </a:effectLst>
        </p:spPr>
        <p:txBody>
          <a:bodyPr wrap="square" rtlCol="0">
            <a:spAutoFit/>
          </a:bodyPr>
          <a:lstStyle/>
          <a:p>
            <a:pPr algn="ctr"/>
            <a:r>
              <a:rPr lang="en-US" sz="3200" b="1" dirty="0" smtClean="0"/>
              <a:t>“Scalawags”</a:t>
            </a:r>
            <a:endParaRPr lang="en-US" sz="3200" b="1" dirty="0"/>
          </a:p>
        </p:txBody>
      </p:sp>
      <p:pic>
        <p:nvPicPr>
          <p:cNvPr id="102406" name="Picture 6" descr="http://deadconfederates.files.wordpress.com/2011/04/harpersweekly1867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58000" y="3790122"/>
            <a:ext cx="1837592" cy="2077278"/>
          </a:xfrm>
          <a:prstGeom prst="rect">
            <a:avLst/>
          </a:prstGeom>
          <a:noFill/>
        </p:spPr>
      </p:pic>
      <p:sp>
        <p:nvSpPr>
          <p:cNvPr id="13" name="TextBox 12"/>
          <p:cNvSpPr txBox="1"/>
          <p:nvPr/>
        </p:nvSpPr>
        <p:spPr>
          <a:xfrm>
            <a:off x="6781800" y="5739825"/>
            <a:ext cx="1981200" cy="584775"/>
          </a:xfrm>
          <a:prstGeom prst="rect">
            <a:avLst/>
          </a:prstGeom>
          <a:solidFill>
            <a:schemeClr val="bg1"/>
          </a:solidFill>
          <a:effectLst>
            <a:softEdge rad="63500"/>
          </a:effectLst>
        </p:spPr>
        <p:txBody>
          <a:bodyPr wrap="square" rtlCol="0">
            <a:spAutoFit/>
          </a:bodyPr>
          <a:lstStyle/>
          <a:p>
            <a:pPr algn="ctr"/>
            <a:r>
              <a:rPr lang="en-US" sz="3200" b="1" dirty="0" smtClean="0"/>
              <a:t>Freedmen</a:t>
            </a:r>
            <a:endParaRPr lang="en-US" sz="3200" b="1" dirty="0"/>
          </a:p>
        </p:txBody>
      </p:sp>
      <p:pic>
        <p:nvPicPr>
          <p:cNvPr id="1026" name="Picture 2" descr="File:GOP Logo1.svg"/>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419100" y="1346775"/>
            <a:ext cx="2324100" cy="1490712"/>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2404"/>
                                        </p:tgtEl>
                                        <p:attrNameLst>
                                          <p:attrName>style.visibility</p:attrName>
                                        </p:attrNameLst>
                                      </p:cBhvr>
                                      <p:to>
                                        <p:strVal val="visible"/>
                                      </p:to>
                                    </p:set>
                                    <p:animEffect transition="in" filter="slide(fromBottom)">
                                      <p:cBhvr>
                                        <p:cTn id="22" dur="500"/>
                                        <p:tgtEl>
                                          <p:spTgt spid="102404"/>
                                        </p:tgtEl>
                                      </p:cBhvr>
                                    </p:animEffect>
                                  </p:childTnLst>
                                </p:cTn>
                              </p:par>
                              <p:par>
                                <p:cTn id="23" presetID="25"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102406"/>
                                        </p:tgtEl>
                                        <p:attrNameLst>
                                          <p:attrName>style.visibility</p:attrName>
                                        </p:attrNameLst>
                                      </p:cBhvr>
                                      <p:to>
                                        <p:strVal val="visible"/>
                                      </p:to>
                                    </p:set>
                                    <p:animEffect transition="in" filter="slide(fromLeft)">
                                      <p:cBhvr>
                                        <p:cTn id="37" dur="500"/>
                                        <p:tgtEl>
                                          <p:spTgt spid="102406"/>
                                        </p:tgtEl>
                                      </p:cBhvr>
                                    </p:animEffect>
                                  </p:childTnLst>
                                </p:cTn>
                              </p:par>
                              <p:par>
                                <p:cTn id="38" presetID="25"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3" dur="1000" fill="hold"/>
                                        <p:tgtEl>
                                          <p:spTgt spid="13"/>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0000">
              <a:schemeClr val="accent1">
                <a:lumMod val="20000"/>
                <a:lumOff val="8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78850" name="Picture 2" descr="http://upload.wikimedia.org/wikipedia/commons/a/a5/Kkk-carpetbagger-cartoon.jpg"/>
          <p:cNvPicPr>
            <a:picLocks noChangeAspect="1" noChangeArrowheads="1"/>
          </p:cNvPicPr>
          <p:nvPr/>
        </p:nvPicPr>
        <p:blipFill>
          <a:blip r:embed="rId2" cstate="print"/>
          <a:srcRect/>
          <a:stretch>
            <a:fillRect/>
          </a:stretch>
        </p:blipFill>
        <p:spPr bwMode="auto">
          <a:xfrm>
            <a:off x="0" y="304800"/>
            <a:ext cx="9144000" cy="6292158"/>
          </a:xfrm>
          <a:prstGeom prst="rect">
            <a:avLst/>
          </a:prstGeom>
          <a:noFill/>
        </p:spPr>
      </p:pic>
      <p:sp>
        <p:nvSpPr>
          <p:cNvPr id="2" name="Title 1"/>
          <p:cNvSpPr>
            <a:spLocks noGrp="1"/>
          </p:cNvSpPr>
          <p:nvPr>
            <p:ph type="title"/>
          </p:nvPr>
        </p:nvSpPr>
        <p:spPr>
          <a:xfrm>
            <a:off x="76200" y="685800"/>
            <a:ext cx="4038600" cy="1676400"/>
          </a:xfrm>
        </p:spPr>
        <p:style>
          <a:lnRef idx="0">
            <a:schemeClr val="dk1"/>
          </a:lnRef>
          <a:fillRef idx="3">
            <a:schemeClr val="dk1"/>
          </a:fillRef>
          <a:effectRef idx="3">
            <a:schemeClr val="dk1"/>
          </a:effectRef>
          <a:fontRef idx="minor">
            <a:schemeClr val="lt1"/>
          </a:fontRef>
        </p:style>
        <p:txBody>
          <a:bodyPr>
            <a:noAutofit/>
          </a:bodyPr>
          <a:lstStyle/>
          <a:p>
            <a:r>
              <a:rPr lang="en-US" sz="6800" b="1" dirty="0" smtClean="0"/>
              <a:t>Resistance</a:t>
            </a:r>
            <a:r>
              <a:rPr lang="en-US" sz="6600" b="1" dirty="0" smtClean="0"/>
              <a:t> </a:t>
            </a:r>
            <a:r>
              <a:rPr lang="en-US" sz="4800" b="1" dirty="0" smtClean="0"/>
              <a:t/>
            </a:r>
            <a:br>
              <a:rPr lang="en-US" sz="4800" b="1" dirty="0" smtClean="0"/>
            </a:br>
            <a:r>
              <a:rPr lang="en-US" sz="4000" b="1" dirty="0" smtClean="0"/>
              <a:t>to Reconstruction</a:t>
            </a:r>
            <a:endParaRPr lang="en-US" sz="4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fontScheme name="Reconstruction">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Reconstruction">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ruel2">
    <a:dk1>
      <a:srgbClr val="20293F"/>
    </a:dk1>
    <a:lt1>
      <a:sysClr val="window" lastClr="FFFFFF"/>
    </a:lt1>
    <a:dk2>
      <a:srgbClr val="404749"/>
    </a:dk2>
    <a:lt2>
      <a:srgbClr val="C3C9CB"/>
    </a:lt2>
    <a:accent1>
      <a:srgbClr val="20293F"/>
    </a:accent1>
    <a:accent2>
      <a:srgbClr val="20293F"/>
    </a:accent2>
    <a:accent3>
      <a:srgbClr val="20293F"/>
    </a:accent3>
    <a:accent4>
      <a:srgbClr val="20293F"/>
    </a:accent4>
    <a:accent5>
      <a:srgbClr val="030C22"/>
    </a:accent5>
    <a:accent6>
      <a:srgbClr val="20293F"/>
    </a:accent6>
    <a:hlink>
      <a:srgbClr val="20293F"/>
    </a:hlink>
    <a:folHlink>
      <a:srgbClr val="030C22"/>
    </a:folHlink>
  </a:clrScheme>
</a:themeOverride>
</file>

<file path=ppt/theme/themeOverride10.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1.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2.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3.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2.xml><?xml version="1.0" encoding="utf-8"?>
<a:themeOverride xmlns:a="http://schemas.openxmlformats.org/drawingml/2006/main">
  <a:clrScheme name="Cruel2">
    <a:dk1>
      <a:srgbClr val="20293F"/>
    </a:dk1>
    <a:lt1>
      <a:sysClr val="window" lastClr="FFFFFF"/>
    </a:lt1>
    <a:dk2>
      <a:srgbClr val="404749"/>
    </a:dk2>
    <a:lt2>
      <a:srgbClr val="C3C9CB"/>
    </a:lt2>
    <a:accent1>
      <a:srgbClr val="20293F"/>
    </a:accent1>
    <a:accent2>
      <a:srgbClr val="20293F"/>
    </a:accent2>
    <a:accent3>
      <a:srgbClr val="20293F"/>
    </a:accent3>
    <a:accent4>
      <a:srgbClr val="20293F"/>
    </a:accent4>
    <a:accent5>
      <a:srgbClr val="030C22"/>
    </a:accent5>
    <a:accent6>
      <a:srgbClr val="20293F"/>
    </a:accent6>
    <a:hlink>
      <a:srgbClr val="20293F"/>
    </a:hlink>
    <a:folHlink>
      <a:srgbClr val="030C22"/>
    </a:folHlink>
  </a:clrScheme>
</a:themeOverride>
</file>

<file path=ppt/theme/themeOverride3.xml><?xml version="1.0" encoding="utf-8"?>
<a:themeOverride xmlns:a="http://schemas.openxmlformats.org/drawingml/2006/main">
  <a:clrScheme name="Cruel2">
    <a:dk1>
      <a:srgbClr val="20293F"/>
    </a:dk1>
    <a:lt1>
      <a:sysClr val="window" lastClr="FFFFFF"/>
    </a:lt1>
    <a:dk2>
      <a:srgbClr val="404749"/>
    </a:dk2>
    <a:lt2>
      <a:srgbClr val="C3C9CB"/>
    </a:lt2>
    <a:accent1>
      <a:srgbClr val="20293F"/>
    </a:accent1>
    <a:accent2>
      <a:srgbClr val="20293F"/>
    </a:accent2>
    <a:accent3>
      <a:srgbClr val="20293F"/>
    </a:accent3>
    <a:accent4>
      <a:srgbClr val="20293F"/>
    </a:accent4>
    <a:accent5>
      <a:srgbClr val="030C22"/>
    </a:accent5>
    <a:accent6>
      <a:srgbClr val="20293F"/>
    </a:accent6>
    <a:hlink>
      <a:srgbClr val="20293F"/>
    </a:hlink>
    <a:folHlink>
      <a:srgbClr val="030C22"/>
    </a:folHlink>
  </a:clrScheme>
</a:themeOverride>
</file>

<file path=ppt/theme/themeOverride4.xml><?xml version="1.0" encoding="utf-8"?>
<a:themeOverride xmlns:a="http://schemas.openxmlformats.org/drawingml/2006/main">
  <a:clrScheme name="Cruel2">
    <a:dk1>
      <a:srgbClr val="20293F"/>
    </a:dk1>
    <a:lt1>
      <a:sysClr val="window" lastClr="FFFFFF"/>
    </a:lt1>
    <a:dk2>
      <a:srgbClr val="404749"/>
    </a:dk2>
    <a:lt2>
      <a:srgbClr val="C3C9CB"/>
    </a:lt2>
    <a:accent1>
      <a:srgbClr val="20293F"/>
    </a:accent1>
    <a:accent2>
      <a:srgbClr val="20293F"/>
    </a:accent2>
    <a:accent3>
      <a:srgbClr val="20293F"/>
    </a:accent3>
    <a:accent4>
      <a:srgbClr val="20293F"/>
    </a:accent4>
    <a:accent5>
      <a:srgbClr val="030C22"/>
    </a:accent5>
    <a:accent6>
      <a:srgbClr val="20293F"/>
    </a:accent6>
    <a:hlink>
      <a:srgbClr val="20293F"/>
    </a:hlink>
    <a:folHlink>
      <a:srgbClr val="030C22"/>
    </a:folHlink>
  </a:clrScheme>
</a:themeOverride>
</file>

<file path=ppt/theme/themeOverride5.xml><?xml version="1.0" encoding="utf-8"?>
<a:themeOverride xmlns:a="http://schemas.openxmlformats.org/drawingml/2006/main">
  <a:clrScheme name="Cruel2">
    <a:dk1>
      <a:srgbClr val="20293F"/>
    </a:dk1>
    <a:lt1>
      <a:sysClr val="window" lastClr="FFFFFF"/>
    </a:lt1>
    <a:dk2>
      <a:srgbClr val="404749"/>
    </a:dk2>
    <a:lt2>
      <a:srgbClr val="C3C9CB"/>
    </a:lt2>
    <a:accent1>
      <a:srgbClr val="20293F"/>
    </a:accent1>
    <a:accent2>
      <a:srgbClr val="20293F"/>
    </a:accent2>
    <a:accent3>
      <a:srgbClr val="20293F"/>
    </a:accent3>
    <a:accent4>
      <a:srgbClr val="20293F"/>
    </a:accent4>
    <a:accent5>
      <a:srgbClr val="030C22"/>
    </a:accent5>
    <a:accent6>
      <a:srgbClr val="20293F"/>
    </a:accent6>
    <a:hlink>
      <a:srgbClr val="20293F"/>
    </a:hlink>
    <a:folHlink>
      <a:srgbClr val="030C22"/>
    </a:folHlink>
  </a:clrScheme>
</a:themeOverride>
</file>

<file path=ppt/theme/themeOverride6.xml><?xml version="1.0" encoding="utf-8"?>
<a:themeOverride xmlns:a="http://schemas.openxmlformats.org/drawingml/2006/main">
  <a:clrScheme name="Cruel2">
    <a:dk1>
      <a:srgbClr val="20293F"/>
    </a:dk1>
    <a:lt1>
      <a:sysClr val="window" lastClr="FFFFFF"/>
    </a:lt1>
    <a:dk2>
      <a:srgbClr val="404749"/>
    </a:dk2>
    <a:lt2>
      <a:srgbClr val="C3C9CB"/>
    </a:lt2>
    <a:accent1>
      <a:srgbClr val="20293F"/>
    </a:accent1>
    <a:accent2>
      <a:srgbClr val="20293F"/>
    </a:accent2>
    <a:accent3>
      <a:srgbClr val="20293F"/>
    </a:accent3>
    <a:accent4>
      <a:srgbClr val="20293F"/>
    </a:accent4>
    <a:accent5>
      <a:srgbClr val="030C22"/>
    </a:accent5>
    <a:accent6>
      <a:srgbClr val="20293F"/>
    </a:accent6>
    <a:hlink>
      <a:srgbClr val="20293F"/>
    </a:hlink>
    <a:folHlink>
      <a:srgbClr val="030C22"/>
    </a:folHlink>
  </a:clrScheme>
</a:themeOverride>
</file>

<file path=ppt/theme/themeOverride7.xml><?xml version="1.0" encoding="utf-8"?>
<a:themeOverride xmlns:a="http://schemas.openxmlformats.org/drawingml/2006/main">
  <a:clrScheme name="Cruel2">
    <a:dk1>
      <a:srgbClr val="20293F"/>
    </a:dk1>
    <a:lt1>
      <a:sysClr val="window" lastClr="FFFFFF"/>
    </a:lt1>
    <a:dk2>
      <a:srgbClr val="404749"/>
    </a:dk2>
    <a:lt2>
      <a:srgbClr val="C3C9CB"/>
    </a:lt2>
    <a:accent1>
      <a:srgbClr val="20293F"/>
    </a:accent1>
    <a:accent2>
      <a:srgbClr val="20293F"/>
    </a:accent2>
    <a:accent3>
      <a:srgbClr val="20293F"/>
    </a:accent3>
    <a:accent4>
      <a:srgbClr val="20293F"/>
    </a:accent4>
    <a:accent5>
      <a:srgbClr val="030C22"/>
    </a:accent5>
    <a:accent6>
      <a:srgbClr val="20293F"/>
    </a:accent6>
    <a:hlink>
      <a:srgbClr val="20293F"/>
    </a:hlink>
    <a:folHlink>
      <a:srgbClr val="030C22"/>
    </a:folHlink>
  </a:clrScheme>
</a:themeOverride>
</file>

<file path=ppt/theme/themeOverride8.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9.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docProps/app.xml><?xml version="1.0" encoding="utf-8"?>
<Properties xmlns="http://schemas.openxmlformats.org/officeDocument/2006/extended-properties" xmlns:vt="http://schemas.openxmlformats.org/officeDocument/2006/docPropsVTypes">
  <Template/>
  <TotalTime>19728</TotalTime>
  <Words>782</Words>
  <Application>Microsoft Macintosh PowerPoint</Application>
  <PresentationFormat>On-screen Show (4:3)</PresentationFormat>
  <Paragraphs>166</Paragraphs>
  <Slides>42</Slides>
  <Notes>1</Notes>
  <HiddenSlides>0</HiddenSlides>
  <MMClips>3</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Calisto MT</vt:lpstr>
      <vt:lpstr>Arial</vt:lpstr>
      <vt:lpstr>Calibri</vt:lpstr>
      <vt:lpstr>Informal Roman</vt:lpstr>
      <vt:lpstr>Office Theme</vt:lpstr>
      <vt:lpstr>1_Office Theme</vt:lpstr>
      <vt:lpstr>Reconstruction Goes South 1867-1877</vt:lpstr>
      <vt:lpstr>Summarize the end of Reconstruction, including the role of anti–African American factions and competing national interests in undermining support for Reconstruction; the impact of the removal of federal protection for freedmen; and the impact of Jim Crow laws and voter restrictions on African American rights in the post-Reconstruction era. </vt:lpstr>
      <vt:lpstr>Carpetbag</vt:lpstr>
      <vt:lpstr>“Carpetbaggers”</vt:lpstr>
      <vt:lpstr>The “Carpetbagger” Stereotype</vt:lpstr>
      <vt:lpstr>The Motives of the Carpetbaggers</vt:lpstr>
      <vt:lpstr>Educating Freedmen and Women</vt:lpstr>
      <vt:lpstr> The Republican Coalition</vt:lpstr>
      <vt:lpstr>Resistance  to Reconstruction</vt:lpstr>
      <vt:lpstr>The (First) Ku Klux Klan</vt:lpstr>
      <vt:lpstr>The Second Ku Klux Klan</vt:lpstr>
      <vt:lpstr>The Two Klans “Kompared”</vt:lpstr>
      <vt:lpstr>Birth of a Nation</vt:lpstr>
      <vt:lpstr>From Birth of a Nation</vt:lpstr>
      <vt:lpstr>Birth of a Nation</vt:lpstr>
      <vt:lpstr>1872 Presidential Election</vt:lpstr>
      <vt:lpstr>PowerPoint Presentation</vt:lpstr>
      <vt:lpstr>PowerPoint Presentation</vt:lpstr>
      <vt:lpstr>1872 Presidential Election</vt:lpstr>
      <vt:lpstr>Birth of a Nation</vt:lpstr>
      <vt:lpstr>Restoration of Southern “Home Rule” 1869-1877</vt:lpstr>
      <vt:lpstr>1874</vt:lpstr>
      <vt:lpstr>1874 Congressional Elections</vt:lpstr>
      <vt:lpstr>Birth of a Nation</vt:lpstr>
      <vt:lpstr>1876 Presidential Election</vt:lpstr>
      <vt:lpstr>PowerPoint Presentation</vt:lpstr>
      <vt:lpstr>Compromise of 1877</vt:lpstr>
      <vt:lpstr>PowerPoint Presentation</vt:lpstr>
      <vt:lpstr>“Redeemer” Governments</vt:lpstr>
      <vt:lpstr>The “Solid South”</vt:lpstr>
      <vt:lpstr>The Textile Industry Moves South</vt:lpstr>
      <vt:lpstr>But the South was still primarily agricultural.</vt:lpstr>
      <vt:lpstr>The “New South”</vt:lpstr>
      <vt:lpstr>Jim Crow</vt:lpstr>
      <vt:lpstr>Segregation</vt:lpstr>
      <vt:lpstr>PowerPoint Presentation</vt:lpstr>
      <vt:lpstr>Grandfather Clause</vt:lpstr>
      <vt:lpstr>PowerPoint Presentation</vt:lpstr>
      <vt:lpstr>The Supreme Court and Civil Rights (Late Nineteenth Century) </vt:lpstr>
      <vt:lpstr>Plessy v. Ferguson</vt:lpstr>
      <vt:lpstr>The Reality</vt:lpstr>
      <vt:lpstr>PowerPoint Presentation</vt:lpstr>
    </vt:vector>
  </TitlesOfParts>
  <Company>Clemson University</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 in the South - TomRichey.net</dc:title>
  <dc:creator>Tom Richey</dc:creator>
  <cp:lastModifiedBy>michael tuttle</cp:lastModifiedBy>
  <cp:revision>577</cp:revision>
  <dcterms:created xsi:type="dcterms:W3CDTF">2009-01-08T04:02:42Z</dcterms:created>
  <dcterms:modified xsi:type="dcterms:W3CDTF">2017-01-25T22:21:14Z</dcterms:modified>
</cp:coreProperties>
</file>