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71" r:id="rId15"/>
    <p:sldId id="267" r:id="rId16"/>
    <p:sldId id="268" r:id="rId17"/>
    <p:sldId id="269" r:id="rId18"/>
    <p:sldId id="270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386E9-E943-430B-8558-E24B30A54254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F9BFA-62C2-47F2-996A-125887D5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1508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09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10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511" name="Rectangle 103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200"/>
              <a:t>16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469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469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1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2532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3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4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535" name="Rectangle 103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555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3556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557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558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59" name="Rectangle 103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58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582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583" name="Rectangle 103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27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6628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29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0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631" name="Rectangle 103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576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683AE-90C9-4B7C-952A-4FA6738C09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5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372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0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063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121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1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9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945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9058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E9CD4B-4B55-4833-B2DB-9C013A3C3A14}" type="datetimeFigureOut">
              <a:rPr lang="en-US" smtClean="0">
                <a:solidFill>
                  <a:srgbClr val="696464"/>
                </a:solidFill>
              </a:rPr>
              <a:pPr/>
              <a:t>4/15/2014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1F9EE14-A3C5-43CE-8011-48B0CDE8D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1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tdeflation.com/blogs/2009/03/02/debtwatch-no-32-is-rudd-the-new-whitla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lJh-kCZYPZDwwM&amp;tbnid=SGEG0x5b0oGDaM:&amp;ved=0CAUQjRw&amp;url=http%3A%2F%2Fwww.bydewey.com%2Finfo.html&amp;ei=R79tUajqD-PY2AXHs4HIDw&amp;bvm=bv.45218183,d.aWM&amp;psig=AFQjCNHB-wk47zattTJhswJkq2oWAburWQ&amp;ust=13662332734497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AdaUkKKElTmj-M&amp;tbnid=PS7YDHj-zsVSGM:&amp;ved=0CAUQjRw&amp;url=http%3A%2F%2Fthenewnixon.org%2Fcategory%2Finternational-affairs%2Fpage%2F3%2F&amp;ei=3L5tUaK1OObQ2wWkz4CADg&amp;bvm=bv.45218183,d.aWM&amp;psig=AFQjCNGM-cwTCC8aJpLSH-gBXxXa0LIb8g&amp;ust=1366233166027172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frm=1&amp;source=images&amp;cd=&amp;cad=rja&amp;docid=xR5ROY-dKJsyIM&amp;tbnid=opFn0jMelRliRM:&amp;ved=0CAUQjRw&amp;url=http%3A%2F%2Fwww.cnn.com%2F2013%2F02%2F11%2Fworld%2Fasia%2Fpingpong-diplomacy-death&amp;ei=Z79tUay1OtKA2QWNrYDoCg&amp;bvm=bv.45218183,d.aWM&amp;psig=AFQjCNHB-wk47zattTJhswJkq2oWAburWQ&amp;ust=136623327344972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KdL0h2d4j3c0WM&amp;tbnid=PENb2LT5-78p3M:&amp;ved=0CAUQjRw&amp;url=http%3A%2F%2Fextremethinkover.com%2F2010%2F11%2F25%2Fstart-treaty-when-will-we-ever-get-a-stop-treaty%2F&amp;ei=579tUf2zIcTM2AX-koGoBg&amp;bvm=bv.45218183,d.aWM&amp;psig=AFQjCNHVPULI8C0Dgr0zHOs9CSgM901t7Q&amp;ust=13662334257330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frm=1&amp;source=images&amp;cd=&amp;cad=rja&amp;docid=IYxmL8MFa-HuRM&amp;tbnid=K4uMCfRFyp-YWM:&amp;ved=0CAUQjRw&amp;url=http%3A%2F%2Fthe-cold-war-hits-home.wikispaces.com%2FSALT%2BI%2BTreaty&amp;ei=NsBtUbC4LOXn2QWr8oGIAQ&amp;bvm=bv.45218183,d.aWM&amp;psig=AFQjCNFQjVNXTdGF5STfd26xc7x9gzpAmw&amp;ust=136623348309796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si7MJAA880GMdM&amp;tbnid=Q55f9dMFMdX_uM:&amp;ved=0CAUQjRw&amp;url=http%3A%2F%2Feurocivcourse7.edublogs.org%2Fcategory%2Fdetente%2F&amp;ei=975tUcSzKISo2gXyyYD4AQ&amp;bvm=bv.45218183,d.aWM&amp;psig=AFQjCNGM-cwTCC8aJpLSH-gBXxXa0LIb8g&amp;ust=136623316602717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://www.google.com/url?sa=i&amp;rct=j&amp;q=creep+nixon+watergate&amp;source=images&amp;cd=&amp;cad=rja&amp;docid=eQGzVa_YXlo61M&amp;tbnid=5u0ctbrwdA81pM:&amp;ved=0CAUQjRw&amp;url=http://www.propublica.org/article/the-return-of-creep&amp;ei=7dF5UczmO8bQ2wWRxIHoDQ&amp;bvm=bv.45645796,d.aWM&amp;psig=AFQjCNF94TtZc0R4COS6siv8NYrsnrja6w&amp;ust=136702391213424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1972+election&amp;source=images&amp;cd=&amp;cad=rja&amp;docid=_G24aE7KUWdaqM&amp;tbnid=Gz38BtUYKq0ZjM:&amp;ved=0CAUQjRw&amp;url=http://www.britannica.com/EBchecked/media/67694/Results-of-the-American-presidential-election-1972-Presidential-Candidate-Political&amp;ei=JtR5UbPhH4eo2wW9kYCICQ&amp;bvm=bv.45645796,d.aWM&amp;psig=AFQjCNEyZ-1fIq8Kw0lYlNrQG8i6PiL_yQ&amp;ust=136702497719279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creep+nixon+watergate&amp;source=images&amp;cd=&amp;cad=rja&amp;docid=oOiQGPxZ99k6cM&amp;tbnid=xJc19B1pxfQo_M:&amp;ved=0CAUQjRw&amp;url=http://davidburn.com/blog/2012/06/08/nixon-in-the-white-house-mcgovern-and-the-press-in-the-outhouse/&amp;ei=0dJ5UYyQD6We2gXL8oHQDg&amp;bvm=bv.45645796,d.aWM&amp;psig=AFQjCNF94TtZc0R4COS6siv8NYrsnrja6w&amp;ust=1367023912134244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creep+nixon+watergate&amp;source=images&amp;cd=&amp;cad=rja&amp;docid=NFGBJE1F0TkoCM&amp;tbnid=OLyC0Fmy2IM6XM:&amp;ved=0CAUQjRw&amp;url=http://www.historycommons.org/timeline.jsp?nixon_and_watergate_tmln_pentagon_papers=nixon_and_watergate_tmln_ellsberg_break_in&amp;timeline=nixon_and_watergate_tmln&amp;ei=tNJ5UYuBO-Xn2QX99oGIAQ&amp;bvm=bv.45645796,d.aWM&amp;psig=AFQjCNF94TtZc0R4COS6siv8NYrsnrja6w&amp;ust=136702391213424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peachforpeace.org/impeach_bush_blog/?cat=46" TargetMode="External"/><Relationship Id="rId5" Type="http://schemas.openxmlformats.org/officeDocument/2006/relationships/image" Target="../media/image26.gif"/><Relationship Id="rId4" Type="http://schemas.openxmlformats.org/officeDocument/2006/relationships/hyperlink" Target="http://www.google.com/url?sa=i&amp;rct=j&amp;q=creep+nixon+watergate&amp;source=images&amp;cd=&amp;cad=rja&amp;docid=2sNy7neivzphtM&amp;tbnid=dehAki8PQWxaGM:&amp;ved=0CAUQjRw&amp;url=http://potus-geeks.livejournal.com/130789.html&amp;ei=0895UdblLcns2AWUjICIDg&amp;bvm=bv.45645796,d.aWM&amp;psig=AFQjCNF94TtZc0R4COS6siv8NYrsnrja6w&amp;ust=136702391213424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7DGK1x6milXzFM&amp;tbnid=LaGHg5EoeQlDAM:&amp;ved=0CAUQjRw&amp;url=http%3A%2F%2Fblog.nixonfoundation.org%2F2011%2F10%2F6-october-1973-the-yom-kippur-war-begins%2F&amp;ei=kcBtUdKLIan22AW-8oHQDA&amp;bvm=bv.45218183,d.aWM&amp;psig=AFQjCNEQWPouP81d0RodaimSvYkExrIzag&amp;ust=136623358668681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google.com/url?sa=i&amp;rct=j&amp;q=&amp;esrc=s&amp;frm=1&amp;source=images&amp;cd=&amp;cad=rja&amp;docid=7pyvV3Gq5pvX-M&amp;tbnid=JGa_CxwNMKu2yM:&amp;ved=0CAUQjRw&amp;url=http%3A%2F%2Fwww.fiendbear.com%2Fbear1973.htm&amp;ei=7cBtUeSEIYmk2AWkkYHwAw&amp;bvm=bv.45218183,d.aWM&amp;psig=AFQjCNGFgZCXUQ78BPEUzAhue8oN88FYrg&amp;ust=1366233679048349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nattering+nabobs+of+negativity&amp;source=images&amp;cd=&amp;cad=rja&amp;docid=HUiB1thlEU1UtM&amp;tbnid=TTGkI0xIs0IXGM:&amp;ved=0CAUQjRw&amp;url=http://accdocpastor.blogspot.com/2012/11/nattering-nabobs-of-negativism.html&amp;ei=MMx5UbfMJYLp2QX62oGoAg&amp;bvm=bv.45645796,d.aWM&amp;psig=AFQjCNFFianXWwVZaUN9W0ECUalp4h9khw&amp;ust=136702298013758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tIAiy-FLuC7OLM&amp;tbnid=C-hEm_99Wo7rgM:&amp;ved=0CAUQjRw&amp;url=http://ushistory09d.blogspot.com/2009/04/miranda-v-arizona-1966.html&amp;ei=KHN5UcyMPKjh2QW6voGACA&amp;bvm=bv.45645796,d.b2I&amp;psig=AFQjCNHKKI90A6oeViwzJHYF3GHipGkuGQ&amp;ust=13670002146314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docid=jXwEw8kfvaz8DM&amp;tbnid=7bmaa75I6ggikM:&amp;ved=0CAUQjRw&amp;url=http://38087240.nhd.weebly.com/miranda-v-arizona-1966.html&amp;ei=OXN5UdjvOeWc2gXg1YBI&amp;bvm=bv.45645796,d.b2I&amp;psig=AFQjCNHKKI90A6oeViwzJHYF3GHipGkuGQ&amp;ust=13670002146314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tdDsdMV7_C9h8M&amp;tbnid=jRzgBAjOccIVFM:&amp;ved=0CAUQjRw&amp;url=http://katalusis.blogspot.com/2013/02/on-50th-anniversary-of-betty-friedans.html&amp;ei=h3N5UcWjGcP62QWwzoC4Bw&amp;bvm=bv.45645796,d.b2I&amp;psig=AFQjCNF9mHFUjZfaUkzPhAYamRfJtokxgw&amp;ust=13670003193176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UtWAlQU5ybUfzM&amp;tbnid=NVFJ4W0KotaybM:&amp;ved=0CAUQjRw&amp;url=http://amhist.ist.unomaha.edu/module_files/The%20Expanding%20Civil%20Rights%20and%20Antiwar%20Movements%20and.ppt&amp;ei=rXR5UbStGYTu2gWM54CICQ&amp;bvm=bv.45645796,d.b2I&amp;psig=AFQjCNFc71AgVPoKdyqrbucjzHJY93NVOg&amp;ust=1367000482603405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docid=lw5E2mAEbe_fPM&amp;tbnid=ClUjbTkT16fGjM:&amp;ved=0CAUQjRw&amp;url=http://www.opb.org/artsandlife/article/npr-richie-havens-folk-singer-who-opened-woodstock-has-died/&amp;ei=hHR5UbOpBsfW2QXuvoHIBQ&amp;bvm=bv.45645796,d.b2I&amp;psig=AFQjCNEBX59N5dlDfDgtxKuGGsdo_402kQ&amp;ust=136700054256277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nixon&amp;source=images&amp;cd=&amp;cad=rja&amp;docid=IMxpZri9r0xfWM&amp;tbnid=sAWcXzlx35LLuM:&amp;ved=0CAUQjRw&amp;url=http://www.nbcnews.com/id/21468913/ns/politics/t/brezhnev-backed-nixon-during-watergate/&amp;ei=Sc15UcDCHob12wXEmYHwDA&amp;bvm=bv.45645796,d.aWM&amp;psig=AFQjCNHiuNJSSBw4teUJCwDMhx4NjmVxlA&amp;ust=13670232842813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arren+burger&amp;source=images&amp;cd=&amp;cad=rja&amp;docid=BCOCVh2nF1uNiM&amp;tbnid=9twqQpvDTiYIeM:&amp;ved=0CAUQjRw&amp;url=http://en.wikipedia.org/wiki/Warren_E._Burger&amp;ei=Cc55UaisMOva2wWGq4HABw&amp;bvm=bv.45645796,d.aWM&amp;psig=AFQjCNHXYR7W2RfL1OCkvJ6f_YV9d3Ni_A&amp;ust=136702348909753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eu3W1Iz7QWhgqM&amp;tbnid=L6DeYGwg3qdCRM:&amp;ved=0CAUQjRw&amp;url=http://themesinamericanhistory.blogspot.com/2010/12/nixons-southern-strategy-and-watergate.html&amp;ei=OHV5UYqYGKrI2AW_hYCQBA&amp;bvm=bv.45645796,d.b2I&amp;psig=AFQjCNFs3OxQMEAKZIFYeV6KRLq0J1Gdmw&amp;ust=13670007149453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pentagon+papers+political+cartoon&amp;source=images&amp;cd=&amp;cad=rja&amp;docid=tFOz5ul0KKjHaM&amp;tbnid=gT7WjcaY7cl94M:&amp;ved=0CAUQjRw&amp;url=http://voiceseducation.org/node/345&amp;ei=TNV5UZamHaHS2AWB34E4&amp;bvm=bv.45645796,d.aWM&amp;psig=AFQjCNEAFndS8oaZV_GWkJqcUtWGnOXFaA&amp;ust=136702519586317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hyperlink" Target="http://www.google.com/url?sa=i&amp;rct=j&amp;q=pentagon+papers+political+cartoon&amp;source=images&amp;cd=&amp;cad=rja&amp;docid=tFOz5ul0KKjHaM&amp;tbnid=_n5XZ2-pf_y4TM:&amp;ved=0CAUQjRw&amp;url=http://voiceseducation.org/node/345&amp;ei=ftV5UfzMHqnp2QWw1YDQBg&amp;bvm=bv.45645796,d.aWM&amp;psig=AFQjCNEAFndS8oaZV_GWkJqcUtWGnOXFaA&amp;ust=13670251958631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1969 to 1974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Nixon Presidency</a:t>
            </a:r>
          </a:p>
        </p:txBody>
      </p:sp>
    </p:spTree>
    <p:extLst>
      <p:ext uri="{BB962C8B-B14F-4D97-AF65-F5344CB8AC3E}">
        <p14:creationId xmlns:p14="http://schemas.microsoft.com/office/powerpoint/2010/main" val="4882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3886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pPr>
              <a:defRPr/>
            </a:pPr>
            <a:r>
              <a:rPr lang="en-US" sz="6000" dirty="0" err="1" smtClean="0"/>
              <a:t>Nixonomics</a:t>
            </a:r>
            <a:endParaRPr lang="en-US" sz="6000" dirty="0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" y="152400"/>
            <a:ext cx="3914774" cy="7010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Inherits cost of Vietnam War &amp; Great Society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Causes “Stagflation” (inflation combined w/ high unemployment)</a:t>
            </a:r>
          </a:p>
          <a:p>
            <a:pPr>
              <a:lnSpc>
                <a:spcPct val="80000"/>
              </a:lnSpc>
              <a:defRPr/>
            </a:pPr>
            <a:r>
              <a:rPr lang="en-US" sz="4000" dirty="0" smtClean="0"/>
              <a:t>Fed raises rate to reduce $ in circulation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 smtClean="0"/>
              <a:t>Inflation hits 5.6% - Nixon imposes wage/price freeze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3200" dirty="0" smtClean="0"/>
              <a:t>Devalues the dollar internationally to encourage purchase of U.S. goods</a:t>
            </a:r>
          </a:p>
          <a:p>
            <a:pPr lvl="3">
              <a:lnSpc>
                <a:spcPct val="80000"/>
              </a:lnSpc>
              <a:defRPr/>
            </a:pPr>
            <a:r>
              <a:rPr lang="en-US" sz="2800" dirty="0" smtClean="0"/>
              <a:t>Problems persist throughout 70s</a:t>
            </a:r>
          </a:p>
        </p:txBody>
      </p:sp>
      <p:pic>
        <p:nvPicPr>
          <p:cNvPr id="4098" name="Picture 2" descr="http://www.debtdeflation.com/blogs/wp-content/uploads/2009/03/IMG0008_1589468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752600"/>
            <a:ext cx="515302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495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44463" y="228600"/>
            <a:ext cx="63325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Nixon goes to China </a:t>
            </a:r>
            <a:br>
              <a:rPr lang="en-US" altLang="en-US" dirty="0" smtClean="0"/>
            </a:br>
            <a:r>
              <a:rPr lang="en-US" altLang="en-US" dirty="0" smtClean="0"/>
              <a:t>– July 1971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193675" y="1576388"/>
            <a:ext cx="6103938" cy="2362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Ping Pong Diplomacy of 4/71 </a:t>
            </a:r>
          </a:p>
          <a:p>
            <a:pPr eaLnBrk="1" hangingPunct="1"/>
            <a:r>
              <a:rPr lang="en-US" altLang="en-US" dirty="0" smtClean="0"/>
              <a:t>Henry Kissinger arranges trip</a:t>
            </a:r>
          </a:p>
          <a:p>
            <a:pPr eaLnBrk="1" hangingPunct="1"/>
            <a:r>
              <a:rPr lang="en-US" altLang="en-US" dirty="0" smtClean="0"/>
              <a:t>Nixon 1st sitting President to visit PRC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Nixon plays China off against Soviet Union 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Historic opening of relations w/ China</a:t>
            </a:r>
            <a:endParaRPr lang="en-US" altLang="en-US" sz="3600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70C0"/>
              </a:solidFill>
            </a:endParaRPr>
          </a:p>
        </p:txBody>
      </p:sp>
      <p:pic>
        <p:nvPicPr>
          <p:cNvPr id="59396" name="Picture 9" descr="http://www.bydewey.com/diplomacypong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17950"/>
            <a:ext cx="3810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1" descr="http://i2.cdn.turner.com/cnn/dam/assets/130210224351-ping-pong-players-horizontal-galle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932238"/>
            <a:ext cx="5143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 descr="http://thenewnixon.org/wp-content/uploads/2009/07/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650"/>
            <a:ext cx="2811463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86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My Documents\nixon_china_co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155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C:\My Documents\nixon_chou_co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51054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371600" y="5334000"/>
            <a:ext cx="7086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Left - Nixon tours Great Wall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Right - Nixon and Chinese Premier Zhou Enlai toast to improved Sino-American relations</a:t>
            </a:r>
          </a:p>
        </p:txBody>
      </p:sp>
    </p:spTree>
    <p:extLst>
      <p:ext uri="{BB962C8B-B14F-4D97-AF65-F5344CB8AC3E}">
        <p14:creationId xmlns:p14="http://schemas.microsoft.com/office/powerpoint/2010/main" val="338651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Nixon in the USSR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95350"/>
            <a:ext cx="3962400" cy="6191250"/>
          </a:xfrm>
        </p:spPr>
        <p:txBody>
          <a:bodyPr/>
          <a:lstStyle/>
          <a:p>
            <a:pPr eaLnBrk="1" hangingPunct="1"/>
            <a:r>
              <a:rPr lang="en-US" altLang="en-US" smtClean="0"/>
              <a:t>Nixon visits Moscow in 1972</a:t>
            </a:r>
          </a:p>
          <a:p>
            <a:pPr lvl="1" eaLnBrk="1" hangingPunct="1"/>
            <a:r>
              <a:rPr lang="en-US" altLang="en-US" smtClean="0">
                <a:solidFill>
                  <a:srgbClr val="0070C0"/>
                </a:solidFill>
              </a:rPr>
              <a:t>Concludes agreements on trade (ag.), technological cooperation, and nuclear weapons</a:t>
            </a:r>
          </a:p>
          <a:p>
            <a:pPr eaLnBrk="1" hangingPunct="1"/>
            <a:endParaRPr lang="en-US" altLang="en-US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SALT I </a:t>
            </a:r>
            <a:r>
              <a:rPr lang="en-US" altLang="en-US" smtClean="0">
                <a:solidFill>
                  <a:schemeClr val="accent1"/>
                </a:solidFill>
              </a:rPr>
              <a:t>(Strategic Arms Limitation Treaty) </a:t>
            </a:r>
            <a:r>
              <a:rPr lang="en-US" altLang="en-US" smtClean="0">
                <a:solidFill>
                  <a:srgbClr val="0070C0"/>
                </a:solidFill>
              </a:rPr>
              <a:t>(ratified 10/72) limits defensive missiles &amp; freezes new offensive missile production for 5 years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Less defense = MAD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1444" name="Picture 5" descr="http://extremethinkover.files.wordpress.com/2010/11/nixon-brezhnev-1972-salt-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6863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7" descr="http://the-cold-war-hits-home.wikispaces.com/file/view/summits_1972.jpg/226606246/460x270/summits_197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381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8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Détente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4152900" cy="40386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70C0"/>
                </a:solidFill>
              </a:rPr>
              <a:t>The easing of strained relations, especially in a political situation</a:t>
            </a:r>
          </a:p>
          <a:p>
            <a:pPr lvl="1" eaLnBrk="1" hangingPunct="1"/>
            <a:r>
              <a:rPr lang="en-US" altLang="en-US" sz="3600" dirty="0" smtClean="0"/>
              <a:t>New relationship created among U.S., Soviet Union, China</a:t>
            </a:r>
          </a:p>
        </p:txBody>
      </p:sp>
      <p:pic>
        <p:nvPicPr>
          <p:cNvPr id="58372" name="Picture 5" descr="http://eurocivcourse7.edublogs.org/files/2009/06/russia-and-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762000"/>
            <a:ext cx="44577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22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678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1972 Election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76400"/>
            <a:ext cx="3749040" cy="4800599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4000" dirty="0" smtClean="0"/>
              <a:t>Nixon expected to win on Diplomatic Success, Law &amp; Order policies &amp; Southern strategy </a:t>
            </a:r>
          </a:p>
          <a:p>
            <a:pPr>
              <a:defRPr/>
            </a:pPr>
            <a:r>
              <a:rPr lang="en-US" sz="4000" dirty="0" smtClean="0"/>
              <a:t>Ran against George McGovern (D-SD)</a:t>
            </a:r>
          </a:p>
          <a:p>
            <a:pPr lvl="1">
              <a:defRPr/>
            </a:pPr>
            <a:r>
              <a:rPr lang="en-US" sz="3600" dirty="0" smtClean="0"/>
              <a:t>Nixon painted him as New Left radical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343400" y="3352800"/>
            <a:ext cx="4419600" cy="3352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4000" dirty="0">
                <a:solidFill>
                  <a:srgbClr val="0070C0"/>
                </a:solidFill>
              </a:rPr>
              <a:t>CREEP formed to raise $ &amp; spy on Dems.</a:t>
            </a:r>
          </a:p>
          <a:p>
            <a:pPr lvl="1">
              <a:defRPr/>
            </a:pPr>
            <a:r>
              <a:rPr lang="en-US" sz="3600" dirty="0">
                <a:solidFill>
                  <a:srgbClr val="0070C0"/>
                </a:solidFill>
              </a:rPr>
              <a:t>Watergate break-in (June 17, 1972)</a:t>
            </a:r>
          </a:p>
          <a:p>
            <a:pPr lvl="2">
              <a:defRPr/>
            </a:pPr>
            <a:r>
              <a:rPr lang="en-US" sz="3200" dirty="0">
                <a:solidFill>
                  <a:srgbClr val="0070C0"/>
                </a:solidFill>
              </a:rPr>
              <a:t>Foiled but temporarily covered up by POTUS</a:t>
            </a:r>
          </a:p>
          <a:p>
            <a:pPr lvl="3">
              <a:defRPr/>
            </a:pPr>
            <a:r>
              <a:rPr lang="en-US" sz="2800" dirty="0">
                <a:solidFill>
                  <a:srgbClr val="0070C0"/>
                </a:solidFill>
              </a:rPr>
              <a:t>Nixon’s role in directing the cover up of the scandal ultimately led to his downfall</a:t>
            </a:r>
          </a:p>
          <a:p>
            <a:endParaRPr lang="en-US" dirty="0"/>
          </a:p>
        </p:txBody>
      </p:sp>
      <p:pic>
        <p:nvPicPr>
          <p:cNvPr id="6146" name="Picture 2" descr="http://www.propublica.org/images/ngen/gypsy_image_lead_ngen/watergate-hotel-30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1529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1972 Election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3352800" cy="4572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4000" dirty="0" smtClean="0"/>
              <a:t>Nixon wins with 61% of pop vote</a:t>
            </a:r>
          </a:p>
          <a:p>
            <a:pPr>
              <a:defRPr/>
            </a:pPr>
            <a:r>
              <a:rPr lang="en-US" sz="4000" dirty="0" smtClean="0"/>
              <a:t>520 to 17</a:t>
            </a:r>
          </a:p>
          <a:p>
            <a:pPr>
              <a:defRPr/>
            </a:pPr>
            <a:r>
              <a:rPr lang="en-US" sz="4000" dirty="0" smtClean="0"/>
              <a:t>Low voter turnout (55%)</a:t>
            </a:r>
          </a:p>
          <a:p>
            <a:pPr>
              <a:defRPr/>
            </a:pPr>
            <a:r>
              <a:rPr lang="en-US" sz="4000" dirty="0" smtClean="0"/>
              <a:t>Dems hold Congress</a:t>
            </a:r>
          </a:p>
          <a:p>
            <a:pPr>
              <a:defRPr/>
            </a:pPr>
            <a:endParaRPr lang="en-US" sz="4000" dirty="0" smtClean="0"/>
          </a:p>
        </p:txBody>
      </p:sp>
      <p:pic>
        <p:nvPicPr>
          <p:cNvPr id="8194" name="Picture 2" descr="http://media-3.web.britannica.com/eb-media/43/73743-004-9A754B2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371600"/>
            <a:ext cx="5876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28903"/>
            <a:ext cx="645261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Watergate Scandal Grows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600" dirty="0" smtClean="0"/>
              <a:t>Conspirators began talking - word of WH coercion spreading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Woodward &amp; Bernstein - Washington Post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Nixon aide John Dean implicated Nixon in Cover-up</a:t>
            </a:r>
          </a:p>
          <a:p>
            <a:pPr>
              <a:defRPr/>
            </a:pPr>
            <a:r>
              <a:rPr lang="en-US" sz="3600" dirty="0" smtClean="0"/>
              <a:t>Senate investigation lead by Sam Irvin (D-NC)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White House tapes subpoenaed - Nixon refuses</a:t>
            </a:r>
          </a:p>
        </p:txBody>
      </p:sp>
      <p:pic>
        <p:nvPicPr>
          <p:cNvPr id="7170" name="Picture 2" descr="http://cdn.historycommons.org/images/events/deannixonknew_wapo_2050081722-2312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52401"/>
            <a:ext cx="2875025" cy="32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avidburn.com/blog/wp-content/uploads/2012/06/Watergate-scandal-key-players-The-Washington-Pos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419474"/>
            <a:ext cx="45910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9285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Watergate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892566" y="152400"/>
            <a:ext cx="4246179" cy="6705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600" dirty="0" smtClean="0"/>
              <a:t>7/30/74 - House voted for 3 Articles of Impeachment</a:t>
            </a:r>
          </a:p>
          <a:p>
            <a:pPr lvl="1">
              <a:defRPr/>
            </a:pPr>
            <a:r>
              <a:rPr lang="en-US" sz="3200" dirty="0" smtClean="0"/>
              <a:t>Obstruction, abuse of power, subverting const.</a:t>
            </a:r>
          </a:p>
          <a:p>
            <a:pPr>
              <a:defRPr/>
            </a:pPr>
            <a:r>
              <a:rPr lang="en-US" sz="3600" dirty="0" smtClean="0"/>
              <a:t>8/5/74 - Nixon releases tapes by order of Supreme Court - reveals his participation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8/9/74 - Nixon resigns rather than face impeachment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Ford takes his place - pardons him a month later</a:t>
            </a:r>
          </a:p>
        </p:txBody>
      </p:sp>
      <p:pic>
        <p:nvPicPr>
          <p:cNvPr id="5122" name="Picture 2" descr="http://pics.livejournal.com/kensmind/pic/000be06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6482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peachforpeace.org/impeach_bush_blog/wp-content/uploads/2008/03/2669160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3"/>
          <a:stretch/>
        </p:blipFill>
        <p:spPr bwMode="auto">
          <a:xfrm>
            <a:off x="76200" y="805440"/>
            <a:ext cx="4591050" cy="24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http://kdlgra.blu.livefilestore.com/y1pEXeQUINebPHQ75xKNQI_YJlMVqkdFbFWvGDoZZ8GX6v5GVFhWPdbtH5nOUtY8hKGDV6hzzSX7dNKeQT-c1-X5g?PARTNER=WRI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37528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23875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altLang="en-US" sz="4400" smtClean="0"/>
              <a:t>Yom Kippur War 1973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65100" y="1447800"/>
            <a:ext cx="3416300" cy="457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3600" smtClean="0"/>
              <a:t>Arabs attack Israel</a:t>
            </a:r>
          </a:p>
          <a:p>
            <a:pPr eaLnBrk="1" hangingPunct="1"/>
            <a:r>
              <a:rPr lang="en-US" altLang="en-US" sz="3600" smtClean="0"/>
              <a:t>Nixon sends aid</a:t>
            </a:r>
          </a:p>
          <a:p>
            <a:pPr lvl="1" eaLnBrk="1" hangingPunct="1"/>
            <a:r>
              <a:rPr lang="en-US" altLang="en-US" sz="3400" smtClean="0"/>
              <a:t>OPEC imposes oil embargo 1974</a:t>
            </a:r>
          </a:p>
          <a:p>
            <a:pPr lvl="2" eaLnBrk="1" hangingPunct="1"/>
            <a:r>
              <a:rPr lang="en-US" altLang="en-US" sz="3000" smtClean="0"/>
              <a:t>Gas lines &amp; high inflation</a:t>
            </a:r>
          </a:p>
        </p:txBody>
      </p:sp>
      <p:pic>
        <p:nvPicPr>
          <p:cNvPr id="62471" name="Picture 11" descr="http://www.fiendbear.com/gasline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571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030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295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3800" b="1" dirty="0" smtClean="0"/>
              <a:t>Nixon promises to bring Americans together but...</a:t>
            </a:r>
            <a:endParaRPr lang="en-US" sz="5400" dirty="0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556260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 smtClean="0"/>
              <a:t>Vice President Spiro Agnew- attacks the media and the left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 smtClean="0"/>
              <a:t>The Press: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 smtClean="0"/>
              <a:t> “Nattering </a:t>
            </a:r>
            <a:r>
              <a:rPr lang="en-US" sz="3600" dirty="0" err="1" smtClean="0"/>
              <a:t>naybobs</a:t>
            </a:r>
            <a:r>
              <a:rPr lang="en-US" sz="3600" dirty="0" smtClean="0"/>
              <a:t> of negativism”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 smtClean="0"/>
              <a:t>The Democrats: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 smtClean="0"/>
              <a:t>“Sniveling hand-wringers”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/>
              <a:t>Nixon thought both were out to get him</a:t>
            </a:r>
            <a:endParaRPr lang="en-US" sz="4400" dirty="0" smtClean="0"/>
          </a:p>
          <a:p>
            <a:pPr>
              <a:lnSpc>
                <a:spcPct val="90000"/>
              </a:lnSpc>
              <a:defRPr/>
            </a:pPr>
            <a:r>
              <a:rPr lang="en-US" sz="4000" dirty="0" smtClean="0"/>
              <a:t>Media is off balance - afraid to be critical of Nixon</a:t>
            </a:r>
          </a:p>
        </p:txBody>
      </p:sp>
      <p:pic>
        <p:nvPicPr>
          <p:cNvPr id="1026" name="Picture 2" descr="http://2.bp.blogspot.com/-NOwEJLz5PNE/ULkwBJ2verI/AAAAAAAAAYg/bNc_A_gt4EQ/s1600/tumblr_ma7b4kv6nB1qauew1o1_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6193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8757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19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pPr>
              <a:defRPr/>
            </a:pPr>
            <a:r>
              <a:rPr lang="en-US" sz="6000" dirty="0" smtClean="0"/>
              <a:t>Democrats control Congress.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2191407"/>
            <a:ext cx="7772400" cy="457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sz="4400" dirty="0" smtClean="0"/>
              <a:t>Hard for Nixon to pass legislation</a:t>
            </a:r>
          </a:p>
          <a:p>
            <a:pPr>
              <a:defRPr/>
            </a:pPr>
            <a:r>
              <a:rPr lang="en-US" sz="4400" dirty="0" smtClean="0"/>
              <a:t>Nixon’s long term goal - make Republicans the majority party.</a:t>
            </a:r>
          </a:p>
        </p:txBody>
      </p:sp>
    </p:spTree>
    <p:extLst>
      <p:ext uri="{BB962C8B-B14F-4D97-AF65-F5344CB8AC3E}">
        <p14:creationId xmlns:p14="http://schemas.microsoft.com/office/powerpoint/2010/main" val="187704872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r>
              <a:rPr lang="en-US" dirty="0" smtClean="0"/>
              <a:t>Supreme Court Opposition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3124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Liberal Supreme Court</a:t>
            </a:r>
          </a:p>
          <a:p>
            <a:pPr lvl="1"/>
            <a:r>
              <a:rPr lang="en-US" dirty="0" smtClean="0"/>
              <a:t>Led by Earl Warren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Miranda v. Arizona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Police advise a suspect of his/her right to remain silent and have an attorney present during questioning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4.bp.blogspot.com/_OyYTsdz-IM4/SfnVcXsrD5I/AAAAAAAAAAc/ViDJDVc1TS0/s200/timeline_pic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536516"/>
            <a:ext cx="2257425" cy="24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8087240.nhd.weebly.com/uploads/3/6/6/9/3669887/3597538_orig.jpg?30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5610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787502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1960s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3124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Reaction against “conformity” of the 1950s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Betty Friedan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The Feminine Mystique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Addresses the myth that women find complete fulfillment staying at home and caring for the family</a:t>
            </a: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Counter Culture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Rejection of middle class values and attitudes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1.bp.blogspot.com/-5MTOc9yevmo/USEcOYiq5_I/AAAAAAAAFZ0/MC4hL7QWf7k/s1600/1971BettyMar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29116"/>
            <a:ext cx="4438650" cy="31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es.cloudinary.com/bdy4ger4/image/fetch/c_limit,h_480,w_620/http:/media.npr.org/assets/img/2013/04/22/gettyimages_97301770-9dfc454ddac15875e36d7c52322c827303e2a431.jpg?s=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3607981" cy="27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ellesley.edu/Polisci/wj/Vietnam/ThreeImages/images/Vetsvswar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62" y="1828800"/>
            <a:ext cx="304703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53607" y="685800"/>
            <a:ext cx="4514193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pPr>
              <a:defRPr/>
            </a:pPr>
            <a:r>
              <a:rPr lang="en-US" dirty="0" smtClean="0"/>
              <a:t>Nixon’s “</a:t>
            </a:r>
            <a:r>
              <a:rPr lang="en-US" dirty="0" smtClean="0">
                <a:solidFill>
                  <a:srgbClr val="0070C0"/>
                </a:solidFill>
              </a:rPr>
              <a:t>Southern Strategy</a:t>
            </a:r>
            <a:r>
              <a:rPr lang="en-US" dirty="0" smtClean="0"/>
              <a:t>”</a:t>
            </a:r>
            <a:endParaRPr lang="en-US" sz="6000" dirty="0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152400"/>
            <a:ext cx="4343400" cy="6705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85000" lnSpcReduction="20000"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Turns back on black vote &amp; courts Southern Whites</a:t>
            </a:r>
          </a:p>
          <a:p>
            <a:pPr lvl="1">
              <a:defRPr/>
            </a:pPr>
            <a:r>
              <a:rPr lang="en-US" sz="3600" dirty="0" smtClean="0"/>
              <a:t>against extending Voting Rights Act, sought to slow desegregation, filed suits to end busing to </a:t>
            </a:r>
            <a:r>
              <a:rPr lang="en-US" sz="3600" dirty="0" err="1" smtClean="0"/>
              <a:t>deseg</a:t>
            </a:r>
            <a:r>
              <a:rPr lang="en-US" sz="3600" dirty="0" smtClean="0"/>
              <a:t>. schools  </a:t>
            </a:r>
          </a:p>
          <a:p>
            <a:pPr>
              <a:defRPr/>
            </a:pPr>
            <a:r>
              <a:rPr lang="en-US" sz="4000" dirty="0" smtClean="0"/>
              <a:t>Attacks liberal Warren Supreme Court</a:t>
            </a:r>
          </a:p>
          <a:p>
            <a:pPr lvl="1">
              <a:defRPr/>
            </a:pPr>
            <a:r>
              <a:rPr lang="en-US" sz="3600" dirty="0" smtClean="0"/>
              <a:t>Appoints conservative Federal judges.</a:t>
            </a:r>
          </a:p>
          <a:p>
            <a:pPr lvl="2">
              <a:defRPr/>
            </a:pPr>
            <a:r>
              <a:rPr lang="en-US" sz="3600" dirty="0" smtClean="0"/>
              <a:t>Senate twice rejected nominees they considered too conservative</a:t>
            </a:r>
          </a:p>
        </p:txBody>
      </p:sp>
      <p:pic>
        <p:nvPicPr>
          <p:cNvPr id="2050" name="Picture 2" descr="http://media3.s-nbcnews.com/j/msnbc/Components/Slideshows/_production/040803_nixon_/040803_nixon_08.grid-6x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905000"/>
            <a:ext cx="45148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529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77724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6000" dirty="0" smtClean="0"/>
              <a:t>Nixon appoints… 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657600" y="1417255"/>
            <a:ext cx="5638800" cy="441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20000"/>
          </a:bodyPr>
          <a:lstStyle/>
          <a:p>
            <a:pPr>
              <a:defRPr/>
            </a:pPr>
            <a:r>
              <a:rPr lang="en-US" sz="4400" dirty="0" smtClean="0"/>
              <a:t>Warren Burger (conservative to replace retiring Earl Warren)</a:t>
            </a:r>
          </a:p>
          <a:p>
            <a:pPr>
              <a:defRPr/>
            </a:pPr>
            <a:r>
              <a:rPr lang="en-US" sz="4400" dirty="0" smtClean="0"/>
              <a:t>Harry Blackmun (Roe v Wade)</a:t>
            </a:r>
          </a:p>
          <a:p>
            <a:pPr>
              <a:defRPr/>
            </a:pPr>
            <a:r>
              <a:rPr lang="en-US" sz="4400" dirty="0" smtClean="0"/>
              <a:t>Lewis Powell</a:t>
            </a:r>
          </a:p>
          <a:p>
            <a:pPr>
              <a:defRPr/>
            </a:pPr>
            <a:r>
              <a:rPr lang="en-US" sz="4400" dirty="0" smtClean="0"/>
              <a:t>William Rehnquist</a:t>
            </a:r>
          </a:p>
          <a:p>
            <a:pPr>
              <a:defRPr/>
            </a:pPr>
            <a:r>
              <a:rPr lang="en-US" sz="4400" dirty="0" smtClean="0"/>
              <a:t>Shifts court to center-right</a:t>
            </a:r>
          </a:p>
        </p:txBody>
      </p:sp>
      <p:pic>
        <p:nvPicPr>
          <p:cNvPr id="3074" name="Picture 2" descr="http://upload.wikimedia.org/wikipedia/commons/thumb/4/47/Warren_e_burger_photo.jpeg/220px-Warren_e_burger_photo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0" y="1524000"/>
            <a:ext cx="3202480" cy="487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0397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533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pPr>
              <a:defRPr/>
            </a:pPr>
            <a:r>
              <a:rPr lang="en-US" dirty="0" smtClean="0"/>
              <a:t>Campus Deaths</a:t>
            </a:r>
            <a:endParaRPr lang="en-US" sz="6000" dirty="0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838200"/>
            <a:ext cx="8915400" cy="6019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0000"/>
              </a:lnSpc>
              <a:defRPr/>
            </a:pPr>
            <a:r>
              <a:rPr lang="en-US" sz="3800" dirty="0" smtClean="0">
                <a:solidFill>
                  <a:srgbClr val="0070C0"/>
                </a:solidFill>
              </a:rPr>
              <a:t>Protests at Kent State and Jackson State over Nixon’s decision to send troops into neutral Cambodia results in student deaths.</a:t>
            </a:r>
          </a:p>
        </p:txBody>
      </p:sp>
      <p:pic>
        <p:nvPicPr>
          <p:cNvPr id="3074" name="Picture 2" descr="http://3.bp.blogspot.com/_VZaVT03Q2G0/S9r9nC5atlI/AAAAAAAAMlE/HCxcBzhsoPo/s1600/KentSta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301691"/>
            <a:ext cx="55816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1389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-152400"/>
            <a:ext cx="4114800" cy="1143000"/>
          </a:xfrm>
        </p:spPr>
        <p:txBody>
          <a:bodyPr/>
          <a:lstStyle/>
          <a:p>
            <a:r>
              <a:rPr lang="en-US" dirty="0"/>
              <a:t>Leaking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505200"/>
            <a:ext cx="4511040" cy="3124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Leaked </a:t>
            </a:r>
            <a:r>
              <a:rPr lang="en-US" sz="3600" dirty="0"/>
              <a:t>by Daniel Ellsberg - </a:t>
            </a:r>
            <a:r>
              <a:rPr lang="en-US" sz="3600" dirty="0" smtClean="0"/>
              <a:t>former </a:t>
            </a:r>
            <a:r>
              <a:rPr lang="en-US" sz="3600" dirty="0"/>
              <a:t>Dept. of Defense analyst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/>
              <a:t>Documentary history of U.S. involvement in Vietnam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>
                <a:solidFill>
                  <a:srgbClr val="0070C0"/>
                </a:solidFill>
              </a:rPr>
              <a:t>Not damaging to Nixon but reveals string of U.S. govt. lies that could undermine public trust</a:t>
            </a:r>
            <a:endParaRPr lang="en-US" sz="4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1295400"/>
            <a:ext cx="48768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June 1971 </a:t>
            </a:r>
            <a:r>
              <a:rPr lang="en-US" sz="3600" dirty="0">
                <a:solidFill>
                  <a:srgbClr val="0070C0"/>
                </a:solidFill>
              </a:rPr>
              <a:t>“The Pentagon Papers” </a:t>
            </a:r>
            <a:r>
              <a:rPr lang="en-US" sz="3600" dirty="0"/>
              <a:t>published in NY Times</a:t>
            </a:r>
          </a:p>
          <a:p>
            <a:endParaRPr lang="en-US" dirty="0"/>
          </a:p>
        </p:txBody>
      </p:sp>
      <p:pic>
        <p:nvPicPr>
          <p:cNvPr id="9218" name="Picture 2" descr="http://voiceseducation.org/Portals/2/Vietnam%20War/Political%20Cartoon%20-%20Herblock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5" y="76200"/>
            <a:ext cx="4195395" cy="32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oiceseducation.org/Portals/2/Vietnam%20War/Political%20Cartoon%20-%20Herblock2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15528"/>
            <a:ext cx="3352800" cy="463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697</Words>
  <Application>Microsoft Office PowerPoint</Application>
  <PresentationFormat>On-screen Show (4:3)</PresentationFormat>
  <Paragraphs>109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The Nixon Presidency</vt:lpstr>
      <vt:lpstr>Nixon promises to bring Americans together but...</vt:lpstr>
      <vt:lpstr>Democrats control Congress.</vt:lpstr>
      <vt:lpstr>Supreme Court Opposition</vt:lpstr>
      <vt:lpstr>1960s Culture</vt:lpstr>
      <vt:lpstr>Nixon’s “Southern Strategy”</vt:lpstr>
      <vt:lpstr>Nixon appoints… </vt:lpstr>
      <vt:lpstr>Campus Deaths</vt:lpstr>
      <vt:lpstr>Leaking Files</vt:lpstr>
      <vt:lpstr>Nixonomics</vt:lpstr>
      <vt:lpstr>Nixon goes to China  – July 1971</vt:lpstr>
      <vt:lpstr>PowerPoint Presentation</vt:lpstr>
      <vt:lpstr>Nixon in the USSR</vt:lpstr>
      <vt:lpstr>Détente</vt:lpstr>
      <vt:lpstr>1972 Election</vt:lpstr>
      <vt:lpstr>1972 Election</vt:lpstr>
      <vt:lpstr>The Watergate Scandal Grows</vt:lpstr>
      <vt:lpstr>Watergate</vt:lpstr>
      <vt:lpstr>Yom Kippur War 1973</vt:lpstr>
    </vt:vector>
  </TitlesOfParts>
  <Company>Bentonville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Nixon Presidency</dc:title>
  <dc:creator>Sullivan, Kimberly</dc:creator>
  <cp:lastModifiedBy>Sullivan, Kimberly</cp:lastModifiedBy>
  <cp:revision>1</cp:revision>
  <dcterms:created xsi:type="dcterms:W3CDTF">2014-04-19T14:31:36Z</dcterms:created>
  <dcterms:modified xsi:type="dcterms:W3CDTF">2014-04-19T14:34:25Z</dcterms:modified>
</cp:coreProperties>
</file>