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theme/themeOverride14.xml" ContentType="application/vnd.openxmlformats-officedocument.themeOverride+xml"/>
  <Default Extension="xml" ContentType="application/xml"/>
  <Override PartName="/ppt/tableStyles.xml" ContentType="application/vnd.openxmlformats-officedocument.presentationml.tableStyles+xml"/>
  <Override PartName="/ppt/theme/themeOverride23.xml" ContentType="application/vnd.openxmlformats-officedocument.themeOverr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heme/themeOverride2.xml" ContentType="application/vnd.openxmlformats-officedocument.themeOverr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theme/themeOverride30.xml" ContentType="application/vnd.openxmlformats-officedocument.themeOverr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Override13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ppt/theme/themeOverride22.xml" ContentType="application/vnd.openxmlformats-officedocument.themeOverride+xml"/>
  <Default Extension="fntdata" ContentType="application/x-fontdata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theme/themeOverride20.xml" ContentType="application/vnd.openxmlformats-officedocument.themeOverride+xml"/>
  <Override PartName="/ppt/slides/slide4.xml" ContentType="application/vnd.openxmlformats-officedocument.presentationml.slide+xml"/>
  <Override PartName="/ppt/theme/themeOverride1.xml" ContentType="application/vnd.openxmlformats-officedocument.themeOverr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theme/themeOverride19.xml" ContentType="application/vnd.openxmlformats-officedocument.themeOverride+xml"/>
  <Override PartName="/ppt/slides/slide12.xml" ContentType="application/vnd.openxmlformats-officedocument.presentationml.slide+xml"/>
  <Override PartName="/ppt/theme/themeOverride12.xml" ContentType="application/vnd.openxmlformats-officedocument.themeOverride+xml"/>
  <Override PartName="/ppt/theme/themeOverride28.xml" ContentType="application/vnd.openxmlformats-officedocument.themeOverride+xml"/>
  <Override PartName="/ppt/theme/themeOverride9.xml" ContentType="application/vnd.openxmlformats-officedocument.themeOverride+xml"/>
  <Override PartName="/ppt/presProps.xml" ContentType="application/vnd.openxmlformats-officedocument.presentationml.presProps+xml"/>
  <Override PartName="/ppt/theme/themeOverride21.xml" ContentType="application/vnd.openxmlformats-officedocument.themeOverr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18.xml" ContentType="application/vnd.openxmlformats-officedocument.themeOverride+xml"/>
  <Override PartName="/ppt/slides/slide11.xml" ContentType="application/vnd.openxmlformats-officedocument.presentationml.slide+xml"/>
  <Override PartName="/ppt/theme/themeOverride11.xml" ContentType="application/vnd.openxmlformats-officedocument.themeOverride+xml"/>
  <Override PartName="/ppt/theme/themeOverride27.xml" ContentType="application/vnd.openxmlformats-officedocument.themeOverride+xml"/>
  <Override PartName="/ppt/theme/themeOverride8.xml" ContentType="application/vnd.openxmlformats-officedocument.themeOverr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heme/themeOverride17.xml" ContentType="application/vnd.openxmlformats-officedocument.themeOverride+xml"/>
  <Override PartName="/ppt/slides/slide10.xml" ContentType="application/vnd.openxmlformats-officedocument.presentationml.slide+xml"/>
  <Override PartName="/ppt/theme/themeOverride10.xml" ContentType="application/vnd.openxmlformats-officedocument.themeOverride+xml"/>
  <Default Extension="wmf" ContentType="image/x-wmf"/>
  <Override PartName="/ppt/theme/themeOverride26.xml" ContentType="application/vnd.openxmlformats-officedocument.themeOverride+xml"/>
  <Override PartName="/ppt/theme/themeOverride7.xml" ContentType="application/vnd.openxmlformats-officedocument.themeOverr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Override16.xml" ContentType="application/vnd.openxmlformats-officedocument.themeOverride+xml"/>
  <Default Extension="jpeg" ContentType="image/jpeg"/>
  <Override PartName="/ppt/viewProps.xml" ContentType="application/vnd.openxmlformats-officedocument.presentationml.viewProps+xml"/>
  <Override PartName="/ppt/theme/themeOverride2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theme/themeOverride4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Default Extension="wdp" ContentType="image/vnd.ms-photo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theme/themeOverride3.xml" ContentType="application/vnd.openxmlformats-officedocument.themeOverr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72" r:id="rId1"/>
    <p:sldMasterId id="2147483696" r:id="rId2"/>
  </p:sldMasterIdLst>
  <p:notesMasterIdLst>
    <p:notesMasterId r:id="rId38"/>
  </p:notesMasterIdLst>
  <p:sldIdLst>
    <p:sldId id="371" r:id="rId3"/>
    <p:sldId id="257" r:id="rId4"/>
    <p:sldId id="260" r:id="rId5"/>
    <p:sldId id="413" r:id="rId6"/>
    <p:sldId id="264" r:id="rId7"/>
    <p:sldId id="291" r:id="rId8"/>
    <p:sldId id="387" r:id="rId9"/>
    <p:sldId id="375" r:id="rId10"/>
    <p:sldId id="297" r:id="rId11"/>
    <p:sldId id="308" r:id="rId12"/>
    <p:sldId id="267" r:id="rId13"/>
    <p:sldId id="268" r:id="rId14"/>
    <p:sldId id="300" r:id="rId15"/>
    <p:sldId id="269" r:id="rId16"/>
    <p:sldId id="304" r:id="rId17"/>
    <p:sldId id="393" r:id="rId18"/>
    <p:sldId id="312" r:id="rId19"/>
    <p:sldId id="313" r:id="rId20"/>
    <p:sldId id="280" r:id="rId21"/>
    <p:sldId id="418" r:id="rId22"/>
    <p:sldId id="340" r:id="rId23"/>
    <p:sldId id="321" r:id="rId24"/>
    <p:sldId id="319" r:id="rId25"/>
    <p:sldId id="276" r:id="rId26"/>
    <p:sldId id="320" r:id="rId27"/>
    <p:sldId id="344" r:id="rId28"/>
    <p:sldId id="349" r:id="rId29"/>
    <p:sldId id="414" r:id="rId30"/>
    <p:sldId id="383" r:id="rId31"/>
    <p:sldId id="351" r:id="rId32"/>
    <p:sldId id="402" r:id="rId33"/>
    <p:sldId id="403" r:id="rId34"/>
    <p:sldId id="404" r:id="rId35"/>
    <p:sldId id="411" r:id="rId36"/>
    <p:sldId id="408" r:id="rId37"/>
  </p:sldIdLst>
  <p:sldSz cx="9144000" cy="6858000" type="screen4x3"/>
  <p:notesSz cx="6858000" cy="9144000"/>
  <p:embeddedFontLst>
    <p:embeddedFont>
      <p:font typeface="Calibri"/>
      <p:regular r:id="rId39"/>
      <p:bold r:id="rId40"/>
      <p:italic r:id="rId41"/>
      <p:boldItalic r:id="rId42"/>
    </p:embeddedFont>
    <p:embeddedFont>
      <p:font typeface="Georgia"/>
      <p:regular r:id="rId43"/>
      <p:bold r:id="rId44"/>
      <p:italic r:id="rId45"/>
      <p:boldItalic r:id="rId46"/>
    </p:embeddedFont>
    <p:embeddedFont>
      <p:font typeface="Wingdings 2" charset="2"/>
      <p:regular r:id="rId47"/>
    </p:embeddedFont>
    <p:embeddedFont>
      <p:font typeface="JasmineUPC"/>
      <p:regular r:id="rId48"/>
      <p:bold r:id="rId49"/>
      <p:italic r:id="rId50"/>
      <p:boldItalic r:id="rId51"/>
    </p:embeddedFont>
    <p:embeddedFont>
      <p:font typeface="Bella Donna"/>
      <p:regular r:id="rId52"/>
    </p:embeddedFont>
    <p:embeddedFont>
      <p:font typeface="Trebuchet MS"/>
      <p:regular r:id="rId53"/>
      <p:bold r:id="rId54"/>
      <p:italic r:id="rId55"/>
      <p:boldItalic r:id="rId56"/>
    </p:embeddedFont>
    <p:embeddedFont>
      <p:font typeface="Versailles LT"/>
      <p:regular r:id="rId57"/>
      <p:bold r:id="rId58"/>
    </p:embeddedFont>
    <p:embeddedFont>
      <p:font typeface="Franklin Gothic Demi"/>
      <p:regular r:id="rId59"/>
      <p:italic r:id="rId60"/>
    </p:embeddedFont>
    <p:embeddedFont>
      <p:font typeface="Kartika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9DE8"/>
    <a:srgbClr val="F7AFDF"/>
    <a:srgbClr val="B1C1B6"/>
    <a:srgbClr val="EAEAEA"/>
    <a:srgbClr val="CFCFCF"/>
    <a:srgbClr val="D4ECBA"/>
    <a:srgbClr val="8F0371"/>
    <a:srgbClr val="FED6F9"/>
    <a:srgbClr val="FF66FF"/>
    <a:srgbClr val="99CC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292" autoAdjust="0"/>
    <p:restoredTop sz="94660"/>
  </p:normalViewPr>
  <p:slideViewPr>
    <p:cSldViewPr>
      <p:cViewPr>
        <p:scale>
          <a:sx n="50" d="100"/>
          <a:sy n="50" d="100"/>
        </p:scale>
        <p:origin x="-2168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font" Target="fonts/font12.fntdata"/><Relationship Id="rId51" Type="http://schemas.openxmlformats.org/officeDocument/2006/relationships/font" Target="fonts/font13.fntdata"/><Relationship Id="rId52" Type="http://schemas.openxmlformats.org/officeDocument/2006/relationships/font" Target="fonts/font14.fntdata"/><Relationship Id="rId53" Type="http://schemas.openxmlformats.org/officeDocument/2006/relationships/font" Target="fonts/font15.fntdata"/><Relationship Id="rId54" Type="http://schemas.openxmlformats.org/officeDocument/2006/relationships/font" Target="fonts/font16.fntdata"/><Relationship Id="rId55" Type="http://schemas.openxmlformats.org/officeDocument/2006/relationships/font" Target="fonts/font17.fntdata"/><Relationship Id="rId56" Type="http://schemas.openxmlformats.org/officeDocument/2006/relationships/font" Target="fonts/font18.fntdata"/><Relationship Id="rId57" Type="http://schemas.openxmlformats.org/officeDocument/2006/relationships/font" Target="fonts/font19.fntdata"/><Relationship Id="rId58" Type="http://schemas.openxmlformats.org/officeDocument/2006/relationships/font" Target="fonts/font20.fntdata"/><Relationship Id="rId59" Type="http://schemas.openxmlformats.org/officeDocument/2006/relationships/font" Target="fonts/font21.fntdata"/><Relationship Id="rId40" Type="http://schemas.openxmlformats.org/officeDocument/2006/relationships/font" Target="fonts/font2.fntdata"/><Relationship Id="rId41" Type="http://schemas.openxmlformats.org/officeDocument/2006/relationships/font" Target="fonts/font3.fntdata"/><Relationship Id="rId42" Type="http://schemas.openxmlformats.org/officeDocument/2006/relationships/font" Target="fonts/font4.fntdata"/><Relationship Id="rId43" Type="http://schemas.openxmlformats.org/officeDocument/2006/relationships/font" Target="fonts/font5.fntdata"/><Relationship Id="rId44" Type="http://schemas.openxmlformats.org/officeDocument/2006/relationships/font" Target="fonts/font6.fntdata"/><Relationship Id="rId45" Type="http://schemas.openxmlformats.org/officeDocument/2006/relationships/font" Target="fonts/font7.fntdata"/><Relationship Id="rId46" Type="http://schemas.openxmlformats.org/officeDocument/2006/relationships/font" Target="fonts/font8.fntdata"/><Relationship Id="rId47" Type="http://schemas.openxmlformats.org/officeDocument/2006/relationships/font" Target="fonts/font9.fntdata"/><Relationship Id="rId48" Type="http://schemas.openxmlformats.org/officeDocument/2006/relationships/font" Target="fonts/font10.fntdata"/><Relationship Id="rId4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font" Target="fonts/font1.fntdata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font" Target="fonts/font22.fntdata"/><Relationship Id="rId61" Type="http://schemas.openxmlformats.org/officeDocument/2006/relationships/font" Target="fonts/font23.fntdata"/><Relationship Id="rId62" Type="http://schemas.openxmlformats.org/officeDocument/2006/relationships/font" Target="fonts/font24.fntdata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9C206-B16F-4CC7-B2BB-50A061E23E0F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17406-D447-46D0-9B29-81A2A4533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35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7406-D447-46D0-9B29-81A2A4533F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720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http://4acre.wordpress.com/2010/12/06/mustard-gas/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7406-D447-46D0-9B29-81A2A4533F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99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 changed. Sauerkraut came to be called "liberty cabbage",[22] German measles became "liberty measles", hamburgers became "liberty sandwiches"[22] and dachshunds became "liberty </a:t>
            </a:r>
            <a:r>
              <a:rPr lang="en-US" dirty="0" err="1" smtClean="0"/>
              <a:t>pups”.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 of German Americans to these tactics was often to Americanize names (e.g. Schmidt to Smith,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Müller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Miller) and to limit the use of the German language in public places, especially churches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17406-D447-46D0-9B29-81A2A4533F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041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580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448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412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202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018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40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735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003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03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45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1C89-F328-4E25-9CE0-B952A689D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845F-D8D9-475D-A6AC-649F46AB9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11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wmf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jpeg"/><Relationship Id="rId5" Type="http://schemas.openxmlformats.org/officeDocument/2006/relationships/slide" Target="slide19.xml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microsoft.com/office/2007/relationships/hdphoto" Target="../media/hdphoto2.wdp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wmf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2.pn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audio" Target="file://localhost/Users/mtuttle/Desktop/Woo%20hoo.mp3" TargetMode="Externa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5.jpeg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microsoft.com/office/2007/relationships/media" Target="file:///I:\APUSH\Unit%2009%20-%20The%20Progressive%20Era%20and%20World%20War%20I\Woodrow_Wilson_at_the_White_House_1917__.wmv" TargetMode="External"/><Relationship Id="rId5" Type="http://schemas.openxmlformats.org/officeDocument/2006/relationships/image" Target="../media/image36.png"/><Relationship Id="rId1" Type="http://schemas.openxmlformats.org/officeDocument/2006/relationships/themeOverride" Target="../theme/themeOverride25.xml"/><Relationship Id="rId2" Type="http://schemas.openxmlformats.org/officeDocument/2006/relationships/video" Target="file:///I:\APUSH\Unit%2009%20-%20The%20Progressive%20Era%20and%20World%20War%20I\Woodrow_Wilson_at_the_White_House_1917__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microsoft.com/office/2007/relationships/hdphoto" Target="../media/hdphoto6.wdp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%5C%5Ccommons.wikimedia.org%5Cwiki%5CUser:Historicair" TargetMode="External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5.png"/><Relationship Id="rId1" Type="http://schemas.openxmlformats.org/officeDocument/2006/relationships/audio" Target="file://localhost/Users/mtuttle/Desktop/This-aggression-will-not-stand-man.mp3" TargetMode="Externa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15.xml"/><Relationship Id="rId3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7.png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8.png"/><Relationship Id="rId5" Type="http://schemas.openxmlformats.org/officeDocument/2006/relationships/hyperlink" Target="http://fcit.usf.edu/HOLOCAUST/maps/map001.HTM" TargetMode="External"/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www.flickr.com/photos/46347505@N05/" TargetMode="Externa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flickr.com/photos/greyworld/" TargetMode="External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thumb/9/9d/Field_hospital_WWI.jpg/1280px-Field_hospital_WW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52" t="6495" r="2356" b="4196"/>
          <a:stretch/>
        </p:blipFill>
        <p:spPr bwMode="auto">
          <a:xfrm>
            <a:off x="-34159" y="0"/>
            <a:ext cx="9178159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85800"/>
            <a:ext cx="9144000" cy="2895600"/>
          </a:xfrm>
        </p:spPr>
        <p:txBody>
          <a:bodyPr anchor="ctr">
            <a:noAutofit/>
          </a:bodyPr>
          <a:lstStyle/>
          <a:p>
            <a:pPr algn="ctr"/>
            <a:r>
              <a:rPr lang="en-US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War I</a:t>
            </a:r>
            <a:endParaRPr lang="en-US" sz="1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160" y="3483114"/>
            <a:ext cx="9178159" cy="707886"/>
          </a:xfrm>
          <a:prstGeom prst="rect">
            <a:avLst/>
          </a:prstGeom>
          <a:solidFill>
            <a:schemeClr val="bg1">
              <a:alpha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INTENSIVE REVIEW VERSION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148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05600" y="365760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81800" y="609600"/>
            <a:ext cx="1447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PROVOCATIONS</a:t>
            </a:r>
            <a:br>
              <a:rPr lang="en-US" sz="4900" b="1" dirty="0" smtClean="0"/>
            </a:br>
            <a:r>
              <a:rPr lang="en-US" sz="3600" b="1" i="1" dirty="0" smtClean="0"/>
              <a:t>Dora Style</a:t>
            </a:r>
            <a:endParaRPr lang="en-US" b="1" i="1" dirty="0"/>
          </a:p>
        </p:txBody>
      </p:sp>
      <p:pic>
        <p:nvPicPr>
          <p:cNvPr id="54274" name="Picture 2" descr="http://www.doratheexplorertvshow.com/images/dora_explorer_sh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2781300" cy="404812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33400" y="1676400"/>
            <a:ext cx="2302285" cy="2595265"/>
            <a:chOff x="533400" y="1676400"/>
            <a:chExt cx="2302285" cy="2595265"/>
          </a:xfrm>
        </p:grpSpPr>
        <p:pic>
          <p:nvPicPr>
            <p:cNvPr id="5" name="Picture 2" descr="http://history.sandiego.edu/GEN/ww1/images/94747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676400"/>
              <a:ext cx="2302285" cy="21814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0" y="3810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Cruise Ship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2514600"/>
            <a:ext cx="2209800" cy="2900065"/>
            <a:chOff x="3276600" y="2514600"/>
            <a:chExt cx="2209800" cy="2900065"/>
          </a:xfrm>
        </p:grpSpPr>
        <p:pic>
          <p:nvPicPr>
            <p:cNvPr id="7" name="Picture 2" descr="File:Zimmermann-telegramm-offen.jpg"/>
            <p:cNvPicPr>
              <a:picLocks noChangeAspect="1" noChangeArrowheads="1"/>
            </p:cNvPicPr>
            <p:nvPr/>
          </p:nvPicPr>
          <p:blipFill>
            <a:blip r:embed="rId5" cstate="print"/>
            <a:srcRect t="4819"/>
            <a:stretch>
              <a:fillRect/>
            </a:stretch>
          </p:blipFill>
          <p:spPr bwMode="auto">
            <a:xfrm>
              <a:off x="3276600" y="2514600"/>
              <a:ext cx="2169042" cy="2438400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276600" y="4953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Telegram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4800600"/>
            <a:ext cx="3483176" cy="1680865"/>
            <a:chOff x="5410200" y="4800600"/>
            <a:chExt cx="3483176" cy="1680865"/>
          </a:xfrm>
        </p:grpSpPr>
        <p:pic>
          <p:nvPicPr>
            <p:cNvPr id="6" name="Picture 8" descr="C:\Documents and Settings\TRICHEY\Local Settings\Temporary Internet Files\Content.IE5\RSHH5WDC\MC900334672[1].wm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200" y="4800600"/>
              <a:ext cx="3483176" cy="1219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60198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Submarine</a:t>
              </a:r>
              <a:endParaRPr lang="en-US" sz="2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95600" y="1066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Where are we going?</a:t>
            </a:r>
          </a:p>
          <a:p>
            <a:pPr algn="ctr"/>
            <a:r>
              <a:rPr lang="en-US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* CLAP CLAP CLAP *</a:t>
            </a:r>
          </a:p>
          <a:p>
            <a:pPr algn="ctr"/>
            <a:r>
              <a:rPr lang="en-US" sz="2000" b="1" i="1" dirty="0" smtClean="0"/>
              <a:t>World War I!</a:t>
            </a:r>
            <a:endParaRPr lang="en-US" sz="2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2286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Press to</a:t>
            </a:r>
            <a:br>
              <a:rPr lang="en-US" sz="2800" b="1" dirty="0" smtClean="0"/>
            </a:br>
            <a:r>
              <a:rPr lang="en-US" sz="2800" b="1" dirty="0" smtClean="0"/>
              <a:t>REPEAT</a:t>
            </a:r>
            <a:endParaRPr lang="en-US" sz="28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3581400" cy="12192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U-BOATS</a:t>
            </a:r>
            <a:endParaRPr lang="en-US" sz="6000" b="1" dirty="0"/>
          </a:p>
        </p:txBody>
      </p:sp>
      <p:pic>
        <p:nvPicPr>
          <p:cNvPr id="1026" name="Picture 2" descr="File:U9Subma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07286"/>
            <a:ext cx="9144000" cy="395531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8100" y="381000"/>
            <a:ext cx="51435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German Submarines</a:t>
            </a:r>
            <a:endParaRPr lang="en-US" sz="3600" b="1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Flag of the United Kingdom.sv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4800" y="304800"/>
            <a:ext cx="3657600" cy="1828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3657600" cy="1828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Sinking of the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>Lusitania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May 7, 1915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+mj-lt"/>
              </a:rPr>
              <a:t>British Luxury Liner</a:t>
            </a:r>
          </a:p>
          <a:p>
            <a:r>
              <a:rPr lang="en-US" sz="2800" b="1" dirty="0" smtClean="0">
                <a:latin typeface="+mj-lt"/>
              </a:rPr>
              <a:t>1,198 Dead</a:t>
            </a:r>
          </a:p>
          <a:p>
            <a:pPr lvl="1"/>
            <a:r>
              <a:rPr lang="en-US" b="1" dirty="0" smtClean="0">
                <a:latin typeface="+mj-lt"/>
              </a:rPr>
              <a:t>128 Americans</a:t>
            </a:r>
            <a:endParaRPr lang="en-US" b="1" dirty="0">
              <a:latin typeface="+mj-lt"/>
            </a:endParaRPr>
          </a:p>
        </p:txBody>
      </p:sp>
      <p:pic>
        <p:nvPicPr>
          <p:cNvPr id="25602" name="Picture 2" descr="http://history.sandiego.edu/GEN/ww1/images/9474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066800"/>
            <a:ext cx="4664485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5" name="Picture 1" descr="C:\Documents and Settings\TRICHEY\Local Settings\Temporary Internet Files\Content.IE5\D51HPTVS\MP900439284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381" t="10714" r="27381" b="5357"/>
          <a:stretch>
            <a:fillRect/>
          </a:stretch>
        </p:blipFill>
        <p:spPr bwMode="auto">
          <a:xfrm>
            <a:off x="762000" y="4191000"/>
            <a:ext cx="2582694" cy="2057400"/>
          </a:xfrm>
          <a:prstGeom prst="rect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794" name="Picture 2" descr="http://www.clker.com/cliparts/7/8/e/0/11949853511945824735ammo_can_ganson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23242" y="4226020"/>
            <a:ext cx="2243594" cy="242243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19200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“He kept us out of war.”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641830"/>
            <a:ext cx="9144000" cy="491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14800" y="990600"/>
            <a:ext cx="456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+mj-lt"/>
              </a:rPr>
              <a:t>-- Wilson Campaign Slogan</a:t>
            </a:r>
            <a:endParaRPr lang="en-US" sz="2800" b="1" dirty="0"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676400"/>
          </a:xfrm>
        </p:spPr>
        <p:txBody>
          <a:bodyPr anchor="ctr">
            <a:noAutofit/>
          </a:bodyPr>
          <a:lstStyle/>
          <a:p>
            <a:r>
              <a:rPr lang="en-US" sz="8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Zimmerman Note</a:t>
            </a:r>
            <a:br>
              <a:rPr lang="en-US" sz="8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4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(aka, Zimmerman Telegram)</a:t>
            </a:r>
            <a:endParaRPr lang="en-US" sz="40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File:Zimmermann Telegram.svg"/>
          <p:cNvPicPr>
            <a:picLocks noChangeAspect="1" noChangeArrowheads="1"/>
          </p:cNvPicPr>
          <p:nvPr/>
        </p:nvPicPr>
        <p:blipFill>
          <a:blip r:embed="rId3" cstate="print"/>
          <a:srcRect l="24199" t="53334" r="28968"/>
          <a:stretch>
            <a:fillRect/>
          </a:stretch>
        </p:blipFill>
        <p:spPr bwMode="auto">
          <a:xfrm>
            <a:off x="228600" y="2286000"/>
            <a:ext cx="4082796" cy="4343400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81000" y="2133600"/>
            <a:ext cx="4101093" cy="4341063"/>
          </a:xfrm>
          <a:custGeom>
            <a:avLst/>
            <a:gdLst>
              <a:gd name="connsiteX0" fmla="*/ 4000500 w 4101093"/>
              <a:gd name="connsiteY0" fmla="*/ 2476500 h 4341063"/>
              <a:gd name="connsiteX1" fmla="*/ 4019550 w 4101093"/>
              <a:gd name="connsiteY1" fmla="*/ 2019300 h 4341063"/>
              <a:gd name="connsiteX2" fmla="*/ 4038600 w 4101093"/>
              <a:gd name="connsiteY2" fmla="*/ 1924050 h 4341063"/>
              <a:gd name="connsiteX3" fmla="*/ 4076700 w 4101093"/>
              <a:gd name="connsiteY3" fmla="*/ 1790700 h 4341063"/>
              <a:gd name="connsiteX4" fmla="*/ 4095750 w 4101093"/>
              <a:gd name="connsiteY4" fmla="*/ 1638300 h 4341063"/>
              <a:gd name="connsiteX5" fmla="*/ 4076700 w 4101093"/>
              <a:gd name="connsiteY5" fmla="*/ 209550 h 4341063"/>
              <a:gd name="connsiteX6" fmla="*/ 4019550 w 4101093"/>
              <a:gd name="connsiteY6" fmla="*/ 152400 h 4341063"/>
              <a:gd name="connsiteX7" fmla="*/ 3905250 w 4101093"/>
              <a:gd name="connsiteY7" fmla="*/ 76200 h 4341063"/>
              <a:gd name="connsiteX8" fmla="*/ 3829050 w 4101093"/>
              <a:gd name="connsiteY8" fmla="*/ 57150 h 4341063"/>
              <a:gd name="connsiteX9" fmla="*/ 3676650 w 4101093"/>
              <a:gd name="connsiteY9" fmla="*/ 0 h 4341063"/>
              <a:gd name="connsiteX10" fmla="*/ 590550 w 4101093"/>
              <a:gd name="connsiteY10" fmla="*/ 19050 h 4341063"/>
              <a:gd name="connsiteX11" fmla="*/ 190500 w 4101093"/>
              <a:gd name="connsiteY11" fmla="*/ 57150 h 4341063"/>
              <a:gd name="connsiteX12" fmla="*/ 95250 w 4101093"/>
              <a:gd name="connsiteY12" fmla="*/ 190500 h 4341063"/>
              <a:gd name="connsiteX13" fmla="*/ 76200 w 4101093"/>
              <a:gd name="connsiteY13" fmla="*/ 247650 h 4341063"/>
              <a:gd name="connsiteX14" fmla="*/ 38100 w 4101093"/>
              <a:gd name="connsiteY14" fmla="*/ 323850 h 4341063"/>
              <a:gd name="connsiteX15" fmla="*/ 19050 w 4101093"/>
              <a:gd name="connsiteY15" fmla="*/ 400050 h 4341063"/>
              <a:gd name="connsiteX16" fmla="*/ 0 w 4101093"/>
              <a:gd name="connsiteY16" fmla="*/ 457200 h 4341063"/>
              <a:gd name="connsiteX17" fmla="*/ 38100 w 4101093"/>
              <a:gd name="connsiteY17" fmla="*/ 1238250 h 4341063"/>
              <a:gd name="connsiteX18" fmla="*/ 57150 w 4101093"/>
              <a:gd name="connsiteY18" fmla="*/ 1352550 h 4341063"/>
              <a:gd name="connsiteX19" fmla="*/ 76200 w 4101093"/>
              <a:gd name="connsiteY19" fmla="*/ 1485900 h 4341063"/>
              <a:gd name="connsiteX20" fmla="*/ 114300 w 4101093"/>
              <a:gd name="connsiteY20" fmla="*/ 1600200 h 4341063"/>
              <a:gd name="connsiteX21" fmla="*/ 133350 w 4101093"/>
              <a:gd name="connsiteY21" fmla="*/ 1657350 h 4341063"/>
              <a:gd name="connsiteX22" fmla="*/ 171450 w 4101093"/>
              <a:gd name="connsiteY22" fmla="*/ 1828800 h 4341063"/>
              <a:gd name="connsiteX23" fmla="*/ 228600 w 4101093"/>
              <a:gd name="connsiteY23" fmla="*/ 2000250 h 4341063"/>
              <a:gd name="connsiteX24" fmla="*/ 247650 w 4101093"/>
              <a:gd name="connsiteY24" fmla="*/ 2057400 h 4341063"/>
              <a:gd name="connsiteX25" fmla="*/ 285750 w 4101093"/>
              <a:gd name="connsiteY25" fmla="*/ 2209800 h 4341063"/>
              <a:gd name="connsiteX26" fmla="*/ 304800 w 4101093"/>
              <a:gd name="connsiteY26" fmla="*/ 2590800 h 4341063"/>
              <a:gd name="connsiteX27" fmla="*/ 342900 w 4101093"/>
              <a:gd name="connsiteY27" fmla="*/ 2647950 h 4341063"/>
              <a:gd name="connsiteX28" fmla="*/ 457200 w 4101093"/>
              <a:gd name="connsiteY28" fmla="*/ 2686050 h 4341063"/>
              <a:gd name="connsiteX29" fmla="*/ 514350 w 4101093"/>
              <a:gd name="connsiteY29" fmla="*/ 2705100 h 4341063"/>
              <a:gd name="connsiteX30" fmla="*/ 571500 w 4101093"/>
              <a:gd name="connsiteY30" fmla="*/ 2743200 h 4341063"/>
              <a:gd name="connsiteX31" fmla="*/ 609600 w 4101093"/>
              <a:gd name="connsiteY31" fmla="*/ 2800350 h 4341063"/>
              <a:gd name="connsiteX32" fmla="*/ 666750 w 4101093"/>
              <a:gd name="connsiteY32" fmla="*/ 2838450 h 4341063"/>
              <a:gd name="connsiteX33" fmla="*/ 742950 w 4101093"/>
              <a:gd name="connsiteY33" fmla="*/ 2933700 h 4341063"/>
              <a:gd name="connsiteX34" fmla="*/ 838200 w 4101093"/>
              <a:gd name="connsiteY34" fmla="*/ 3028950 h 4341063"/>
              <a:gd name="connsiteX35" fmla="*/ 895350 w 4101093"/>
              <a:gd name="connsiteY35" fmla="*/ 3086100 h 4341063"/>
              <a:gd name="connsiteX36" fmla="*/ 1009650 w 4101093"/>
              <a:gd name="connsiteY36" fmla="*/ 3181350 h 4341063"/>
              <a:gd name="connsiteX37" fmla="*/ 1047750 w 4101093"/>
              <a:gd name="connsiteY37" fmla="*/ 3314700 h 4341063"/>
              <a:gd name="connsiteX38" fmla="*/ 1066800 w 4101093"/>
              <a:gd name="connsiteY38" fmla="*/ 3371850 h 4341063"/>
              <a:gd name="connsiteX39" fmla="*/ 1257300 w 4101093"/>
              <a:gd name="connsiteY39" fmla="*/ 3543300 h 4341063"/>
              <a:gd name="connsiteX40" fmla="*/ 1314450 w 4101093"/>
              <a:gd name="connsiteY40" fmla="*/ 3600450 h 4341063"/>
              <a:gd name="connsiteX41" fmla="*/ 1371600 w 4101093"/>
              <a:gd name="connsiteY41" fmla="*/ 3638550 h 4341063"/>
              <a:gd name="connsiteX42" fmla="*/ 1428750 w 4101093"/>
              <a:gd name="connsiteY42" fmla="*/ 3695700 h 4341063"/>
              <a:gd name="connsiteX43" fmla="*/ 1485900 w 4101093"/>
              <a:gd name="connsiteY43" fmla="*/ 3714750 h 4341063"/>
              <a:gd name="connsiteX44" fmla="*/ 1562100 w 4101093"/>
              <a:gd name="connsiteY44" fmla="*/ 3771900 h 4341063"/>
              <a:gd name="connsiteX45" fmla="*/ 1619250 w 4101093"/>
              <a:gd name="connsiteY45" fmla="*/ 3790950 h 4341063"/>
              <a:gd name="connsiteX46" fmla="*/ 1695450 w 4101093"/>
              <a:gd name="connsiteY46" fmla="*/ 3829050 h 4341063"/>
              <a:gd name="connsiteX47" fmla="*/ 1752600 w 4101093"/>
              <a:gd name="connsiteY47" fmla="*/ 3867150 h 4341063"/>
              <a:gd name="connsiteX48" fmla="*/ 1809750 w 4101093"/>
              <a:gd name="connsiteY48" fmla="*/ 3886200 h 4341063"/>
              <a:gd name="connsiteX49" fmla="*/ 1866900 w 4101093"/>
              <a:gd name="connsiteY49" fmla="*/ 3924300 h 4341063"/>
              <a:gd name="connsiteX50" fmla="*/ 1981200 w 4101093"/>
              <a:gd name="connsiteY50" fmla="*/ 3962400 h 4341063"/>
              <a:gd name="connsiteX51" fmla="*/ 2114550 w 4101093"/>
              <a:gd name="connsiteY51" fmla="*/ 4038600 h 4341063"/>
              <a:gd name="connsiteX52" fmla="*/ 2171700 w 4101093"/>
              <a:gd name="connsiteY52" fmla="*/ 4076700 h 4341063"/>
              <a:gd name="connsiteX53" fmla="*/ 2324100 w 4101093"/>
              <a:gd name="connsiteY53" fmla="*/ 4152900 h 4341063"/>
              <a:gd name="connsiteX54" fmla="*/ 2476500 w 4101093"/>
              <a:gd name="connsiteY54" fmla="*/ 4229100 h 4341063"/>
              <a:gd name="connsiteX55" fmla="*/ 2552700 w 4101093"/>
              <a:gd name="connsiteY55" fmla="*/ 4267200 h 4341063"/>
              <a:gd name="connsiteX56" fmla="*/ 3429000 w 4101093"/>
              <a:gd name="connsiteY56" fmla="*/ 4210050 h 4341063"/>
              <a:gd name="connsiteX57" fmla="*/ 3581400 w 4101093"/>
              <a:gd name="connsiteY57" fmla="*/ 4133850 h 4341063"/>
              <a:gd name="connsiteX58" fmla="*/ 3638550 w 4101093"/>
              <a:gd name="connsiteY58" fmla="*/ 4076700 h 4341063"/>
              <a:gd name="connsiteX59" fmla="*/ 3657600 w 4101093"/>
              <a:gd name="connsiteY59" fmla="*/ 3238500 h 4341063"/>
              <a:gd name="connsiteX60" fmla="*/ 3695700 w 4101093"/>
              <a:gd name="connsiteY60" fmla="*/ 3124200 h 4341063"/>
              <a:gd name="connsiteX61" fmla="*/ 3714750 w 4101093"/>
              <a:gd name="connsiteY61" fmla="*/ 3009900 h 4341063"/>
              <a:gd name="connsiteX62" fmla="*/ 3771900 w 4101093"/>
              <a:gd name="connsiteY62" fmla="*/ 2971800 h 4341063"/>
              <a:gd name="connsiteX63" fmla="*/ 3790950 w 4101093"/>
              <a:gd name="connsiteY63" fmla="*/ 2895600 h 4341063"/>
              <a:gd name="connsiteX64" fmla="*/ 3848100 w 4101093"/>
              <a:gd name="connsiteY64" fmla="*/ 2857500 h 4341063"/>
              <a:gd name="connsiteX65" fmla="*/ 3905250 w 4101093"/>
              <a:gd name="connsiteY65" fmla="*/ 2800350 h 4341063"/>
              <a:gd name="connsiteX66" fmla="*/ 4000500 w 4101093"/>
              <a:gd name="connsiteY66" fmla="*/ 2686050 h 4341063"/>
              <a:gd name="connsiteX67" fmla="*/ 4019550 w 4101093"/>
              <a:gd name="connsiteY67" fmla="*/ 2362200 h 434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101093" h="4341063">
                <a:moveTo>
                  <a:pt x="4000500" y="2476500"/>
                </a:moveTo>
                <a:cubicBezTo>
                  <a:pt x="4006850" y="2324100"/>
                  <a:pt x="4009055" y="2171471"/>
                  <a:pt x="4019550" y="2019300"/>
                </a:cubicBezTo>
                <a:cubicBezTo>
                  <a:pt x="4021778" y="1986998"/>
                  <a:pt x="4031576" y="1955658"/>
                  <a:pt x="4038600" y="1924050"/>
                </a:cubicBezTo>
                <a:cubicBezTo>
                  <a:pt x="4054547" y="1852289"/>
                  <a:pt x="4055486" y="1854342"/>
                  <a:pt x="4076700" y="1790700"/>
                </a:cubicBezTo>
                <a:cubicBezTo>
                  <a:pt x="4083050" y="1739900"/>
                  <a:pt x="4095750" y="1689495"/>
                  <a:pt x="4095750" y="1638300"/>
                </a:cubicBezTo>
                <a:cubicBezTo>
                  <a:pt x="4095750" y="1162008"/>
                  <a:pt x="4101093" y="685217"/>
                  <a:pt x="4076700" y="209550"/>
                </a:cubicBezTo>
                <a:cubicBezTo>
                  <a:pt x="4075320" y="182645"/>
                  <a:pt x="4040816" y="168940"/>
                  <a:pt x="4019550" y="152400"/>
                </a:cubicBezTo>
                <a:cubicBezTo>
                  <a:pt x="3983405" y="124287"/>
                  <a:pt x="3949673" y="87306"/>
                  <a:pt x="3905250" y="76200"/>
                </a:cubicBezTo>
                <a:cubicBezTo>
                  <a:pt x="3879850" y="69850"/>
                  <a:pt x="3854224" y="64343"/>
                  <a:pt x="3829050" y="57150"/>
                </a:cubicBezTo>
                <a:cubicBezTo>
                  <a:pt x="3776789" y="42218"/>
                  <a:pt x="3726974" y="20130"/>
                  <a:pt x="3676650" y="0"/>
                </a:cubicBezTo>
                <a:lnTo>
                  <a:pt x="590550" y="19050"/>
                </a:lnTo>
                <a:cubicBezTo>
                  <a:pt x="277662" y="22527"/>
                  <a:pt x="347470" y="4827"/>
                  <a:pt x="190500" y="57150"/>
                </a:cubicBezTo>
                <a:cubicBezTo>
                  <a:pt x="177557" y="74408"/>
                  <a:pt x="109178" y="162644"/>
                  <a:pt x="95250" y="190500"/>
                </a:cubicBezTo>
                <a:cubicBezTo>
                  <a:pt x="86270" y="208461"/>
                  <a:pt x="84110" y="229193"/>
                  <a:pt x="76200" y="247650"/>
                </a:cubicBezTo>
                <a:cubicBezTo>
                  <a:pt x="65013" y="273752"/>
                  <a:pt x="48071" y="297260"/>
                  <a:pt x="38100" y="323850"/>
                </a:cubicBezTo>
                <a:cubicBezTo>
                  <a:pt x="28907" y="348365"/>
                  <a:pt x="26243" y="374876"/>
                  <a:pt x="19050" y="400050"/>
                </a:cubicBezTo>
                <a:cubicBezTo>
                  <a:pt x="13533" y="419358"/>
                  <a:pt x="6350" y="438150"/>
                  <a:pt x="0" y="457200"/>
                </a:cubicBezTo>
                <a:cubicBezTo>
                  <a:pt x="9914" y="754615"/>
                  <a:pt x="6015" y="965528"/>
                  <a:pt x="38100" y="1238250"/>
                </a:cubicBezTo>
                <a:cubicBezTo>
                  <a:pt x="42613" y="1276611"/>
                  <a:pt x="51277" y="1314374"/>
                  <a:pt x="57150" y="1352550"/>
                </a:cubicBezTo>
                <a:cubicBezTo>
                  <a:pt x="63978" y="1396929"/>
                  <a:pt x="66104" y="1442149"/>
                  <a:pt x="76200" y="1485900"/>
                </a:cubicBezTo>
                <a:cubicBezTo>
                  <a:pt x="85231" y="1525032"/>
                  <a:pt x="101600" y="1562100"/>
                  <a:pt x="114300" y="1600200"/>
                </a:cubicBezTo>
                <a:cubicBezTo>
                  <a:pt x="120650" y="1619250"/>
                  <a:pt x="129412" y="1637659"/>
                  <a:pt x="133350" y="1657350"/>
                </a:cubicBezTo>
                <a:cubicBezTo>
                  <a:pt x="144226" y="1711732"/>
                  <a:pt x="155308" y="1774994"/>
                  <a:pt x="171450" y="1828800"/>
                </a:cubicBezTo>
                <a:lnTo>
                  <a:pt x="228600" y="2000250"/>
                </a:lnTo>
                <a:cubicBezTo>
                  <a:pt x="234950" y="2019300"/>
                  <a:pt x="243712" y="2037709"/>
                  <a:pt x="247650" y="2057400"/>
                </a:cubicBezTo>
                <a:cubicBezTo>
                  <a:pt x="270638" y="2172341"/>
                  <a:pt x="256461" y="2121933"/>
                  <a:pt x="285750" y="2209800"/>
                </a:cubicBezTo>
                <a:cubicBezTo>
                  <a:pt x="292100" y="2336800"/>
                  <a:pt x="288353" y="2464709"/>
                  <a:pt x="304800" y="2590800"/>
                </a:cubicBezTo>
                <a:cubicBezTo>
                  <a:pt x="307761" y="2613503"/>
                  <a:pt x="323485" y="2635816"/>
                  <a:pt x="342900" y="2647950"/>
                </a:cubicBezTo>
                <a:cubicBezTo>
                  <a:pt x="376956" y="2669235"/>
                  <a:pt x="419100" y="2673350"/>
                  <a:pt x="457200" y="2686050"/>
                </a:cubicBezTo>
                <a:cubicBezTo>
                  <a:pt x="476250" y="2692400"/>
                  <a:pt x="497642" y="2693961"/>
                  <a:pt x="514350" y="2705100"/>
                </a:cubicBezTo>
                <a:lnTo>
                  <a:pt x="571500" y="2743200"/>
                </a:lnTo>
                <a:cubicBezTo>
                  <a:pt x="584200" y="2762250"/>
                  <a:pt x="593411" y="2784161"/>
                  <a:pt x="609600" y="2800350"/>
                </a:cubicBezTo>
                <a:cubicBezTo>
                  <a:pt x="625789" y="2816539"/>
                  <a:pt x="652447" y="2820572"/>
                  <a:pt x="666750" y="2838450"/>
                </a:cubicBezTo>
                <a:cubicBezTo>
                  <a:pt x="771910" y="2969901"/>
                  <a:pt x="579166" y="2824511"/>
                  <a:pt x="742950" y="2933700"/>
                </a:cubicBezTo>
                <a:cubicBezTo>
                  <a:pt x="812800" y="3038475"/>
                  <a:pt x="742950" y="2949575"/>
                  <a:pt x="838200" y="3028950"/>
                </a:cubicBezTo>
                <a:cubicBezTo>
                  <a:pt x="858896" y="3046197"/>
                  <a:pt x="874654" y="3068853"/>
                  <a:pt x="895350" y="3086100"/>
                </a:cubicBezTo>
                <a:cubicBezTo>
                  <a:pt x="1054482" y="3218710"/>
                  <a:pt x="842685" y="3014385"/>
                  <a:pt x="1009650" y="3181350"/>
                </a:cubicBezTo>
                <a:cubicBezTo>
                  <a:pt x="1055325" y="3318376"/>
                  <a:pt x="999910" y="3147258"/>
                  <a:pt x="1047750" y="3314700"/>
                </a:cubicBezTo>
                <a:cubicBezTo>
                  <a:pt x="1053267" y="3334008"/>
                  <a:pt x="1054472" y="3355999"/>
                  <a:pt x="1066800" y="3371850"/>
                </a:cubicBezTo>
                <a:cubicBezTo>
                  <a:pt x="1163000" y="3495536"/>
                  <a:pt x="1161889" y="3461519"/>
                  <a:pt x="1257300" y="3543300"/>
                </a:cubicBezTo>
                <a:cubicBezTo>
                  <a:pt x="1277755" y="3560833"/>
                  <a:pt x="1293754" y="3583203"/>
                  <a:pt x="1314450" y="3600450"/>
                </a:cubicBezTo>
                <a:cubicBezTo>
                  <a:pt x="1332039" y="3615107"/>
                  <a:pt x="1354011" y="3623893"/>
                  <a:pt x="1371600" y="3638550"/>
                </a:cubicBezTo>
                <a:cubicBezTo>
                  <a:pt x="1392296" y="3655797"/>
                  <a:pt x="1406334" y="3680756"/>
                  <a:pt x="1428750" y="3695700"/>
                </a:cubicBezTo>
                <a:cubicBezTo>
                  <a:pt x="1445458" y="3706839"/>
                  <a:pt x="1466850" y="3708400"/>
                  <a:pt x="1485900" y="3714750"/>
                </a:cubicBezTo>
                <a:cubicBezTo>
                  <a:pt x="1511300" y="3733800"/>
                  <a:pt x="1534533" y="3756148"/>
                  <a:pt x="1562100" y="3771900"/>
                </a:cubicBezTo>
                <a:cubicBezTo>
                  <a:pt x="1579535" y="3781863"/>
                  <a:pt x="1600793" y="3783040"/>
                  <a:pt x="1619250" y="3790950"/>
                </a:cubicBezTo>
                <a:cubicBezTo>
                  <a:pt x="1645352" y="3802137"/>
                  <a:pt x="1670794" y="3814961"/>
                  <a:pt x="1695450" y="3829050"/>
                </a:cubicBezTo>
                <a:cubicBezTo>
                  <a:pt x="1715329" y="3840409"/>
                  <a:pt x="1732122" y="3856911"/>
                  <a:pt x="1752600" y="3867150"/>
                </a:cubicBezTo>
                <a:cubicBezTo>
                  <a:pt x="1770561" y="3876130"/>
                  <a:pt x="1791789" y="3877220"/>
                  <a:pt x="1809750" y="3886200"/>
                </a:cubicBezTo>
                <a:cubicBezTo>
                  <a:pt x="1830228" y="3896439"/>
                  <a:pt x="1845978" y="3915001"/>
                  <a:pt x="1866900" y="3924300"/>
                </a:cubicBezTo>
                <a:cubicBezTo>
                  <a:pt x="1903600" y="3940611"/>
                  <a:pt x="1981200" y="3962400"/>
                  <a:pt x="1981200" y="3962400"/>
                </a:cubicBezTo>
                <a:cubicBezTo>
                  <a:pt x="2165456" y="4100592"/>
                  <a:pt x="1969099" y="3965874"/>
                  <a:pt x="2114550" y="4038600"/>
                </a:cubicBezTo>
                <a:cubicBezTo>
                  <a:pt x="2135028" y="4048839"/>
                  <a:pt x="2151600" y="4065737"/>
                  <a:pt x="2171700" y="4076700"/>
                </a:cubicBezTo>
                <a:cubicBezTo>
                  <a:pt x="2221561" y="4103897"/>
                  <a:pt x="2283939" y="4112739"/>
                  <a:pt x="2324100" y="4152900"/>
                </a:cubicBezTo>
                <a:cubicBezTo>
                  <a:pt x="2404145" y="4232945"/>
                  <a:pt x="2354832" y="4204766"/>
                  <a:pt x="2476500" y="4229100"/>
                </a:cubicBezTo>
                <a:cubicBezTo>
                  <a:pt x="2501900" y="4241800"/>
                  <a:pt x="2524309" y="4266569"/>
                  <a:pt x="2552700" y="4267200"/>
                </a:cubicBezTo>
                <a:cubicBezTo>
                  <a:pt x="2962852" y="4276314"/>
                  <a:pt x="3145139" y="4341063"/>
                  <a:pt x="3429000" y="4210050"/>
                </a:cubicBezTo>
                <a:cubicBezTo>
                  <a:pt x="3480569" y="4186249"/>
                  <a:pt x="3541239" y="4174011"/>
                  <a:pt x="3581400" y="4133850"/>
                </a:cubicBezTo>
                <a:lnTo>
                  <a:pt x="3638550" y="4076700"/>
                </a:lnTo>
                <a:cubicBezTo>
                  <a:pt x="3644900" y="3797300"/>
                  <a:pt x="3640862" y="3517470"/>
                  <a:pt x="3657600" y="3238500"/>
                </a:cubicBezTo>
                <a:cubicBezTo>
                  <a:pt x="3660005" y="3198411"/>
                  <a:pt x="3689098" y="3163814"/>
                  <a:pt x="3695700" y="3124200"/>
                </a:cubicBezTo>
                <a:cubicBezTo>
                  <a:pt x="3702050" y="3086100"/>
                  <a:pt x="3697476" y="3044448"/>
                  <a:pt x="3714750" y="3009900"/>
                </a:cubicBezTo>
                <a:cubicBezTo>
                  <a:pt x="3724989" y="2989422"/>
                  <a:pt x="3752850" y="2984500"/>
                  <a:pt x="3771900" y="2971800"/>
                </a:cubicBezTo>
                <a:cubicBezTo>
                  <a:pt x="3778250" y="2946400"/>
                  <a:pt x="3776427" y="2917385"/>
                  <a:pt x="3790950" y="2895600"/>
                </a:cubicBezTo>
                <a:cubicBezTo>
                  <a:pt x="3803650" y="2876550"/>
                  <a:pt x="3830511" y="2872157"/>
                  <a:pt x="3848100" y="2857500"/>
                </a:cubicBezTo>
                <a:cubicBezTo>
                  <a:pt x="3868796" y="2840253"/>
                  <a:pt x="3888003" y="2821046"/>
                  <a:pt x="3905250" y="2800350"/>
                </a:cubicBezTo>
                <a:cubicBezTo>
                  <a:pt x="4037860" y="2641218"/>
                  <a:pt x="3833535" y="2853015"/>
                  <a:pt x="4000500" y="2686050"/>
                </a:cubicBezTo>
                <a:cubicBezTo>
                  <a:pt x="4047663" y="2544562"/>
                  <a:pt x="4019550" y="2648980"/>
                  <a:pt x="4019550" y="2362200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cartoon - zimmerman not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2222"/>
          <a:stretch>
            <a:fillRect/>
          </a:stretch>
        </p:blipFill>
        <p:spPr>
          <a:xfrm>
            <a:off x="4724399" y="2216645"/>
            <a:ext cx="4233315" cy="4449685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File:Zimmermann-telegramm-offen.jpg"/>
          <p:cNvPicPr>
            <a:picLocks noChangeAspect="1" noChangeArrowheads="1"/>
          </p:cNvPicPr>
          <p:nvPr/>
        </p:nvPicPr>
        <p:blipFill rotWithShape="1">
          <a:blip r:embed="rId3" cstate="print"/>
          <a:srcRect l="6449" t="7618" b="37421"/>
          <a:stretch/>
        </p:blipFill>
        <p:spPr bwMode="auto">
          <a:xfrm>
            <a:off x="0" y="512932"/>
            <a:ext cx="9144000" cy="634506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2438400"/>
            <a:ext cx="8229600" cy="9144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AFD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705600" y="3657600"/>
            <a:ext cx="1447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609600"/>
            <a:ext cx="1447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PROVOCATIONS</a:t>
            </a:r>
            <a:br>
              <a:rPr lang="en-US" sz="4900" b="1" dirty="0" smtClean="0"/>
            </a:br>
            <a:r>
              <a:rPr lang="en-US" sz="3600" b="1" i="1" dirty="0" smtClean="0"/>
              <a:t>Dora Style</a:t>
            </a:r>
            <a:endParaRPr lang="en-US" b="1" i="1" dirty="0"/>
          </a:p>
        </p:txBody>
      </p:sp>
      <p:pic>
        <p:nvPicPr>
          <p:cNvPr id="54274" name="Picture 2" descr="http://www.doratheexplorertvshow.com/images/dora_explorer_sh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28600"/>
            <a:ext cx="2781300" cy="404812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533400" y="1676400"/>
            <a:ext cx="2302285" cy="2595265"/>
            <a:chOff x="533400" y="1676400"/>
            <a:chExt cx="2302285" cy="2595265"/>
          </a:xfrm>
        </p:grpSpPr>
        <p:pic>
          <p:nvPicPr>
            <p:cNvPr id="5" name="Picture 2" descr="http://history.sandiego.edu/GEN/ww1/images/94747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676400"/>
              <a:ext cx="2302285" cy="21814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33400" y="3810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</a:rPr>
                <a:t>Cruise Ship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2514600"/>
            <a:ext cx="2209800" cy="2900065"/>
            <a:chOff x="3276600" y="2514600"/>
            <a:chExt cx="2209800" cy="2900065"/>
          </a:xfrm>
        </p:grpSpPr>
        <p:pic>
          <p:nvPicPr>
            <p:cNvPr id="7" name="Picture 2" descr="File:Zimmermann-telegramm-offen.jpg"/>
            <p:cNvPicPr>
              <a:picLocks noChangeAspect="1" noChangeArrowheads="1"/>
            </p:cNvPicPr>
            <p:nvPr/>
          </p:nvPicPr>
          <p:blipFill>
            <a:blip r:embed="rId5" cstate="print"/>
            <a:srcRect t="4819"/>
            <a:stretch>
              <a:fillRect/>
            </a:stretch>
          </p:blipFill>
          <p:spPr bwMode="auto">
            <a:xfrm>
              <a:off x="3276600" y="2514600"/>
              <a:ext cx="2169042" cy="2438400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276600" y="4953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</a:rPr>
                <a:t>Telegram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4800600"/>
            <a:ext cx="3483176" cy="1680865"/>
            <a:chOff x="5410200" y="4800600"/>
            <a:chExt cx="3483176" cy="1680865"/>
          </a:xfrm>
        </p:grpSpPr>
        <p:pic>
          <p:nvPicPr>
            <p:cNvPr id="6" name="Picture 8" descr="C:\Documents and Settings\TRICHEY\Local Settings\Temporary Internet Files\Content.IE5\RSHH5WDC\MC900334672[1].wm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200" y="4800600"/>
              <a:ext cx="3483176" cy="1219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60198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white"/>
                  </a:solidFill>
                </a:rPr>
                <a:t>Submarine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95600" y="1066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Where are we going?</a:t>
            </a:r>
          </a:p>
          <a:p>
            <a:pPr algn="ctr"/>
            <a:r>
              <a:rPr lang="en-US" sz="2000" b="1" i="1" dirty="0" smtClean="0">
                <a:solidFill>
                  <a:srgbClr val="E60706">
                    <a:lumMod val="40000"/>
                    <a:lumOff val="60000"/>
                  </a:srgbClr>
                </a:solidFill>
              </a:rPr>
              <a:t>* CLAP CLAP CLAP *</a:t>
            </a:r>
          </a:p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World War I!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2286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Press to</a:t>
            </a:r>
            <a:br>
              <a:rPr lang="en-US" sz="2800" b="1" dirty="0" smtClean="0">
                <a:solidFill>
                  <a:prstClr val="white"/>
                </a:solidFill>
              </a:rPr>
            </a:br>
            <a:r>
              <a:rPr lang="en-US" sz="2800" b="1" dirty="0" smtClean="0">
                <a:solidFill>
                  <a:prstClr val="white"/>
                </a:solidFill>
              </a:rPr>
              <a:t>REPEAT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376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7119372" cy="1524000"/>
          </a:xfrm>
        </p:spPr>
        <p:txBody>
          <a:bodyPr anchor="ctr">
            <a:noAutofit/>
          </a:bodyPr>
          <a:lstStyle/>
          <a:p>
            <a:r>
              <a:rPr lang="en-US" sz="5400" b="1" dirty="0" smtClean="0"/>
              <a:t>Wilson’s War Message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1816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Direct </a:t>
            </a:r>
            <a:r>
              <a:rPr lang="en-US" sz="3200" b="1" dirty="0" smtClean="0"/>
              <a:t>Cause:</a:t>
            </a:r>
          </a:p>
          <a:p>
            <a:pPr marL="457200" indent="0">
              <a:buNone/>
            </a:pPr>
            <a:r>
              <a:rPr lang="en-US" sz="3200" dirty="0" smtClean="0"/>
              <a:t>German policy of </a:t>
            </a:r>
            <a:r>
              <a:rPr lang="en-US" sz="3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Unrestricted Submarine Warfare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3200" b="1" dirty="0" smtClean="0"/>
              <a:t>America’s Mission:</a:t>
            </a:r>
          </a:p>
          <a:p>
            <a:pPr marL="457200" indent="-457200">
              <a:buNone/>
            </a:pPr>
            <a:r>
              <a:rPr lang="en-US" sz="3200" dirty="0" smtClean="0"/>
              <a:t>	Make the world safe for </a:t>
            </a:r>
            <a:r>
              <a:rPr 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democracy</a:t>
            </a:r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 descr="File:Thomas Woodrow Wilson, Harris &amp; Ewing bw photo portrait, 1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7400" y="1600200"/>
            <a:ext cx="2987135" cy="452596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271772" y="304800"/>
            <a:ext cx="1338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April, </a:t>
            </a:r>
            <a:br>
              <a:rPr lang="en-US" sz="2800" b="1" dirty="0" smtClean="0"/>
            </a:br>
            <a:r>
              <a:rPr lang="en-US" sz="2800" b="1" dirty="0" smtClean="0"/>
              <a:t>1917</a:t>
            </a:r>
            <a:endParaRPr lang="en-US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5029200" cy="2468562"/>
          </a:xfrm>
        </p:spPr>
        <p:txBody>
          <a:bodyPr anchor="ctr">
            <a:normAutofit/>
          </a:bodyPr>
          <a:lstStyle/>
          <a:p>
            <a:r>
              <a:rPr lang="en-US" sz="6600" b="1" i="1" dirty="0" smtClean="0"/>
              <a:t>Grab </a:t>
            </a:r>
            <a:r>
              <a:rPr lang="en-US" sz="7200" b="1" i="1" dirty="0" smtClean="0"/>
              <a:t>your</a:t>
            </a:r>
            <a:r>
              <a:rPr lang="en-US" sz="6600" b="1" i="1" dirty="0" smtClean="0"/>
              <a:t> </a:t>
            </a:r>
            <a:br>
              <a:rPr lang="en-US" sz="6600" b="1" i="1" dirty="0" smtClean="0"/>
            </a:br>
            <a:r>
              <a:rPr lang="en-US" sz="6600" b="1" i="1" dirty="0" smtClean="0"/>
              <a:t>gas mask…</a:t>
            </a:r>
            <a:endParaRPr lang="en-US" sz="6600" b="1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48200" y="249154"/>
            <a:ext cx="4174189" cy="6075446"/>
            <a:chOff x="4598336" y="1905000"/>
            <a:chExt cx="4174189" cy="6075446"/>
          </a:xfrm>
        </p:grpSpPr>
        <p:sp>
          <p:nvSpPr>
            <p:cNvPr id="9" name="Rectangle 8"/>
            <p:cNvSpPr/>
            <p:nvPr/>
          </p:nvSpPr>
          <p:spPr>
            <a:xfrm>
              <a:off x="6019800" y="5334000"/>
              <a:ext cx="14478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83864" y="2570246"/>
              <a:ext cx="2491072" cy="1752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www.doratheexplorertvshow.com/images/dora_explorer_sho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8336" y="1905000"/>
              <a:ext cx="4174189" cy="6075446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www.clker.com/cliparts/f/5/1/5/1229694219339943231rg1024_gas_mas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112" y="501134"/>
            <a:ext cx="3357778" cy="36898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031823"/>
            <a:ext cx="501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+mj-lt"/>
              </a:rPr>
              <a:t>Let’s go!</a:t>
            </a:r>
            <a:endParaRPr lang="en-US" sz="4800" b="1" i="1" dirty="0"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3733800" cy="1981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Selective Service Act (1917)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096000"/>
            <a:ext cx="31242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+mj-lt"/>
              </a:rPr>
              <a:t>	Draft Card </a:t>
            </a:r>
            <a:r>
              <a:rPr lang="en-US" sz="3200" b="1" dirty="0" smtClean="0">
                <a:latin typeface="+mj-lt"/>
                <a:sym typeface="Wingdings" pitchFamily="2" charset="2"/>
              </a:rPr>
              <a:t></a:t>
            </a:r>
            <a:endParaRPr lang="en-US" sz="3200" b="1" dirty="0">
              <a:latin typeface="+mj-lt"/>
            </a:endParaRPr>
          </a:p>
        </p:txBody>
      </p:sp>
      <p:pic>
        <p:nvPicPr>
          <p:cNvPr id="1026" name="Picture 2" descr="http://www.archives.gov/news/stories/draft-registration-cards/ellington-front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859"/>
            <a:ext cx="5410200" cy="683714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219200"/>
          </a:xfrm>
        </p:spPr>
        <p:txBody>
          <a:bodyPr anchor="ctr">
            <a:noAutofit/>
          </a:bodyPr>
          <a:lstStyle/>
          <a:p>
            <a:r>
              <a:rPr lang="en-US" sz="6600" b="1" dirty="0" smtClean="0"/>
              <a:t>Causes of World War I</a:t>
            </a:r>
            <a:endParaRPr lang="en-US" sz="6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1952" y="1752600"/>
            <a:ext cx="5352048" cy="25908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Militarism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Alliance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Imperialism</a:t>
            </a:r>
            <a:endParaRPr lang="en-US" sz="40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18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Nationalism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http://4acre.files.wordpress.com/2010/12/mustard-g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758" r="27392"/>
          <a:stretch/>
        </p:blipFill>
        <p:spPr bwMode="auto">
          <a:xfrm>
            <a:off x="399048" y="1660971"/>
            <a:ext cx="3334752" cy="45874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 anchor="ctr">
            <a:noAutofit/>
          </a:bodyPr>
          <a:lstStyle/>
          <a:p>
            <a:pPr algn="l"/>
            <a:r>
              <a:rPr lang="en-US" sz="7200" b="1" dirty="0" smtClean="0"/>
              <a:t>Doughboys</a:t>
            </a:r>
            <a:endParaRPr lang="en-US" sz="7200" b="1" dirty="0"/>
          </a:p>
        </p:txBody>
      </p:sp>
      <p:pic>
        <p:nvPicPr>
          <p:cNvPr id="18434" name="Picture 2" descr="File:HAB ww1 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409" y="0"/>
            <a:ext cx="2722591" cy="4419600"/>
          </a:xfrm>
          <a:prstGeom prst="rect">
            <a:avLst/>
          </a:prstGeom>
          <a:noFill/>
        </p:spPr>
      </p:pic>
      <p:pic>
        <p:nvPicPr>
          <p:cNvPr id="6" name="Woo ho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4648200"/>
            <a:ext cx="761999" cy="761999"/>
          </a:xfrm>
          <a:prstGeom prst="rect">
            <a:avLst/>
          </a:prstGeom>
        </p:spPr>
      </p:pic>
      <p:pic>
        <p:nvPicPr>
          <p:cNvPr id="8" name="Picture 7" descr="t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524000"/>
            <a:ext cx="3368866" cy="370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Unclesamwant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78320"/>
            <a:ext cx="5153025" cy="69363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87075">
            <a:off x="-325537" y="3330099"/>
            <a:ext cx="9863014" cy="1117688"/>
          </a:xfrm>
          <a:solidFill>
            <a:schemeClr val="bg1">
              <a:alpha val="75000"/>
            </a:schemeClr>
          </a:solidFill>
        </p:spPr>
        <p:txBody>
          <a:bodyPr anchor="ctr"/>
          <a:lstStyle/>
          <a:p>
            <a:r>
              <a:rPr lang="en-US" sz="6600" b="1" dirty="0" smtClean="0"/>
              <a:t>PROPAGANDA</a:t>
            </a: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81600" y="304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1. Recruitment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2209800"/>
          </a:xfrm>
        </p:spPr>
        <p:txBody>
          <a:bodyPr anchor="ctr">
            <a:noAutofit/>
          </a:bodyPr>
          <a:lstStyle/>
          <a:p>
            <a:r>
              <a:rPr lang="en-US" sz="5400" b="1" dirty="0" smtClean="0"/>
              <a:t>Propaganda </a:t>
            </a:r>
            <a:r>
              <a:rPr lang="en-US" sz="6300" b="1" dirty="0" smtClean="0"/>
              <a:t>Campaign</a:t>
            </a:r>
            <a:endParaRPr lang="en-US" sz="6300" b="1" dirty="0"/>
          </a:p>
        </p:txBody>
      </p:sp>
      <p:sp>
        <p:nvSpPr>
          <p:cNvPr id="6" name="Plus 5"/>
          <p:cNvSpPr/>
          <p:nvPr/>
        </p:nvSpPr>
        <p:spPr>
          <a:xfrm>
            <a:off x="6629400" y="685800"/>
            <a:ext cx="2743200" cy="2590800"/>
          </a:xfrm>
          <a:prstGeom prst="mathPlus">
            <a:avLst>
              <a:gd name="adj1" fmla="val 28249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C:\Documents and Settings\TRICHEY\Local Settings\Temporary Internet Files\Content.IE5\U2DGT1A7\MC900318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1964741" cy="2010340"/>
          </a:xfrm>
          <a:prstGeom prst="rect">
            <a:avLst/>
          </a:prstGeom>
          <a:noFill/>
        </p:spPr>
      </p:pic>
      <p:pic>
        <p:nvPicPr>
          <p:cNvPr id="19457" name="Picture 1" descr="C:\Documents and Settings\TRICHEY\Local Settings\Temporary Internet Files\Content.IE5\74UAA3XX\MC9000131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6841">
            <a:off x="4898893" y="914935"/>
            <a:ext cx="3328059" cy="222915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438951" y="2971800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chemeClr val="tx2">
                  <a:lumMod val="75000"/>
                </a:schemeClr>
              </a:buClr>
              <a:buSzPct val="90000"/>
            </a:pPr>
            <a:r>
              <a:rPr lang="en-US" sz="2400" b="1" dirty="0" smtClean="0">
                <a:latin typeface="+mj-lt"/>
              </a:rPr>
              <a:t>Nurses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0838" y="236220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chemeClr val="tx2">
                  <a:lumMod val="75000"/>
                </a:schemeClr>
              </a:buClr>
              <a:buSzPct val="90000"/>
            </a:pPr>
            <a:r>
              <a:rPr lang="en-US" sz="2400" b="1" dirty="0" smtClean="0">
                <a:latin typeface="+mj-lt"/>
              </a:rPr>
              <a:t>Soldiers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38781" y="3048000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chemeClr val="tx2">
                  <a:lumMod val="75000"/>
                </a:schemeClr>
              </a:buClr>
              <a:buSzPct val="90000"/>
            </a:pPr>
            <a:r>
              <a:rPr lang="en-US" sz="2400" b="1" dirty="0" smtClean="0">
                <a:latin typeface="+mj-lt"/>
              </a:rPr>
              <a:t>Sailors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19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2.  War Financing</a:t>
            </a:r>
            <a:endParaRPr lang="en-US" sz="32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6096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3.  Conserve Resources</a:t>
            </a:r>
            <a:endParaRPr lang="en-US" sz="32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3810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/>
            <a:r>
              <a:rPr lang="en-US" sz="3200" b="1" dirty="0" smtClean="0">
                <a:latin typeface="+mj-lt"/>
              </a:rPr>
              <a:t>4.  Dehumanize </a:t>
            </a:r>
            <a:r>
              <a:rPr lang="en-US" sz="2400" b="1" dirty="0" smtClean="0">
                <a:latin typeface="+mj-lt"/>
              </a:rPr>
              <a:t>the enemy</a:t>
            </a:r>
            <a:endParaRPr lang="en-US" sz="3200" b="1" dirty="0">
              <a:latin typeface="+mj-lt"/>
            </a:endParaRPr>
          </a:p>
        </p:txBody>
      </p:sp>
      <p:pic>
        <p:nvPicPr>
          <p:cNvPr id="5122" name="Picture 2" descr="C:\Users\PK136TS\AppData\Local\Microsoft\Windows\Temporary Internet Files\Content.IE5\JRG3G11F\MP90040886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88741" y="38100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orld War I poster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DDACB"/>
              </a:clrFrom>
              <a:clrTo>
                <a:srgbClr val="EDDACB">
                  <a:alpha val="0"/>
                </a:srgbClr>
              </a:clrTo>
            </a:clrChange>
          </a:blip>
          <a:srcRect l="15526" r="23155" b="62190"/>
          <a:stretch/>
        </p:blipFill>
        <p:spPr bwMode="auto">
          <a:xfrm>
            <a:off x="6781800" y="4674632"/>
            <a:ext cx="2016839" cy="187856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4" name="Picture 4" descr="C:\Users\PK136TS\AppData\Local\Microsoft\Windows\Temporary Internet Files\Content.IE5\277KP902\MP900442381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0309100">
            <a:off x="709255" y="2438203"/>
            <a:ext cx="2852442" cy="189603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oster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953000" cy="680357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watchmyfoodgrow.com/wp-content/uploads/2009/02/w-wfa-plant_a_victory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6351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World War I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9996" cy="6858000"/>
          </a:xfrm>
          <a:prstGeom prst="rect">
            <a:avLst/>
          </a:prstGeom>
          <a:noFill/>
        </p:spPr>
      </p:pic>
      <p:pic>
        <p:nvPicPr>
          <p:cNvPr id="64516" name="Picture 4" descr="http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0"/>
            <a:ext cx="4500563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oodrow_Wilson_at_the_White_House_1917__.wmv">
            <a:hlinkClick r:id="" action="ppaction://media"/>
          </p:cNvPr>
          <p:cNvPicPr/>
          <p:nvPr>
            <p:ph idx="1"/>
            <a:videoFile r:link="rId2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EugeneDeb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635709" cy="6858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3581400" cy="2286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b="1" dirty="0" smtClean="0"/>
              <a:t>Eugene V. Debs, a socialist labor leader, was jailed for speaking out against the draft.</a:t>
            </a:r>
            <a:endParaRPr lang="en-US" sz="28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AppData\Local\Microsoft\Windows\Temporary Internet Files\Content.IE5\ETTPEWRJ\MP9004225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16007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om\AppData\Local\Microsoft\Windows\Temporary Internet Files\Content.IE5\ETTPEWRJ\MP900422581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97840"/>
          <a:stretch/>
        </p:blipFill>
        <p:spPr bwMode="auto">
          <a:xfrm>
            <a:off x="-304800" y="-228600"/>
            <a:ext cx="1066800" cy="7391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om\AppData\Local\Microsoft\Windows\Temporary Internet Files\Content.IE5\ETTPEWRJ\MP90042258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8210"/>
          <a:stretch/>
        </p:blipFill>
        <p:spPr bwMode="auto">
          <a:xfrm>
            <a:off x="8839200" y="0"/>
            <a:ext cx="310055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457200" y="-233855"/>
            <a:ext cx="5644430" cy="3358619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73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jurist.law.pitt.edu/thisday/uploaded_images/1024_Armistice_11111918-701991.jpg"/>
          <p:cNvPicPr>
            <a:picLocks noChangeAspect="1" noChangeArrowheads="1"/>
          </p:cNvPicPr>
          <p:nvPr/>
        </p:nvPicPr>
        <p:blipFill rotWithShape="1">
          <a:blip r:embed="rId2" cstate="print"/>
          <a:srcRect l="115" t="7600" r="-115" b="33526"/>
          <a:stretch/>
        </p:blipFill>
        <p:spPr bwMode="auto">
          <a:xfrm>
            <a:off x="10510" y="0"/>
            <a:ext cx="91334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3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2/26/Map_Europe_alliances_1914-en.svg/1000px-Map_Europe_alliances_1914-e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20984"/>
          <a:stretch/>
        </p:blipFill>
        <p:spPr bwMode="auto">
          <a:xfrm>
            <a:off x="1" y="23648"/>
            <a:ext cx="9144000" cy="685077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810000" cy="990600"/>
          </a:xfrm>
          <a:solidFill>
            <a:schemeClr val="tx1">
              <a:alpha val="40000"/>
            </a:schemeClr>
          </a:solidFill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Alliances</a:t>
            </a:r>
            <a:endParaRPr lang="en-US" sz="66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http://upload.wikimedia.org/wikipedia/commons/thumb/2/26/Map_Europe_alliances_1914-en.svg/1000px-Map_Europe_alliances_1914-e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0959" t="69792"/>
          <a:stretch/>
        </p:blipFill>
        <p:spPr bwMode="auto">
          <a:xfrm>
            <a:off x="6781800" y="4648200"/>
            <a:ext cx="2286000" cy="21470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351202"/>
            <a:ext cx="129539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Map Credit: </a:t>
            </a:r>
            <a:r>
              <a:rPr lang="en-US" sz="1400" b="1" dirty="0" err="1">
                <a:solidFill>
                  <a:schemeClr val="bg1"/>
                </a:solidFill>
                <a:hlinkClick r:id="rId4" action="ppaction://hlinkfile" tooltip="User:Historicair"/>
              </a:rPr>
              <a:t>historicair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1143000"/>
          </a:xfrm>
        </p:spPr>
        <p:txBody>
          <a:bodyPr anchor="ctr">
            <a:noAutofit/>
          </a:bodyPr>
          <a:lstStyle/>
          <a:p>
            <a:r>
              <a:rPr lang="en-US" sz="10500" b="1" dirty="0" smtClean="0"/>
              <a:t>Armistice</a:t>
            </a:r>
            <a:endParaRPr lang="en-US" sz="105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3733800" cy="4419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0500" dirty="0" smtClean="0"/>
              <a:t>11/11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6000" dirty="0" smtClean="0"/>
              <a:t>1918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11:00 AM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63" t="2988" r="3563" b="3678"/>
          <a:stretch/>
        </p:blipFill>
        <p:spPr>
          <a:xfrm>
            <a:off x="4038600" y="1603218"/>
            <a:ext cx="4949129" cy="4973630"/>
          </a:xfrm>
          <a:prstGeom prst="ellipse">
            <a:avLst/>
          </a:prstGeom>
          <a:effectLst>
            <a:softEdge rad="3175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media.ebaumsworld.com/picture/imdidactic/AGGRESSION.png"/>
          <p:cNvPicPr>
            <a:picLocks noChangeAspect="1" noChangeArrowheads="1"/>
          </p:cNvPicPr>
          <p:nvPr/>
        </p:nvPicPr>
        <p:blipFill>
          <a:blip r:embed="rId3" cstate="print"/>
          <a:srcRect t="1383" b="4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This-aggression-will-not-stand-m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5638800"/>
            <a:ext cx="1582737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17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435" t="1706" r="6354" b="7766"/>
          <a:stretch/>
        </p:blipFill>
        <p:spPr>
          <a:xfrm>
            <a:off x="10510" y="0"/>
            <a:ext cx="9144000" cy="655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prstClr val="black"/>
                </a:solidFill>
              </a:rPr>
              <a:t>“</a:t>
            </a:r>
            <a:r>
              <a:rPr lang="en-US" sz="6600" b="1" dirty="0">
                <a:solidFill>
                  <a:srgbClr val="FF0000"/>
                </a:solidFill>
              </a:rPr>
              <a:t>War Guilt</a:t>
            </a:r>
            <a:r>
              <a:rPr lang="en-US" sz="6600" b="1" dirty="0">
                <a:solidFill>
                  <a:prstClr val="black"/>
                </a:solidFill>
              </a:rPr>
              <a:t>” Clause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4477407"/>
            <a:ext cx="5562600" cy="2304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Germany claims responsibility for </a:t>
            </a:r>
            <a:br>
              <a:rPr lang="en-US" b="1" dirty="0" smtClean="0">
                <a:latin typeface="+mj-lt"/>
                <a:cs typeface="Arial" pitchFamily="34" charset="0"/>
              </a:rPr>
            </a:br>
            <a:r>
              <a:rPr lang="en-US" b="1" dirty="0" smtClean="0">
                <a:latin typeface="+mj-lt"/>
                <a:cs typeface="Arial" pitchFamily="34" charset="0"/>
              </a:rPr>
              <a:t>the war and agrees to pay </a:t>
            </a:r>
            <a:r>
              <a:rPr lang="en-US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reparations</a:t>
            </a:r>
            <a:r>
              <a:rPr lang="en-US" b="1" i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to the allies.  </a:t>
            </a:r>
            <a:endParaRPr lang="en-US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467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jusino.files.wordpress.com/2008/12/woodrow-wilson.jpg"/>
          <p:cNvPicPr>
            <a:picLocks noChangeAspect="1" noChangeArrowheads="1"/>
          </p:cNvPicPr>
          <p:nvPr/>
        </p:nvPicPr>
        <p:blipFill>
          <a:blip r:embed="rId3" cstate="print"/>
          <a:srcRect l="4762" t="3313" r="4762" b="3934"/>
          <a:stretch>
            <a:fillRect/>
          </a:stretch>
        </p:blipFill>
        <p:spPr bwMode="auto">
          <a:xfrm>
            <a:off x="6019800" y="1600200"/>
            <a:ext cx="2895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5578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sailles LT" pitchFamily="2" charset="0"/>
              </a:rPr>
              <a:t>Wilson’s Fourteen Points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sailles L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791200" cy="4876800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PRINCIPLES: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Freedom of the Seas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Reduction of Arms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Open Treaty Negotiations</a:t>
            </a:r>
          </a:p>
          <a:p>
            <a:pPr marL="520700" indent="-52070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Self Determination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of Peoples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League of Nations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733800"/>
            <a:ext cx="3048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Junction" pitchFamily="50" charset="0"/>
              </a:rPr>
              <a:t>14</a:t>
            </a:r>
            <a:endParaRPr lang="en-US" sz="13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unction" pitchFamily="50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1269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505200" cy="23161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Signing 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the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Treaty of Versailles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6801"/>
            <a:ext cx="5638800" cy="68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200400"/>
            <a:ext cx="3048000" cy="2925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Wilson scores </a:t>
            </a:r>
            <a:r>
              <a:rPr lang="en-US" sz="4000" b="1" dirty="0" smtClean="0">
                <a:solidFill>
                  <a:schemeClr val="bg1"/>
                </a:solidFill>
              </a:rPr>
              <a:t>TWO big victories.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76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1001" t="21055" r="-1" b="187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6863255" y="6397860"/>
            <a:ext cx="2133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LINK TO MAPS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5400" b="1" dirty="0" smtClean="0"/>
              <a:t>New National Borders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743271"/>
            <a:ext cx="36576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Re-drawn along </a:t>
            </a:r>
            <a:r>
              <a:rPr lang="en-US" sz="4000" b="1" i="1" dirty="0" smtClean="0">
                <a:solidFill>
                  <a:srgbClr val="FD9DE8"/>
                </a:solidFill>
              </a:rPr>
              <a:t>ethnic</a:t>
            </a:r>
            <a:r>
              <a:rPr lang="en-US" sz="4000" i="1" dirty="0" smtClean="0">
                <a:solidFill>
                  <a:srgbClr val="FD9DE8"/>
                </a:solidFill>
              </a:rPr>
              <a:t>  </a:t>
            </a:r>
            <a:r>
              <a:rPr lang="en-US" sz="4000" dirty="0" smtClean="0"/>
              <a:t>lines</a:t>
            </a:r>
            <a:endParaRPr lang="en-US" sz="4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813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The Bench Clearing Effect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arm9.staticflickr.com/8030/7962496324_572bca1d69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0618"/>
          <a:stretch/>
        </p:blipFill>
        <p:spPr bwMode="auto">
          <a:xfrm>
            <a:off x="0" y="1371600"/>
            <a:ext cx="9144000" cy="546734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16011" y="6469617"/>
            <a:ext cx="1851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4"/>
              </a:rPr>
              <a:t>MudflapDC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4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981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Assassination of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Archduke Franz Ferdinand</a:t>
            </a:r>
            <a:br>
              <a:rPr lang="en-US" sz="4400" b="1" dirty="0" smtClean="0"/>
            </a:br>
            <a:r>
              <a:rPr lang="en-US" sz="3600" b="1" dirty="0" smtClean="0"/>
              <a:t>June 28, 1914</a:t>
            </a:r>
            <a:endParaRPr lang="en-US" sz="4400" b="1" dirty="0"/>
          </a:p>
        </p:txBody>
      </p:sp>
      <p:pic>
        <p:nvPicPr>
          <p:cNvPr id="21506" name="Picture 2" descr="http://www.globalsecurity.org/military/world/europe/images/franz-ferdin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37544"/>
            <a:ext cx="3429000" cy="4407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4" descr="http://static.guim.co.uk/sys-images/Guardian/Pix/pictures/2008/09/24/princip460x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4381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http://upload.wikimedia.org/wikipedia/commons/thumb/2/26/Map_Europe_alliances_1914-en.svg/1000px-Map_Europe_alliances_1914-e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20984"/>
          <a:stretch/>
        </p:blipFill>
        <p:spPr bwMode="auto">
          <a:xfrm>
            <a:off x="1" y="23648"/>
            <a:ext cx="9144000" cy="685077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3308573">
            <a:off x="6649175" y="2287088"/>
            <a:ext cx="838200" cy="1600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WAR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Down Arrow 13"/>
          <p:cNvSpPr/>
          <p:nvPr/>
        </p:nvSpPr>
        <p:spPr>
          <a:xfrm rot="15902647">
            <a:off x="5681785" y="1532647"/>
            <a:ext cx="838200" cy="1600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WAR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 rot="14959130">
            <a:off x="3233615" y="3021037"/>
            <a:ext cx="838200" cy="1600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WAR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Down Arrow 15"/>
          <p:cNvSpPr/>
          <p:nvPr/>
        </p:nvSpPr>
        <p:spPr>
          <a:xfrm rot="17608779">
            <a:off x="3166098" y="1339771"/>
            <a:ext cx="838200" cy="1600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WAR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3505200" y="2211216"/>
            <a:ext cx="838200" cy="16002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WAR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4acre.files.wordpress.com/2010/12/mustard-ga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286" b="97929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4acre.files.wordpress.com/2010/12/mustard-ga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368" t="2538" r="-1" b="26994"/>
          <a:stretch/>
        </p:blipFill>
        <p:spPr bwMode="auto">
          <a:xfrm>
            <a:off x="0" y="1010652"/>
            <a:ext cx="9144000" cy="584734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572000" y="228600"/>
            <a:ext cx="4191000" cy="1981200"/>
          </a:xfrm>
          <a:prstGeom prst="cloudCallout">
            <a:avLst>
              <a:gd name="adj1" fmla="val -60450"/>
              <a:gd name="adj2" fmla="val 3335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457200"/>
            <a:ext cx="2971800" cy="1569660"/>
          </a:xfrm>
          <a:custGeom>
            <a:avLst/>
            <a:gdLst>
              <a:gd name="connsiteX0" fmla="*/ 0 w 3429000"/>
              <a:gd name="connsiteY0" fmla="*/ 0 h 1200329"/>
              <a:gd name="connsiteX1" fmla="*/ 3429000 w 3429000"/>
              <a:gd name="connsiteY1" fmla="*/ 0 h 1200329"/>
              <a:gd name="connsiteX2" fmla="*/ 3429000 w 3429000"/>
              <a:gd name="connsiteY2" fmla="*/ 1200329 h 1200329"/>
              <a:gd name="connsiteX3" fmla="*/ 0 w 3429000"/>
              <a:gd name="connsiteY3" fmla="*/ 1200329 h 1200329"/>
              <a:gd name="connsiteX4" fmla="*/ 0 w 3429000"/>
              <a:gd name="connsiteY4" fmla="*/ 0 h 1200329"/>
              <a:gd name="connsiteX0" fmla="*/ 0 w 3429000"/>
              <a:gd name="connsiteY0" fmla="*/ 0 h 1200329"/>
              <a:gd name="connsiteX1" fmla="*/ 3429000 w 3429000"/>
              <a:gd name="connsiteY1" fmla="*/ 0 h 1200329"/>
              <a:gd name="connsiteX2" fmla="*/ 2971800 w 3429000"/>
              <a:gd name="connsiteY2" fmla="*/ 1176266 h 1200329"/>
              <a:gd name="connsiteX3" fmla="*/ 0 w 3429000"/>
              <a:gd name="connsiteY3" fmla="*/ 1200329 h 1200329"/>
              <a:gd name="connsiteX4" fmla="*/ 0 w 342900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1200329">
                <a:moveTo>
                  <a:pt x="0" y="0"/>
                </a:moveTo>
                <a:lnTo>
                  <a:pt x="3429000" y="0"/>
                </a:lnTo>
                <a:lnTo>
                  <a:pt x="2971800" y="1176266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What does this have to do with US?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3802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9.staticflickr.com/8291/7639956570_1cffc3dfa4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513"/>
          <a:stretch/>
        </p:blipFill>
        <p:spPr bwMode="auto">
          <a:xfrm>
            <a:off x="0" y="1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91460" y="6488668"/>
            <a:ext cx="2252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Credit:  </a:t>
            </a:r>
            <a:r>
              <a:rPr lang="en-US" sz="1400" dirty="0" smtClean="0">
                <a:hlinkClick r:id="rId4" action="ppaction://hlinkfile"/>
              </a:rPr>
              <a:t>Grey </a:t>
            </a:r>
            <a:r>
              <a:rPr lang="en-US" sz="1400" dirty="0">
                <a:hlinkClick r:id="rId4" action="ppaction://hlinkfile"/>
              </a:rPr>
              <a:t>World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6402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35000">
              <a:schemeClr val="bg1"/>
            </a:gs>
            <a:gs pos="77000">
              <a:schemeClr val="bg1">
                <a:lumMod val="75000"/>
                <a:lumOff val="25000"/>
              </a:schemeClr>
            </a:gs>
            <a:gs pos="100000">
              <a:schemeClr val="bg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American Neutrality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267200" cy="4572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“It is our true policy to steer clear of permanent alliances with any portion of the foreign world…”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  <a:tabLst>
                <a:tab pos="1085850" algn="l"/>
                <a:tab pos="1485900" algn="l"/>
              </a:tabLst>
            </a:pPr>
            <a:r>
              <a:rPr lang="en-US" dirty="0" smtClean="0"/>
              <a:t>		-- 	Washington’s 		</a:t>
            </a:r>
            <a:r>
              <a:rPr lang="en-US" sz="2400" dirty="0" smtClean="0"/>
              <a:t>Farewell Address</a:t>
            </a:r>
            <a:endParaRPr lang="en-US" sz="2400" dirty="0"/>
          </a:p>
        </p:txBody>
      </p:sp>
      <p:pic>
        <p:nvPicPr>
          <p:cNvPr id="6" name="Picture 2" descr="File:Stuart-george-washington-constable-17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7326" y="1545965"/>
            <a:ext cx="3681874" cy="470243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Bloo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2F2F2"/>
      </a:accent1>
      <a:accent2>
        <a:srgbClr val="F2F2F2"/>
      </a:accent2>
      <a:accent3>
        <a:srgbClr val="D0D0D0"/>
      </a:accent3>
      <a:accent4>
        <a:srgbClr val="BFBFBF"/>
      </a:accent4>
      <a:accent5>
        <a:srgbClr val="E60706"/>
      </a:accent5>
      <a:accent6>
        <a:srgbClr val="FFFFFF"/>
      </a:accent6>
      <a:hlink>
        <a:srgbClr val="FA4342"/>
      </a:hlink>
      <a:folHlink>
        <a:srgbClr val="B90504"/>
      </a:folHlink>
    </a:clrScheme>
    <a:fontScheme name="TrebuchetGeorgia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Grayscale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2F2F2"/>
      </a:hlink>
      <a:folHlink>
        <a:srgbClr val="D8D8D8"/>
      </a:folHlink>
    </a:clrScheme>
    <a:fontScheme name="Versailles">
      <a:majorFont>
        <a:latin typeface="Versailles LT"/>
        <a:ea typeface=""/>
        <a:cs typeface=""/>
      </a:majorFont>
      <a:minorFont>
        <a:latin typeface="Versaille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0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1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2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3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4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5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6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7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8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19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0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1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2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3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4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5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6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7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28.xml><?xml version="1.0" encoding="utf-8"?>
<a:themeOverride xmlns:a="http://schemas.openxmlformats.org/drawingml/2006/main">
  <a:clrScheme name="Grayscale2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F2F2F2"/>
    </a:hlink>
    <a:folHlink>
      <a:srgbClr val="D8D8D8"/>
    </a:folHlink>
  </a:clrScheme>
</a:themeOverride>
</file>

<file path=ppt/theme/themeOverride29.xml><?xml version="1.0" encoding="utf-8"?>
<a:themeOverride xmlns:a="http://schemas.openxmlformats.org/drawingml/2006/main">
  <a:clrScheme name="Grayscale2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F2F2F2"/>
    </a:hlink>
    <a:folHlink>
      <a:srgbClr val="D8D8D8"/>
    </a:folHlink>
  </a:clrScheme>
</a:themeOverride>
</file>

<file path=ppt/theme/themeOverride3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30.xml><?xml version="1.0" encoding="utf-8"?>
<a:themeOverride xmlns:a="http://schemas.openxmlformats.org/drawingml/2006/main">
  <a:clrScheme name="Grayscale2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F2F2F2"/>
    </a:hlink>
    <a:folHlink>
      <a:srgbClr val="D8D8D8"/>
    </a:folHlink>
  </a:clrScheme>
</a:themeOverride>
</file>

<file path=ppt/theme/themeOverride4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5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6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7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8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ppt/theme/themeOverride9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7686</TotalTime>
  <Words>461</Words>
  <Application>Microsoft Macintosh PowerPoint</Application>
  <PresentationFormat>On-screen Show (4:3)</PresentationFormat>
  <Paragraphs>95</Paragraphs>
  <Slides>35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</vt:lpstr>
      <vt:lpstr>Georgia</vt:lpstr>
      <vt:lpstr>Wingdings 2</vt:lpstr>
      <vt:lpstr>JasmineUPC</vt:lpstr>
      <vt:lpstr>Bella Donna</vt:lpstr>
      <vt:lpstr>Trebuchet MS</vt:lpstr>
      <vt:lpstr>Versailles LT</vt:lpstr>
      <vt:lpstr>Franklin Gothic Demi</vt:lpstr>
      <vt:lpstr>Kartika</vt:lpstr>
      <vt:lpstr>Office Theme</vt:lpstr>
      <vt:lpstr>2_Office Theme</vt:lpstr>
      <vt:lpstr>World War I</vt:lpstr>
      <vt:lpstr>Causes of World War I</vt:lpstr>
      <vt:lpstr>Alliances</vt:lpstr>
      <vt:lpstr>The Bench Clearing Effect</vt:lpstr>
      <vt:lpstr>Assassination of  Archduke Franz Ferdinand June 28, 1914</vt:lpstr>
      <vt:lpstr>Slide 6</vt:lpstr>
      <vt:lpstr>Slide 7</vt:lpstr>
      <vt:lpstr>Slide 8</vt:lpstr>
      <vt:lpstr>American Neutrality</vt:lpstr>
      <vt:lpstr>PROVOCATIONS Dora Style</vt:lpstr>
      <vt:lpstr>U-BOATS</vt:lpstr>
      <vt:lpstr>Sinking of the Lusitania May 7, 1915</vt:lpstr>
      <vt:lpstr>“He kept us out of war.”</vt:lpstr>
      <vt:lpstr>Zimmerman Note (aka, Zimmerman Telegram)</vt:lpstr>
      <vt:lpstr>Slide 15</vt:lpstr>
      <vt:lpstr>PROVOCATIONS Dora Style</vt:lpstr>
      <vt:lpstr>Wilson’s War Message</vt:lpstr>
      <vt:lpstr>Grab your  gas mask…</vt:lpstr>
      <vt:lpstr>Selective Service Act (1917)</vt:lpstr>
      <vt:lpstr>Doughboys</vt:lpstr>
      <vt:lpstr>PROPAGANDA</vt:lpstr>
      <vt:lpstr>Propaganda Campaign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Armistice</vt:lpstr>
      <vt:lpstr> </vt:lpstr>
      <vt:lpstr>“War Guilt” Clause</vt:lpstr>
      <vt:lpstr>Wilson’s Fourteen Points</vt:lpstr>
      <vt:lpstr>Signing  of the  Treaty of Versailles</vt:lpstr>
      <vt:lpstr>New National Borders</vt:lpstr>
    </vt:vector>
  </TitlesOfParts>
  <Manager/>
  <Company>Clemson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USHC 5.4 - World War I</dc:title>
  <dc:subject/>
  <dc:creator>Tom Richey</dc:creator>
  <cp:keywords/>
  <dc:description/>
  <cp:lastModifiedBy>Michael Tuttle</cp:lastModifiedBy>
  <cp:revision>558</cp:revision>
  <dcterms:created xsi:type="dcterms:W3CDTF">2015-09-24T19:15:44Z</dcterms:created>
  <dcterms:modified xsi:type="dcterms:W3CDTF">2015-09-24T22:12:12Z</dcterms:modified>
  <cp:category/>
</cp:coreProperties>
</file>