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p:cViewPr varScale="1">
        <p:scale>
          <a:sx n="107" d="100"/>
          <a:sy n="107" d="100"/>
        </p:scale>
        <p:origin x="176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5DB12-9204-CD4D-856B-6174F173375E}" type="datetimeFigureOut">
              <a:rPr lang="en-US" smtClean="0"/>
              <a:t>10/24/16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B0F49-A405-1840-B92D-2BCE6F27C2B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20F69C9-0464-154B-B00A-715E3756B6D4}" type="slidenum">
              <a:rPr lang="en-US"/>
              <a:pPr/>
              <a:t>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6753212-B39C-4A42-977B-64EE34AAEC61}" type="slidenum">
              <a:rPr lang="en-US"/>
              <a:pPr/>
              <a:t>2</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0BC5818-166A-534B-B007-6394852788DA}" type="slidenum">
              <a:rPr lang="en-US"/>
              <a:pPr/>
              <a:t>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653D2F1-8630-8445-A2A7-25BC4A0B8420}" type="slidenum">
              <a:rPr lang="en-US"/>
              <a:pPr/>
              <a:t>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6C0C7FC-B5F5-1B42-908C-4168ED899DE9}" type="slidenum">
              <a:rPr lang="en-US"/>
              <a:pPr/>
              <a:t>5</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a:t>In this cartoon, there are several instances of symbolism.  Lord North is forcing the “tea” (the Intolerable Acts) down the throat of the colonies, while several other British officials, most notably, Lord Chief Justice Mansfield and Lord Sandwich, are shown in the cartoon as well.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FB32F98-1D66-254E-B228-7FF830256507}" type="slidenum">
              <a:rPr lang="en-US"/>
              <a:pPr/>
              <a:t>6</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B6AF71F-6981-E34D-8955-CA90F28207B4}" type="slidenum">
              <a:rPr lang="en-US"/>
              <a:pPr/>
              <a:t>7</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5FEA3-8FA0-1E4F-87A3-473270E2B86E}"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5FEA3-8FA0-1E4F-87A3-473270E2B86E}"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5FEA3-8FA0-1E4F-87A3-473270E2B86E}"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5FEA3-8FA0-1E4F-87A3-473270E2B86E}"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5FEA3-8FA0-1E4F-87A3-473270E2B86E}" type="datetimeFigureOut">
              <a:rPr lang="en-US" smtClean="0"/>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5FEA3-8FA0-1E4F-87A3-473270E2B86E}" type="datetimeFigureOut">
              <a:rPr lang="en-US" smtClean="0"/>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5FEA3-8FA0-1E4F-87A3-473270E2B86E}" type="datetimeFigureOut">
              <a:rPr lang="en-US" smtClean="0"/>
              <a:t>10/24/16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5FEA3-8FA0-1E4F-87A3-473270E2B86E}" type="datetimeFigureOut">
              <a:rPr lang="en-US" smtClean="0"/>
              <a:t>10/24/16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5FEA3-8FA0-1E4F-87A3-473270E2B86E}" type="datetimeFigureOut">
              <a:rPr lang="en-US" smtClean="0"/>
              <a:t>10/24/16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5FEA3-8FA0-1E4F-87A3-473270E2B86E}" type="datetimeFigureOut">
              <a:rPr lang="en-US" smtClean="0"/>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5FEA3-8FA0-1E4F-87A3-473270E2B86E}" type="datetimeFigureOut">
              <a:rPr lang="en-US" smtClean="0"/>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2CD12-9185-0342-8B3F-765AE30F9D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5FEA3-8FA0-1E4F-87A3-473270E2B86E}" type="datetimeFigureOut">
              <a:rPr lang="en-US" smtClean="0"/>
              <a:t>10/24/16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2CD12-9185-0342-8B3F-765AE30F9D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18E59E0-8B35-4542-B62C-737119D8CA2F}" type="slidenum">
              <a:rPr lang="en-US" smtClean="0"/>
              <a:pPr>
                <a:defRPr/>
              </a:pPr>
              <a:t>1</a:t>
            </a:fld>
            <a:endParaRPr lang="en-US"/>
          </a:p>
        </p:txBody>
      </p:sp>
      <p:pic>
        <p:nvPicPr>
          <p:cNvPr id="114691" name="Picture 2" descr="0003"/>
          <p:cNvPicPr>
            <a:picLocks noChangeAspect="1" noChangeArrowheads="1"/>
          </p:cNvPicPr>
          <p:nvPr/>
        </p:nvPicPr>
        <p:blipFill>
          <a:blip r:embed="rId3"/>
          <a:srcRect/>
          <a:stretch>
            <a:fillRect/>
          </a:stretch>
        </p:blipFill>
        <p:spPr bwMode="auto">
          <a:xfrm>
            <a:off x="0" y="304800"/>
            <a:ext cx="9144000" cy="6330950"/>
          </a:xfrm>
          <a:prstGeom prst="rect">
            <a:avLst/>
          </a:prstGeom>
          <a:noFill/>
          <a:ln w="9525">
            <a:noFill/>
            <a:miter lim="800000"/>
            <a:headEnd/>
            <a:tailEnd/>
          </a:ln>
        </p:spPr>
      </p:pic>
      <p:sp>
        <p:nvSpPr>
          <p:cNvPr id="114692" name="WordArt 3"/>
          <p:cNvSpPr>
            <a:spLocks noChangeArrowheads="1" noChangeShapeType="1" noTextEdit="1"/>
          </p:cNvSpPr>
          <p:nvPr/>
        </p:nvSpPr>
        <p:spPr bwMode="auto">
          <a:xfrm>
            <a:off x="457200" y="304800"/>
            <a:ext cx="4724400" cy="1447800"/>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ea typeface="Arial Black"/>
                <a:cs typeface="Arial Black"/>
              </a:rPr>
              <a:t>Boston Tea Party</a:t>
            </a:r>
          </a:p>
        </p:txBody>
      </p:sp>
      <p:sp>
        <p:nvSpPr>
          <p:cNvPr id="114693" name="Text Box 4"/>
          <p:cNvSpPr txBox="1">
            <a:spLocks noChangeArrowheads="1"/>
          </p:cNvSpPr>
          <p:nvPr/>
        </p:nvSpPr>
        <p:spPr bwMode="auto">
          <a:xfrm>
            <a:off x="5791200" y="304800"/>
            <a:ext cx="3352800" cy="366713"/>
          </a:xfrm>
          <a:prstGeom prst="rect">
            <a:avLst/>
          </a:prstGeom>
          <a:solidFill>
            <a:srgbClr val="993366"/>
          </a:solidFill>
          <a:ln w="9525">
            <a:noFill/>
            <a:miter lim="800000"/>
            <a:headEnd/>
            <a:tailEnd/>
          </a:ln>
        </p:spPr>
        <p:txBody>
          <a:bodyPr>
            <a:prstTxWarp prst="textNoShape">
              <a:avLst/>
            </a:prstTxWarp>
            <a:spAutoFit/>
          </a:bodyPr>
          <a:lstStyle/>
          <a:p>
            <a:pPr>
              <a:spcBef>
                <a:spcPct val="50000"/>
              </a:spcBef>
            </a:pPr>
            <a:r>
              <a:rPr lang="en-US" sz="1800" b="1">
                <a:solidFill>
                  <a:schemeClr val="bg1"/>
                </a:solidFill>
              </a:rPr>
              <a:t>December 16, 1773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38E2FCB-3DCC-3B49-991C-E09872C48FA6}" type="slidenum">
              <a:rPr lang="en-US" smtClean="0"/>
              <a:pPr>
                <a:defRPr/>
              </a:pPr>
              <a:t>2</a:t>
            </a:fld>
            <a:endParaRPr lang="en-US"/>
          </a:p>
        </p:txBody>
      </p:sp>
      <p:sp>
        <p:nvSpPr>
          <p:cNvPr id="116739" name="Text Box 2"/>
          <p:cNvSpPr txBox="1">
            <a:spLocks noChangeArrowheads="1"/>
          </p:cNvSpPr>
          <p:nvPr/>
        </p:nvSpPr>
        <p:spPr bwMode="auto">
          <a:xfrm>
            <a:off x="304800" y="1066800"/>
            <a:ext cx="6781800" cy="5461000"/>
          </a:xfrm>
          <a:prstGeom prst="rect">
            <a:avLst/>
          </a:prstGeom>
          <a:gradFill rotWithShape="1">
            <a:gsLst>
              <a:gs pos="0">
                <a:srgbClr val="CFBA9D"/>
              </a:gs>
              <a:gs pos="100000">
                <a:srgbClr val="B6D19B"/>
              </a:gs>
            </a:gsLst>
            <a:lin ang="5400000" scaled="1"/>
          </a:gradFill>
          <a:ln w="9525">
            <a:solidFill>
              <a:schemeClr val="tx1"/>
            </a:solidFill>
            <a:miter lim="800000"/>
            <a:headEnd/>
            <a:tailEnd/>
          </a:ln>
        </p:spPr>
        <p:txBody>
          <a:bodyPr>
            <a:prstTxWarp prst="textNoShape">
              <a:avLst/>
            </a:prstTxWarp>
            <a:spAutoFit/>
          </a:bodyPr>
          <a:lstStyle/>
          <a:p>
            <a:pPr algn="l">
              <a:spcBef>
                <a:spcPct val="50000"/>
              </a:spcBef>
              <a:buFont typeface="Wingdings" pitchFamily="-103" charset="2"/>
              <a:buChar char="Ø"/>
            </a:pPr>
            <a:r>
              <a:rPr lang="en-US" sz="1800" b="1"/>
              <a:t> Under pressure, Parliament repealed the Townshend Acts</a:t>
            </a:r>
          </a:p>
          <a:p>
            <a:pPr algn="l">
              <a:spcBef>
                <a:spcPct val="50000"/>
              </a:spcBef>
              <a:buFont typeface="Wingdings" pitchFamily="-103" charset="2"/>
              <a:buChar char="Ø"/>
            </a:pPr>
            <a:r>
              <a:rPr lang="en-US" sz="1800" b="1"/>
              <a:t> However, as a symbol of British authority, Parliament maintained the tax on tea</a:t>
            </a:r>
          </a:p>
          <a:p>
            <a:pPr algn="l">
              <a:spcBef>
                <a:spcPct val="50000"/>
              </a:spcBef>
              <a:buFont typeface="Wingdings" pitchFamily="-103" charset="2"/>
              <a:buChar char="Ø"/>
            </a:pPr>
            <a:r>
              <a:rPr lang="en-US" sz="1800" b="1"/>
              <a:t> In 1773, the British Government passed the Tea Act, which gave the British East India Company a monopoly on tea sales by allowing them to sell tea at a lower price than their competitors</a:t>
            </a:r>
          </a:p>
          <a:p>
            <a:pPr algn="l">
              <a:spcBef>
                <a:spcPct val="50000"/>
              </a:spcBef>
              <a:buFont typeface="Wingdings" pitchFamily="-103" charset="2"/>
              <a:buChar char="Ø"/>
            </a:pPr>
            <a:r>
              <a:rPr lang="en-US" sz="1800" b="1"/>
              <a:t> The theory was that the colonists would accept the tax more readily if they were able to get tea from the East India Company at a lower price</a:t>
            </a:r>
          </a:p>
          <a:p>
            <a:pPr algn="l">
              <a:spcBef>
                <a:spcPct val="50000"/>
              </a:spcBef>
              <a:buFont typeface="Wingdings" pitchFamily="-103" charset="2"/>
              <a:buChar char="Ø"/>
            </a:pPr>
            <a:r>
              <a:rPr lang="en-US" sz="1800" b="1"/>
              <a:t> However colonial leaders in Boston protested, and cargoes of tea on ships were held in Boston Harbor</a:t>
            </a:r>
          </a:p>
          <a:p>
            <a:pPr algn="l">
              <a:spcBef>
                <a:spcPct val="50000"/>
              </a:spcBef>
              <a:buFont typeface="Wingdings" pitchFamily="-103" charset="2"/>
              <a:buChar char="Ø"/>
            </a:pPr>
            <a:r>
              <a:rPr lang="en-US" sz="1800" b="1"/>
              <a:t> The captain of one of the ships, unable to unload, decided to go back to England, but the British officials refused to allow the ship to leave</a:t>
            </a:r>
          </a:p>
        </p:txBody>
      </p:sp>
      <p:sp>
        <p:nvSpPr>
          <p:cNvPr id="116740" name="Text Box 3"/>
          <p:cNvSpPr txBox="1">
            <a:spLocks noChangeArrowheads="1"/>
          </p:cNvSpPr>
          <p:nvPr/>
        </p:nvSpPr>
        <p:spPr bwMode="auto">
          <a:xfrm>
            <a:off x="685800" y="228600"/>
            <a:ext cx="7391400" cy="528638"/>
          </a:xfrm>
          <a:prstGeom prst="rect">
            <a:avLst/>
          </a:prstGeom>
          <a:gradFill rotWithShape="1">
            <a:gsLst>
              <a:gs pos="0">
                <a:srgbClr val="B6D19B"/>
              </a:gs>
              <a:gs pos="100000">
                <a:srgbClr val="CFBA9D"/>
              </a:gs>
            </a:gsLst>
            <a:lin ang="5400000" scaled="1"/>
          </a:gradFill>
          <a:ln w="9525">
            <a:solidFill>
              <a:schemeClr val="tx1"/>
            </a:solidFill>
            <a:miter lim="800000"/>
            <a:headEnd/>
            <a:tailEnd/>
          </a:ln>
        </p:spPr>
        <p:txBody>
          <a:bodyPr>
            <a:prstTxWarp prst="textNoShape">
              <a:avLst/>
            </a:prstTxWarp>
            <a:spAutoFit/>
          </a:bodyPr>
          <a:lstStyle/>
          <a:p>
            <a:pPr>
              <a:spcBef>
                <a:spcPct val="50000"/>
              </a:spcBef>
            </a:pPr>
            <a:r>
              <a:rPr lang="en-US" sz="2800" b="1"/>
              <a:t>Causes of the Boston Tea Party</a:t>
            </a:r>
          </a:p>
        </p:txBody>
      </p:sp>
      <p:pic>
        <p:nvPicPr>
          <p:cNvPr id="116741" name="Picture 4" descr="tea"/>
          <p:cNvPicPr>
            <a:picLocks noChangeAspect="1" noChangeArrowheads="1"/>
          </p:cNvPicPr>
          <p:nvPr/>
        </p:nvPicPr>
        <p:blipFill>
          <a:blip r:embed="rId3"/>
          <a:srcRect/>
          <a:stretch>
            <a:fillRect/>
          </a:stretch>
        </p:blipFill>
        <p:spPr bwMode="auto">
          <a:xfrm>
            <a:off x="6400800" y="838200"/>
            <a:ext cx="2514600" cy="16573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C3F8960-56A6-9649-91EA-B4C6C94231B4}" type="slidenum">
              <a:rPr lang="en-US" smtClean="0"/>
              <a:pPr>
                <a:defRPr/>
              </a:pPr>
              <a:t>3</a:t>
            </a:fld>
            <a:endParaRPr lang="en-US"/>
          </a:p>
        </p:txBody>
      </p:sp>
      <p:pic>
        <p:nvPicPr>
          <p:cNvPr id="118787" name="Picture 2" descr="teaparty"/>
          <p:cNvPicPr>
            <a:picLocks noChangeAspect="1" noChangeArrowheads="1"/>
          </p:cNvPicPr>
          <p:nvPr/>
        </p:nvPicPr>
        <p:blipFill>
          <a:blip r:embed="rId3"/>
          <a:srcRect l="4762" r="6351" b="18471"/>
          <a:stretch>
            <a:fillRect/>
          </a:stretch>
        </p:blipFill>
        <p:spPr bwMode="auto">
          <a:xfrm>
            <a:off x="152400" y="1804988"/>
            <a:ext cx="4800600" cy="3757612"/>
          </a:xfrm>
          <a:prstGeom prst="rect">
            <a:avLst/>
          </a:prstGeom>
          <a:noFill/>
          <a:ln w="9525">
            <a:solidFill>
              <a:schemeClr val="tx1"/>
            </a:solidFill>
            <a:miter lim="800000"/>
            <a:headEnd/>
            <a:tailEnd/>
          </a:ln>
        </p:spPr>
      </p:pic>
      <p:sp>
        <p:nvSpPr>
          <p:cNvPr id="118788" name="Text Box 3"/>
          <p:cNvSpPr txBox="1">
            <a:spLocks noChangeArrowheads="1"/>
          </p:cNvSpPr>
          <p:nvPr/>
        </p:nvSpPr>
        <p:spPr bwMode="auto">
          <a:xfrm>
            <a:off x="5105400" y="1177925"/>
            <a:ext cx="3810000" cy="5232400"/>
          </a:xfrm>
          <a:prstGeom prst="rect">
            <a:avLst/>
          </a:prstGeom>
          <a:gradFill rotWithShape="1">
            <a:gsLst>
              <a:gs pos="0">
                <a:srgbClr val="EFDEAF"/>
              </a:gs>
              <a:gs pos="100000">
                <a:schemeClr val="bg1"/>
              </a:gs>
            </a:gsLst>
            <a:lin ang="5400000" scaled="1"/>
          </a:gradFill>
          <a:ln w="9525">
            <a:solidFill>
              <a:schemeClr val="tx1"/>
            </a:solidFill>
            <a:miter lim="800000"/>
            <a:headEnd/>
            <a:tailEnd/>
          </a:ln>
        </p:spPr>
        <p:txBody>
          <a:bodyPr>
            <a:prstTxWarp prst="textNoShape">
              <a:avLst/>
            </a:prstTxWarp>
            <a:spAutoFit/>
          </a:bodyPr>
          <a:lstStyle/>
          <a:p>
            <a:pPr>
              <a:spcBef>
                <a:spcPct val="50000"/>
              </a:spcBef>
            </a:pPr>
            <a:r>
              <a:rPr lang="en-US" sz="2100" b="1"/>
              <a:t>After it became known that the tea would not be removed from Boston Harbor, 50 members of the Sons of Liberty, led by Samuel Adams, dressed up like Mohawk Indians and boarded the ships, removing 342 chests of tea and throwing it overboard into the Harbor. More than 10,000 pounds sterling worth of tea was destroyed.</a:t>
            </a:r>
          </a:p>
        </p:txBody>
      </p:sp>
      <p:sp>
        <p:nvSpPr>
          <p:cNvPr id="118789" name="Text Box 4"/>
          <p:cNvSpPr txBox="1">
            <a:spLocks noChangeArrowheads="1"/>
          </p:cNvSpPr>
          <p:nvPr/>
        </p:nvSpPr>
        <p:spPr bwMode="auto">
          <a:xfrm>
            <a:off x="762000" y="304800"/>
            <a:ext cx="7315200" cy="528638"/>
          </a:xfrm>
          <a:prstGeom prst="rect">
            <a:avLst/>
          </a:prstGeom>
          <a:solidFill>
            <a:srgbClr val="EFDEAF"/>
          </a:solidFill>
          <a:ln w="9525">
            <a:solidFill>
              <a:schemeClr val="tx1"/>
            </a:solidFill>
            <a:miter lim="800000"/>
            <a:headEnd/>
            <a:tailEnd/>
          </a:ln>
        </p:spPr>
        <p:txBody>
          <a:bodyPr>
            <a:prstTxWarp prst="textNoShape">
              <a:avLst/>
            </a:prstTxWarp>
            <a:spAutoFit/>
          </a:bodyPr>
          <a:lstStyle/>
          <a:p>
            <a:pPr>
              <a:spcBef>
                <a:spcPct val="50000"/>
              </a:spcBef>
            </a:pPr>
            <a:r>
              <a:rPr lang="en-US" sz="2800" b="1"/>
              <a:t>The Tea Party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B3F54F1-1F4C-5643-9943-65F224EE5B37}" type="slidenum">
              <a:rPr lang="en-US" smtClean="0"/>
              <a:pPr>
                <a:defRPr/>
              </a:pPr>
              <a:t>4</a:t>
            </a:fld>
            <a:endParaRPr lang="en-US"/>
          </a:p>
        </p:txBody>
      </p:sp>
      <p:sp>
        <p:nvSpPr>
          <p:cNvPr id="120835" name="Text Box 2"/>
          <p:cNvSpPr txBox="1">
            <a:spLocks noChangeArrowheads="1"/>
          </p:cNvSpPr>
          <p:nvPr/>
        </p:nvSpPr>
        <p:spPr bwMode="auto">
          <a:xfrm>
            <a:off x="685800" y="1371600"/>
            <a:ext cx="7543800" cy="4495800"/>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sz="1800" b="1" i="1"/>
              <a:t>“In about three hours from the time we went on board, we had thus broken and thrown overboard every tea chest to be found in the ship, while those in the other ships were disposing of the tea in the same way, at the same time. We were surrounded by British armed ships, but no attempt was made to resist us. </a:t>
            </a:r>
          </a:p>
          <a:p>
            <a:endParaRPr lang="en-US" sz="1800" b="1" i="1"/>
          </a:p>
          <a:p>
            <a:r>
              <a:rPr lang="en-US" sz="1800" b="1" i="1"/>
              <a:t>...The next morning, after we had cleared the ships of the tea, it was discovered that very considerable quantities of it were floating upon the surface of the water; and to prevent the possibility of any of its being saved for use, a number of small boats were manned by sailors and citizens, who rowed them into those parts of the harbor wherever the tea was visible, and by beating it with oars and paddles so thoroughly drenched it as to render its entire destruction inevitable." </a:t>
            </a:r>
          </a:p>
        </p:txBody>
      </p:sp>
      <p:sp>
        <p:nvSpPr>
          <p:cNvPr id="120836" name="Text Box 3"/>
          <p:cNvSpPr txBox="1">
            <a:spLocks noChangeArrowheads="1"/>
          </p:cNvSpPr>
          <p:nvPr/>
        </p:nvSpPr>
        <p:spPr bwMode="auto">
          <a:xfrm>
            <a:off x="4191000" y="6096000"/>
            <a:ext cx="3962400" cy="314325"/>
          </a:xfrm>
          <a:prstGeom prst="rect">
            <a:avLst/>
          </a:prstGeom>
          <a:solidFill>
            <a:srgbClr val="C4DAD4"/>
          </a:solidFill>
          <a:ln w="9525">
            <a:solidFill>
              <a:schemeClr val="tx1"/>
            </a:solidFill>
            <a:miter lim="800000"/>
            <a:headEnd/>
            <a:tailEnd/>
          </a:ln>
        </p:spPr>
        <p:txBody>
          <a:bodyPr>
            <a:prstTxWarp prst="textNoShape">
              <a:avLst/>
            </a:prstTxWarp>
            <a:spAutoFit/>
          </a:bodyPr>
          <a:lstStyle/>
          <a:p>
            <a:pPr>
              <a:spcBef>
                <a:spcPct val="50000"/>
              </a:spcBef>
            </a:pPr>
            <a:r>
              <a:rPr lang="en-US" sz="1400" b="1"/>
              <a:t>George Hewes, Tea Party Participant</a:t>
            </a:r>
          </a:p>
        </p:txBody>
      </p:sp>
      <p:sp>
        <p:nvSpPr>
          <p:cNvPr id="120837" name="Text Box 4"/>
          <p:cNvSpPr txBox="1">
            <a:spLocks noChangeArrowheads="1"/>
          </p:cNvSpPr>
          <p:nvPr/>
        </p:nvSpPr>
        <p:spPr bwMode="auto">
          <a:xfrm>
            <a:off x="533400" y="533400"/>
            <a:ext cx="7924800" cy="466725"/>
          </a:xfrm>
          <a:prstGeom prst="rect">
            <a:avLst/>
          </a:prstGeom>
          <a:solidFill>
            <a:srgbClr val="C4DAD4"/>
          </a:solidFill>
          <a:ln w="9525">
            <a:solidFill>
              <a:schemeClr val="tx1"/>
            </a:solidFill>
            <a:miter lim="800000"/>
            <a:headEnd/>
            <a:tailEnd/>
          </a:ln>
        </p:spPr>
        <p:txBody>
          <a:bodyPr>
            <a:prstTxWarp prst="textNoShape">
              <a:avLst/>
            </a:prstTxWarp>
            <a:spAutoFit/>
          </a:bodyPr>
          <a:lstStyle/>
          <a:p>
            <a:pPr>
              <a:spcBef>
                <a:spcPct val="50000"/>
              </a:spcBef>
            </a:pPr>
            <a:r>
              <a:rPr lang="en-US" b="1"/>
              <a:t>An eyewitness account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061A512-E0F9-D744-8708-7616172B4A03}" type="slidenum">
              <a:rPr lang="en-US" smtClean="0"/>
              <a:pPr>
                <a:defRPr/>
              </a:pPr>
              <a:t>5</a:t>
            </a:fld>
            <a:endParaRPr lang="en-US"/>
          </a:p>
        </p:txBody>
      </p:sp>
      <p:pic>
        <p:nvPicPr>
          <p:cNvPr id="122883" name="Picture 2" descr="intolerable"/>
          <p:cNvPicPr>
            <a:picLocks noChangeAspect="1" noChangeArrowheads="1"/>
          </p:cNvPicPr>
          <p:nvPr/>
        </p:nvPicPr>
        <p:blipFill>
          <a:blip r:embed="rId3"/>
          <a:srcRect/>
          <a:stretch>
            <a:fillRect/>
          </a:stretch>
        </p:blipFill>
        <p:spPr bwMode="auto">
          <a:xfrm>
            <a:off x="838200" y="685800"/>
            <a:ext cx="7162800" cy="5059363"/>
          </a:xfrm>
          <a:prstGeom prst="rect">
            <a:avLst/>
          </a:prstGeom>
          <a:noFill/>
          <a:ln w="9525">
            <a:solidFill>
              <a:schemeClr val="tx1"/>
            </a:solidFill>
            <a:miter lim="800000"/>
            <a:headEnd/>
            <a:tailEnd/>
          </a:ln>
        </p:spPr>
      </p:pic>
      <p:sp>
        <p:nvSpPr>
          <p:cNvPr id="122884" name="Text Box 3"/>
          <p:cNvSpPr txBox="1">
            <a:spLocks noChangeArrowheads="1"/>
          </p:cNvSpPr>
          <p:nvPr/>
        </p:nvSpPr>
        <p:spPr bwMode="auto">
          <a:xfrm>
            <a:off x="228600" y="5838825"/>
            <a:ext cx="8534400" cy="952500"/>
          </a:xfrm>
          <a:prstGeom prst="rect">
            <a:avLst/>
          </a:prstGeom>
          <a:gradFill rotWithShape="1">
            <a:gsLst>
              <a:gs pos="0">
                <a:schemeClr val="bg1"/>
              </a:gs>
              <a:gs pos="100000">
                <a:srgbClr val="F28A8A"/>
              </a:gs>
            </a:gsLst>
            <a:lin ang="5400000" scaled="1"/>
          </a:gradFill>
          <a:ln w="9525">
            <a:solidFill>
              <a:schemeClr val="tx1"/>
            </a:solidFill>
            <a:miter lim="800000"/>
            <a:headEnd/>
            <a:tailEnd/>
          </a:ln>
        </p:spPr>
        <p:txBody>
          <a:bodyPr>
            <a:prstTxWarp prst="textNoShape">
              <a:avLst/>
            </a:prstTxWarp>
            <a:spAutoFit/>
          </a:bodyPr>
          <a:lstStyle/>
          <a:p>
            <a:pPr>
              <a:spcBef>
                <a:spcPct val="50000"/>
              </a:spcBef>
            </a:pPr>
            <a:r>
              <a:rPr lang="en-US" sz="1400" b="1"/>
              <a:t>In this cartoon from </a:t>
            </a:r>
            <a:r>
              <a:rPr lang="en-US" sz="1400" b="1" i="1"/>
              <a:t>London</a:t>
            </a:r>
            <a:r>
              <a:rPr lang="en-US" sz="1400" b="1"/>
              <a:t> Magazine, Lord North, author of the Boston Port Act, forces the “tea” (the Intolerable Acts) down the throat of America while “Mother Brittania” weeps in the background. Paul Revere saw the effectiveness of the cartoon and distributed it widely in the colonies.</a:t>
            </a:r>
          </a:p>
        </p:txBody>
      </p:sp>
      <p:sp>
        <p:nvSpPr>
          <p:cNvPr id="122885" name="Text Box 4"/>
          <p:cNvSpPr txBox="1">
            <a:spLocks noChangeArrowheads="1"/>
          </p:cNvSpPr>
          <p:nvPr/>
        </p:nvSpPr>
        <p:spPr bwMode="auto">
          <a:xfrm>
            <a:off x="457200" y="152400"/>
            <a:ext cx="8077200" cy="466725"/>
          </a:xfrm>
          <a:prstGeom prst="rect">
            <a:avLst/>
          </a:prstGeom>
          <a:gradFill rotWithShape="1">
            <a:gsLst>
              <a:gs pos="0">
                <a:srgbClr val="F28A8A"/>
              </a:gs>
              <a:gs pos="100000">
                <a:schemeClr val="bg1"/>
              </a:gs>
            </a:gsLst>
            <a:lin ang="5400000" scaled="1"/>
          </a:gradFill>
          <a:ln w="9525">
            <a:solidFill>
              <a:schemeClr val="tx1"/>
            </a:solidFill>
            <a:miter lim="800000"/>
            <a:headEnd/>
            <a:tailEnd/>
          </a:ln>
        </p:spPr>
        <p:txBody>
          <a:bodyPr>
            <a:prstTxWarp prst="textNoShape">
              <a:avLst/>
            </a:prstTxWarp>
            <a:spAutoFit/>
          </a:bodyPr>
          <a:lstStyle/>
          <a:p>
            <a:pPr>
              <a:spcBef>
                <a:spcPct val="50000"/>
              </a:spcBef>
            </a:pPr>
            <a:r>
              <a:rPr lang="en-US" b="1"/>
              <a:t>The Intolerable Acts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A10CB7-BDDA-2D40-9B22-D9B8F2D5CFC6}" type="slidenum">
              <a:rPr lang="en-US" smtClean="0"/>
              <a:pPr>
                <a:defRPr/>
              </a:pPr>
              <a:t>6</a:t>
            </a:fld>
            <a:endParaRPr lang="en-US"/>
          </a:p>
        </p:txBody>
      </p:sp>
      <p:sp>
        <p:nvSpPr>
          <p:cNvPr id="124931" name="Text Box 2"/>
          <p:cNvSpPr txBox="1">
            <a:spLocks noChangeArrowheads="1"/>
          </p:cNvSpPr>
          <p:nvPr/>
        </p:nvSpPr>
        <p:spPr bwMode="auto">
          <a:xfrm>
            <a:off x="990600" y="1430338"/>
            <a:ext cx="7086600" cy="3752850"/>
          </a:xfrm>
          <a:prstGeom prst="rect">
            <a:avLst/>
          </a:prstGeom>
          <a:gradFill rotWithShape="1">
            <a:gsLst>
              <a:gs pos="0">
                <a:schemeClr val="bg1"/>
              </a:gs>
              <a:gs pos="100000">
                <a:srgbClr val="A9DBC0"/>
              </a:gs>
            </a:gsLst>
            <a:lin ang="5400000" scaled="1"/>
          </a:gradFill>
          <a:ln w="9525">
            <a:solidFill>
              <a:schemeClr val="tx1"/>
            </a:solidFill>
            <a:miter lim="800000"/>
            <a:headEnd/>
            <a:tailEnd/>
          </a:ln>
        </p:spPr>
        <p:txBody>
          <a:bodyPr>
            <a:prstTxWarp prst="textNoShape">
              <a:avLst/>
            </a:prstTxWarp>
            <a:spAutoFit/>
          </a:bodyPr>
          <a:lstStyle/>
          <a:p>
            <a:pPr algn="l">
              <a:spcBef>
                <a:spcPct val="50000"/>
              </a:spcBef>
              <a:buFont typeface="Wingdings" pitchFamily="-103" charset="2"/>
              <a:buChar char="v"/>
            </a:pPr>
            <a:r>
              <a:rPr lang="en-US" sz="1800" b="1"/>
              <a:t> </a:t>
            </a:r>
            <a:r>
              <a:rPr lang="en-US" b="1"/>
              <a:t>Passed in response to the Boston Tea Party by Parliament in 1774</a:t>
            </a:r>
          </a:p>
          <a:p>
            <a:pPr algn="l">
              <a:spcBef>
                <a:spcPct val="50000"/>
              </a:spcBef>
              <a:buFont typeface="Wingdings" pitchFamily="-103" charset="2"/>
              <a:buChar char="v"/>
            </a:pPr>
            <a:r>
              <a:rPr lang="en-US" b="1"/>
              <a:t> Officially called the “Coercive Acts”, but they were nicknamed the “Intolerable Acts” in the colonies</a:t>
            </a:r>
          </a:p>
          <a:p>
            <a:pPr algn="l">
              <a:spcBef>
                <a:spcPct val="50000"/>
              </a:spcBef>
              <a:buFont typeface="Wingdings" pitchFamily="-103" charset="2"/>
              <a:buChar char="v"/>
            </a:pPr>
            <a:r>
              <a:rPr lang="en-US" b="1"/>
              <a:t> They were designed to punish the colony of Massachusetts until the tea destroyed in the Boston Tea Party was paid for</a:t>
            </a:r>
          </a:p>
        </p:txBody>
      </p:sp>
      <p:sp>
        <p:nvSpPr>
          <p:cNvPr id="124932" name="Text Box 3"/>
          <p:cNvSpPr txBox="1">
            <a:spLocks noChangeArrowheads="1"/>
          </p:cNvSpPr>
          <p:nvPr/>
        </p:nvSpPr>
        <p:spPr bwMode="auto">
          <a:xfrm>
            <a:off x="762000" y="381000"/>
            <a:ext cx="7467600" cy="466725"/>
          </a:xfrm>
          <a:prstGeom prst="rect">
            <a:avLst/>
          </a:prstGeom>
          <a:solidFill>
            <a:srgbClr val="A9DBC0"/>
          </a:solidFill>
          <a:ln w="9525">
            <a:solidFill>
              <a:schemeClr val="tx1"/>
            </a:solidFill>
            <a:miter lim="800000"/>
            <a:headEnd/>
            <a:tailEnd/>
          </a:ln>
        </p:spPr>
        <p:txBody>
          <a:bodyPr>
            <a:prstTxWarp prst="textNoShape">
              <a:avLst/>
            </a:prstTxWarp>
            <a:spAutoFit/>
          </a:bodyPr>
          <a:lstStyle/>
          <a:p>
            <a:pPr>
              <a:spcBef>
                <a:spcPct val="50000"/>
              </a:spcBef>
            </a:pPr>
            <a:r>
              <a:rPr lang="en-US" b="1"/>
              <a:t>Purposes of the Intolerable Acts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58CA715-855B-3941-95FE-90C29CAFECBE}" type="slidenum">
              <a:rPr lang="en-US" smtClean="0"/>
              <a:pPr>
                <a:defRPr/>
              </a:pPr>
              <a:t>7</a:t>
            </a:fld>
            <a:endParaRPr lang="en-US"/>
          </a:p>
        </p:txBody>
      </p:sp>
      <p:sp>
        <p:nvSpPr>
          <p:cNvPr id="129027" name="Text Box 2"/>
          <p:cNvSpPr txBox="1">
            <a:spLocks noChangeArrowheads="1"/>
          </p:cNvSpPr>
          <p:nvPr/>
        </p:nvSpPr>
        <p:spPr bwMode="auto">
          <a:xfrm>
            <a:off x="304800" y="1143000"/>
            <a:ext cx="8458200" cy="5395913"/>
          </a:xfrm>
          <a:prstGeom prst="rect">
            <a:avLst/>
          </a:prstGeom>
          <a:gradFill rotWithShape="1">
            <a:gsLst>
              <a:gs pos="0">
                <a:srgbClr val="EFDEAF"/>
              </a:gs>
              <a:gs pos="100000">
                <a:srgbClr val="CBC4DA"/>
              </a:gs>
            </a:gsLst>
            <a:lin ang="5400000" scaled="1"/>
          </a:gradFill>
          <a:ln w="9525">
            <a:solidFill>
              <a:schemeClr val="tx1"/>
            </a:solidFill>
            <a:miter lim="800000"/>
            <a:headEnd/>
            <a:tailEnd/>
          </a:ln>
        </p:spPr>
        <p:txBody>
          <a:bodyPr>
            <a:prstTxWarp prst="textNoShape">
              <a:avLst/>
            </a:prstTxWarp>
            <a:spAutoFit/>
          </a:bodyPr>
          <a:lstStyle/>
          <a:p>
            <a:pPr algn="l">
              <a:spcBef>
                <a:spcPct val="50000"/>
              </a:spcBef>
              <a:buFont typeface="Wingdings" pitchFamily="-103" charset="2"/>
              <a:buChar char="z"/>
            </a:pPr>
            <a:r>
              <a:rPr lang="en-US"/>
              <a:t> </a:t>
            </a:r>
            <a:r>
              <a:rPr lang="en-US" b="1" u="sng"/>
              <a:t>Boston Port Act:</a:t>
            </a:r>
            <a:r>
              <a:rPr lang="en-US"/>
              <a:t> Closed the Port at Boston Harbor until the tea was paid for.</a:t>
            </a:r>
          </a:p>
          <a:p>
            <a:pPr algn="l">
              <a:spcBef>
                <a:spcPct val="50000"/>
              </a:spcBef>
              <a:buFont typeface="Wingdings" pitchFamily="-103" charset="2"/>
              <a:buChar char="z"/>
            </a:pPr>
            <a:r>
              <a:rPr lang="en-US"/>
              <a:t> </a:t>
            </a:r>
            <a:r>
              <a:rPr lang="en-US" b="1" u="sng"/>
              <a:t>Quartering Act:</a:t>
            </a:r>
            <a:r>
              <a:rPr lang="en-US"/>
              <a:t> Forced the citizens of Massachusetts to house and feed British soldiers in their homes.</a:t>
            </a:r>
          </a:p>
          <a:p>
            <a:pPr algn="l">
              <a:spcBef>
                <a:spcPct val="50000"/>
              </a:spcBef>
              <a:buFont typeface="Wingdings" pitchFamily="-103" charset="2"/>
              <a:buChar char="z"/>
            </a:pPr>
            <a:r>
              <a:rPr lang="en-US"/>
              <a:t> </a:t>
            </a:r>
            <a:r>
              <a:rPr lang="en-US" b="1" u="sng"/>
              <a:t>Massachusetts Government Act:</a:t>
            </a:r>
            <a:r>
              <a:rPr lang="en-US"/>
              <a:t> Suspended the Massachusetts Colonial Legislature until the tea was paid for.</a:t>
            </a:r>
          </a:p>
          <a:p>
            <a:pPr algn="l">
              <a:spcBef>
                <a:spcPct val="50000"/>
              </a:spcBef>
              <a:buFont typeface="Wingdings" pitchFamily="-103" charset="2"/>
              <a:buChar char="z"/>
            </a:pPr>
            <a:r>
              <a:rPr lang="en-US"/>
              <a:t> </a:t>
            </a:r>
            <a:r>
              <a:rPr lang="en-US" b="1" u="sng"/>
              <a:t>Administration of Justice Act:</a:t>
            </a:r>
            <a:r>
              <a:rPr lang="en-US"/>
              <a:t> Guaranteed that British officials would not be tried in colonial courts for capital crimes, but extradited to Britain. This meant local courts could not try British officials giving them free reign.</a:t>
            </a:r>
          </a:p>
        </p:txBody>
      </p:sp>
      <p:sp>
        <p:nvSpPr>
          <p:cNvPr id="129028" name="Text Box 3"/>
          <p:cNvSpPr txBox="1">
            <a:spLocks noChangeArrowheads="1"/>
          </p:cNvSpPr>
          <p:nvPr/>
        </p:nvSpPr>
        <p:spPr bwMode="auto">
          <a:xfrm>
            <a:off x="838200" y="304800"/>
            <a:ext cx="7391400" cy="466725"/>
          </a:xfrm>
          <a:prstGeom prst="rect">
            <a:avLst/>
          </a:prstGeom>
          <a:solidFill>
            <a:srgbClr val="CBC4DA"/>
          </a:solidFill>
          <a:ln w="9525">
            <a:solidFill>
              <a:schemeClr val="tx1"/>
            </a:solidFill>
            <a:miter lim="800000"/>
            <a:headEnd/>
            <a:tailEnd/>
          </a:ln>
        </p:spPr>
        <p:txBody>
          <a:bodyPr>
            <a:prstTxWarp prst="textNoShape">
              <a:avLst/>
            </a:prstTxWarp>
            <a:spAutoFit/>
          </a:bodyPr>
          <a:lstStyle/>
          <a:p>
            <a:pPr>
              <a:spcBef>
                <a:spcPct val="50000"/>
              </a:spcBef>
            </a:pPr>
            <a:r>
              <a:rPr lang="en-US" b="1"/>
              <a:t>The major laws considered “intolerable”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682</Words>
  <Application>Microsoft Macintosh PowerPoint</Application>
  <PresentationFormat>On-screen Show (4:3)</PresentationFormat>
  <Paragraphs>42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Ramapo College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Tuttle</dc:creator>
  <cp:lastModifiedBy>michael tuttle</cp:lastModifiedBy>
  <cp:revision>1</cp:revision>
  <dcterms:created xsi:type="dcterms:W3CDTF">2014-10-07T01:09:52Z</dcterms:created>
  <dcterms:modified xsi:type="dcterms:W3CDTF">2016-10-24T10:32:12Z</dcterms:modified>
</cp:coreProperties>
</file>