
<file path=[Content_Types].xml><?xml version="1.0" encoding="utf-8"?>
<Types xmlns="http://schemas.openxmlformats.org/package/2006/content-types">
  <Default Extension="xml" ContentType="application/xml"/>
  <Default Extension="WAV" ContentType="audio/x-wav"/>
  <Default Extension="jpeg" ContentType="image/jpeg"/>
  <Default Extension="JPG" ContentType="image/jpeg"/>
  <Default Extension="rels" ContentType="application/vnd.openxmlformats-package.relationships+xml"/>
  <Default Extension="wdp" ContentType="image/vnd.ms-photo"/>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handoutMasterIdLst>
    <p:handoutMasterId r:id="rId21"/>
  </p:handoutMasterIdLst>
  <p:sldIdLst>
    <p:sldId id="256" r:id="rId2"/>
    <p:sldId id="344" r:id="rId3"/>
    <p:sldId id="277" r:id="rId4"/>
    <p:sldId id="262" r:id="rId5"/>
    <p:sldId id="263" r:id="rId6"/>
    <p:sldId id="393" r:id="rId7"/>
    <p:sldId id="381" r:id="rId8"/>
    <p:sldId id="388" r:id="rId9"/>
    <p:sldId id="387" r:id="rId10"/>
    <p:sldId id="318" r:id="rId11"/>
    <p:sldId id="325" r:id="rId12"/>
    <p:sldId id="283" r:id="rId13"/>
    <p:sldId id="333" r:id="rId14"/>
    <p:sldId id="376" r:id="rId15"/>
    <p:sldId id="334" r:id="rId16"/>
    <p:sldId id="335" r:id="rId17"/>
    <p:sldId id="321" r:id="rId18"/>
    <p:sldId id="272" r:id="rId19"/>
  </p:sldIdLst>
  <p:sldSz cx="9144000" cy="6858000" type="screen4x3"/>
  <p:notesSz cx="936942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E1B0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94656" autoAdjust="0"/>
  </p:normalViewPr>
  <p:slideViewPr>
    <p:cSldViewPr>
      <p:cViewPr varScale="1">
        <p:scale>
          <a:sx n="89" d="100"/>
          <a:sy n="89" d="100"/>
        </p:scale>
        <p:origin x="880" y="16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3854"/>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5307173" y="0"/>
            <a:ext cx="4060084" cy="353854"/>
          </a:xfrm>
          <a:prstGeom prst="rect">
            <a:avLst/>
          </a:prstGeom>
        </p:spPr>
        <p:txBody>
          <a:bodyPr vert="horz" lIns="93973" tIns="46986" rIns="93973" bIns="46986" rtlCol="0"/>
          <a:lstStyle>
            <a:lvl1pPr algn="r">
              <a:defRPr sz="1200"/>
            </a:lvl1pPr>
          </a:lstStyle>
          <a:p>
            <a:fld id="{508A2A14-D9E5-4019-A11E-7F282C20DF12}" type="datetimeFigureOut">
              <a:rPr lang="en-US" smtClean="0"/>
              <a:t>1/24/19</a:t>
            </a:fld>
            <a:endParaRPr lang="en-US"/>
          </a:p>
        </p:txBody>
      </p:sp>
      <p:sp>
        <p:nvSpPr>
          <p:cNvPr id="4" name="Footer Placeholder 3"/>
          <p:cNvSpPr>
            <a:spLocks noGrp="1"/>
          </p:cNvSpPr>
          <p:nvPr>
            <p:ph type="ftr" sz="quarter" idx="2"/>
          </p:nvPr>
        </p:nvSpPr>
        <p:spPr>
          <a:xfrm>
            <a:off x="0" y="6721993"/>
            <a:ext cx="4060084" cy="353854"/>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5307173" y="6721993"/>
            <a:ext cx="4060084" cy="353854"/>
          </a:xfrm>
          <a:prstGeom prst="rect">
            <a:avLst/>
          </a:prstGeom>
        </p:spPr>
        <p:txBody>
          <a:bodyPr vert="horz" lIns="93973" tIns="46986" rIns="93973" bIns="46986" rtlCol="0" anchor="b"/>
          <a:lstStyle>
            <a:lvl1pPr algn="r">
              <a:defRPr sz="1200"/>
            </a:lvl1pPr>
          </a:lstStyle>
          <a:p>
            <a:fld id="{CFDE4E4E-2CCF-4EB6-82DB-231CAC690AE9}" type="slidenum">
              <a:rPr lang="en-US" smtClean="0"/>
              <a:t>‹#›</a:t>
            </a:fld>
            <a:endParaRPr lang="en-US"/>
          </a:p>
        </p:txBody>
      </p:sp>
    </p:spTree>
    <p:extLst>
      <p:ext uri="{BB962C8B-B14F-4D97-AF65-F5344CB8AC3E}">
        <p14:creationId xmlns:p14="http://schemas.microsoft.com/office/powerpoint/2010/main" val="792377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3854"/>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5307173" y="0"/>
            <a:ext cx="4060084" cy="353854"/>
          </a:xfrm>
          <a:prstGeom prst="rect">
            <a:avLst/>
          </a:prstGeom>
        </p:spPr>
        <p:txBody>
          <a:bodyPr vert="horz" lIns="93973" tIns="46986" rIns="93973" bIns="46986" rtlCol="0"/>
          <a:lstStyle>
            <a:lvl1pPr algn="r">
              <a:defRPr sz="1200"/>
            </a:lvl1pPr>
          </a:lstStyle>
          <a:p>
            <a:fld id="{F3A9EC22-8A1D-4B53-B8E8-A5879EA772E4}" type="datetimeFigureOut">
              <a:rPr lang="en-US" smtClean="0"/>
              <a:pPr/>
              <a:t>1/24/19</a:t>
            </a:fld>
            <a:endParaRPr lang="en-US"/>
          </a:p>
        </p:txBody>
      </p:sp>
      <p:sp>
        <p:nvSpPr>
          <p:cNvPr id="4" name="Slide Image Placeholder 3"/>
          <p:cNvSpPr>
            <a:spLocks noGrp="1" noRot="1" noChangeAspect="1"/>
          </p:cNvSpPr>
          <p:nvPr>
            <p:ph type="sldImg" idx="2"/>
          </p:nvPr>
        </p:nvSpPr>
        <p:spPr>
          <a:xfrm>
            <a:off x="2916238" y="530225"/>
            <a:ext cx="3536950" cy="2654300"/>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936943" y="3361611"/>
            <a:ext cx="7495540" cy="3184684"/>
          </a:xfrm>
          <a:prstGeom prst="rect">
            <a:avLst/>
          </a:prstGeom>
        </p:spPr>
        <p:txBody>
          <a:bodyPr vert="horz" lIns="93973" tIns="46986" rIns="93973" bIns="469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721993"/>
            <a:ext cx="4060084" cy="353854"/>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5307173" y="6721993"/>
            <a:ext cx="4060084" cy="353854"/>
          </a:xfrm>
          <a:prstGeom prst="rect">
            <a:avLst/>
          </a:prstGeom>
        </p:spPr>
        <p:txBody>
          <a:bodyPr vert="horz" lIns="93973" tIns="46986" rIns="93973" bIns="46986" rtlCol="0" anchor="b"/>
          <a:lstStyle>
            <a:lvl1pPr algn="r">
              <a:defRPr sz="1200"/>
            </a:lvl1pPr>
          </a:lstStyle>
          <a:p>
            <a:fld id="{F1406AF6-1B2C-44D0-ABC6-E8F026EE5FAB}" type="slidenum">
              <a:rPr lang="en-US" smtClean="0"/>
              <a:pPr/>
              <a:t>‹#›</a:t>
            </a:fld>
            <a:endParaRPr lang="en-US"/>
          </a:p>
        </p:txBody>
      </p:sp>
    </p:spTree>
    <p:extLst>
      <p:ext uri="{BB962C8B-B14F-4D97-AF65-F5344CB8AC3E}">
        <p14:creationId xmlns:p14="http://schemas.microsoft.com/office/powerpoint/2010/main" val="286851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406AF6-1B2C-44D0-ABC6-E8F026EE5FAB}" type="slidenum">
              <a:rPr lang="en-US" smtClean="0"/>
              <a:pPr/>
              <a:t>1</a:t>
            </a:fld>
            <a:endParaRPr lang="en-US"/>
          </a:p>
        </p:txBody>
      </p:sp>
    </p:spTree>
    <p:extLst>
      <p:ext uri="{BB962C8B-B14F-4D97-AF65-F5344CB8AC3E}">
        <p14:creationId xmlns:p14="http://schemas.microsoft.com/office/powerpoint/2010/main" val="345175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arrangements </a:t>
            </a:r>
            <a:endParaRPr lang="en-US" dirty="0"/>
          </a:p>
        </p:txBody>
      </p:sp>
      <p:sp>
        <p:nvSpPr>
          <p:cNvPr id="4" name="Slide Number Placeholder 3"/>
          <p:cNvSpPr>
            <a:spLocks noGrp="1"/>
          </p:cNvSpPr>
          <p:nvPr>
            <p:ph type="sldNum" sz="quarter" idx="10"/>
          </p:nvPr>
        </p:nvSpPr>
        <p:spPr/>
        <p:txBody>
          <a:bodyPr/>
          <a:lstStyle/>
          <a:p>
            <a:fld id="{F1406AF6-1B2C-44D0-ABC6-E8F026EE5FAB}" type="slidenum">
              <a:rPr lang="en-US" smtClean="0"/>
              <a:pPr/>
              <a:t>4</a:t>
            </a:fld>
            <a:endParaRPr lang="en-US"/>
          </a:p>
        </p:txBody>
      </p:sp>
    </p:spTree>
    <p:extLst>
      <p:ext uri="{BB962C8B-B14F-4D97-AF65-F5344CB8AC3E}">
        <p14:creationId xmlns:p14="http://schemas.microsoft.com/office/powerpoint/2010/main" val="184955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and if no person have such majority, then from the persons having the highest numbers not exceeding three on the list of those voted for as President, the House of Representatives shall choose immediately, by ballot, the President. But in choosing the President, the votes shall be taken by states, the representation from each state having one vote; a quorum for this purpose shall consist of a member or members from two-thirds of the states, and a majority of all the states shall be necessary to a choice.</a:t>
            </a:r>
            <a:endParaRPr lang="en-US" b="1" dirty="0"/>
          </a:p>
        </p:txBody>
      </p:sp>
      <p:sp>
        <p:nvSpPr>
          <p:cNvPr id="4" name="Slide Number Placeholder 3"/>
          <p:cNvSpPr>
            <a:spLocks noGrp="1"/>
          </p:cNvSpPr>
          <p:nvPr>
            <p:ph type="sldNum" sz="quarter" idx="10"/>
          </p:nvPr>
        </p:nvSpPr>
        <p:spPr/>
        <p:txBody>
          <a:bodyPr/>
          <a:lstStyle/>
          <a:p>
            <a:fld id="{F1406AF6-1B2C-44D0-ABC6-E8F026EE5FAB}" type="slidenum">
              <a:rPr lang="en-US" smtClean="0"/>
              <a:pPr/>
              <a:t>5</a:t>
            </a:fld>
            <a:endParaRPr lang="en-US"/>
          </a:p>
        </p:txBody>
      </p:sp>
    </p:spTree>
    <p:extLst>
      <p:ext uri="{BB962C8B-B14F-4D97-AF65-F5344CB8AC3E}">
        <p14:creationId xmlns:p14="http://schemas.microsoft.com/office/powerpoint/2010/main" val="610385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406AF6-1B2C-44D0-ABC6-E8F026EE5FAB}" type="slidenum">
              <a:rPr lang="en-US" smtClean="0"/>
              <a:pPr/>
              <a:t>10</a:t>
            </a:fld>
            <a:endParaRPr lang="en-US"/>
          </a:p>
        </p:txBody>
      </p:sp>
    </p:spTree>
    <p:extLst>
      <p:ext uri="{BB962C8B-B14F-4D97-AF65-F5344CB8AC3E}">
        <p14:creationId xmlns:p14="http://schemas.microsoft.com/office/powerpoint/2010/main" val="334957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406AF6-1B2C-44D0-ABC6-E8F026EE5FAB}" type="slidenum">
              <a:rPr lang="en-US" smtClean="0"/>
              <a:pPr/>
              <a:t>11</a:t>
            </a:fld>
            <a:endParaRPr lang="en-US"/>
          </a:p>
        </p:txBody>
      </p:sp>
    </p:spTree>
    <p:extLst>
      <p:ext uri="{BB962C8B-B14F-4D97-AF65-F5344CB8AC3E}">
        <p14:creationId xmlns:p14="http://schemas.microsoft.com/office/powerpoint/2010/main" val="250535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406AF6-1B2C-44D0-ABC6-E8F026EE5FAB}" type="slidenum">
              <a:rPr lang="en-US" smtClean="0"/>
              <a:pPr/>
              <a:t>12</a:t>
            </a:fld>
            <a:endParaRPr lang="en-US"/>
          </a:p>
        </p:txBody>
      </p:sp>
    </p:spTree>
    <p:extLst>
      <p:ext uri="{BB962C8B-B14F-4D97-AF65-F5344CB8AC3E}">
        <p14:creationId xmlns:p14="http://schemas.microsoft.com/office/powerpoint/2010/main" val="2587221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406AF6-1B2C-44D0-ABC6-E8F026EE5FAB}" type="slidenum">
              <a:rPr lang="en-US" smtClean="0"/>
              <a:pPr/>
              <a:t>17</a:t>
            </a:fld>
            <a:endParaRPr lang="en-US"/>
          </a:p>
        </p:txBody>
      </p:sp>
    </p:spTree>
    <p:extLst>
      <p:ext uri="{BB962C8B-B14F-4D97-AF65-F5344CB8AC3E}">
        <p14:creationId xmlns:p14="http://schemas.microsoft.com/office/powerpoint/2010/main" val="1362356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406AF6-1B2C-44D0-ABC6-E8F026EE5FAB}" type="slidenum">
              <a:rPr lang="en-US" smtClean="0"/>
              <a:pPr/>
              <a:t>18</a:t>
            </a:fld>
            <a:endParaRPr lang="en-US"/>
          </a:p>
        </p:txBody>
      </p:sp>
    </p:spTree>
    <p:extLst>
      <p:ext uri="{BB962C8B-B14F-4D97-AF65-F5344CB8AC3E}">
        <p14:creationId xmlns:p14="http://schemas.microsoft.com/office/powerpoint/2010/main" val="2477205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73D2FE4D-6F2C-4B1E-9DC3-8A19FC75A957}" type="datetimeFigureOut">
              <a:rPr lang="en-US" smtClean="0"/>
              <a:pPr/>
              <a:t>1/24/19</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6F99219-ACC5-4BFF-B87B-5BF91C6CD84A}"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3D2FE4D-6F2C-4B1E-9DC3-8A19FC75A957}" type="datetimeFigureOut">
              <a:rPr lang="en-US" smtClean="0"/>
              <a:pPr/>
              <a:t>1/24/19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F99219-ACC5-4BFF-B87B-5BF91C6CD8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3D2FE4D-6F2C-4B1E-9DC3-8A19FC75A957}" type="datetimeFigureOut">
              <a:rPr lang="en-US" smtClean="0"/>
              <a:pPr/>
              <a:t>1/24/19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F99219-ACC5-4BFF-B87B-5BF91C6CD8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3D2FE4D-6F2C-4B1E-9DC3-8A19FC75A957}" type="datetimeFigureOut">
              <a:rPr lang="en-US" smtClean="0"/>
              <a:pPr/>
              <a:t>1/24/19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F99219-ACC5-4BFF-B87B-5BF91C6CD8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73D2FE4D-6F2C-4B1E-9DC3-8A19FC75A957}" type="datetimeFigureOut">
              <a:rPr lang="en-US" smtClean="0"/>
              <a:pPr/>
              <a:t>1/24/19</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6F99219-ACC5-4BFF-B87B-5BF91C6CD84A}"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3D2FE4D-6F2C-4B1E-9DC3-8A19FC75A957}" type="datetimeFigureOut">
              <a:rPr lang="en-US" smtClean="0"/>
              <a:pPr/>
              <a:t>1/24/19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E6F99219-ACC5-4BFF-B87B-5BF91C6CD84A}"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3D2FE4D-6F2C-4B1E-9DC3-8A19FC75A957}" type="datetimeFigureOut">
              <a:rPr lang="en-US" smtClean="0"/>
              <a:pPr/>
              <a:t>1/24/19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E6F99219-ACC5-4BFF-B87B-5BF91C6CD8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3D2FE4D-6F2C-4B1E-9DC3-8A19FC75A957}" type="datetimeFigureOut">
              <a:rPr lang="en-US" smtClean="0"/>
              <a:pPr/>
              <a:t>1/24/19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6F99219-ACC5-4BFF-B87B-5BF91C6CD84A}"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3D2FE4D-6F2C-4B1E-9DC3-8A19FC75A957}" type="datetimeFigureOut">
              <a:rPr lang="en-US" smtClean="0"/>
              <a:pPr/>
              <a:t>1/24/19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6F99219-ACC5-4BFF-B87B-5BF91C6CD8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73D2FE4D-6F2C-4B1E-9DC3-8A19FC75A957}" type="datetimeFigureOut">
              <a:rPr lang="en-US" smtClean="0"/>
              <a:pPr/>
              <a:t>1/24/19</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6F99219-ACC5-4BFF-B87B-5BF91C6CD84A}"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73D2FE4D-6F2C-4B1E-9DC3-8A19FC75A957}" type="datetimeFigureOut">
              <a:rPr lang="en-US" smtClean="0"/>
              <a:pPr/>
              <a:t>1/24/19</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6F99219-ACC5-4BFF-B87B-5BF91C6CD84A}"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2"/>
            </a:gs>
            <a:gs pos="50000">
              <a:srgbClr val="5E1B06"/>
            </a:gs>
            <a:gs pos="86000">
              <a:schemeClr val="bg1"/>
            </a:gs>
          </a:gsLst>
          <a:lin ang="5400000" scaled="0"/>
          <a:tileRect/>
        </a:grad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3D2FE4D-6F2C-4B1E-9DC3-8A19FC75A957}" type="datetimeFigureOut">
              <a:rPr lang="en-US" smtClean="0"/>
              <a:pPr/>
              <a:t>1/24/19</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E6F99219-ACC5-4BFF-B87B-5BF91C6CD84A}"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21.jpeg"/><Relationship Id="rId5" Type="http://schemas.openxmlformats.org/officeDocument/2006/relationships/hyperlink" Target="http://en.wikipedia.org/wiki/Political_cartoon" TargetMode="External"/><Relationship Id="rId6" Type="http://schemas.openxmlformats.org/officeDocument/2006/relationships/hyperlink" Target="http://en.wikipedia.org/wiki/Thomas_Nast" TargetMode="External"/><Relationship Id="rId7" Type="http://schemas.openxmlformats.org/officeDocument/2006/relationships/hyperlink" Target="http://en.wikipedia.org/wiki/Andrew_Jackson" TargetMode="External"/><Relationship Id="rId8" Type="http://schemas.openxmlformats.org/officeDocument/2006/relationships/hyperlink" Target="http://en.wikipedia.org/wiki/Harper's_Weekly" TargetMode="External"/><Relationship Id="rId9" Type="http://schemas.openxmlformats.org/officeDocument/2006/relationships/image" Target="../media/image22.png"/><Relationship Id="rId10" Type="http://schemas.openxmlformats.org/officeDocument/2006/relationships/hyperlink" Target="http://www.youtube.com/watch?v=zI8HRGWKCRc" TargetMode="External"/><Relationship Id="rId1" Type="http://schemas.openxmlformats.org/officeDocument/2006/relationships/video" Target="http://www.youtube.com/v/YG8YWpnugJE?version=3&amp;hl=en_US" TargetMode="Externa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image" Target="../media/image29.w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0.png"/><Relationship Id="rId5" Type="http://schemas.openxmlformats.org/officeDocument/2006/relationships/image" Target="../media/image31.png"/><Relationship Id="rId6" Type="http://schemas.microsoft.com/office/2007/relationships/hdphoto" Target="../media/hdphoto4.wdp"/><Relationship Id="rId1" Type="http://schemas.microsoft.com/office/2007/relationships/media" Target="../media/media1.WAV"/><Relationship Id="rId2" Type="http://schemas.openxmlformats.org/officeDocument/2006/relationships/audio" Target="../media/media1.WAV"/></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slide" Target="slide17.xml"/><Relationship Id="rId5"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slide" Target="slide17.xml"/><Relationship Id="rId5" Type="http://schemas.openxmlformats.org/officeDocument/2006/relationships/slide" Target="slide5.xml"/><Relationship Id="rId6" Type="http://schemas.openxmlformats.org/officeDocument/2006/relationships/slide" Target="slide3.xml"/><Relationship Id="rId7" Type="http://schemas.openxmlformats.org/officeDocument/2006/relationships/image" Target="../media/image8.pn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1.png"/><Relationship Id="rId5" Type="http://schemas.openxmlformats.org/officeDocument/2006/relationships/slide" Target="slide7.xml"/><Relationship Id="rId6" Type="http://schemas.openxmlformats.org/officeDocument/2006/relationships/image" Target="../media/image12.png"/><Relationship Id="rId7" Type="http://schemas.openxmlformats.org/officeDocument/2006/relationships/slide" Target="slide17.xml"/><Relationship Id="rId8" Type="http://schemas.openxmlformats.org/officeDocument/2006/relationships/slide" Target="slide5.xml"/><Relationship Id="rId9" Type="http://schemas.openxmlformats.org/officeDocument/2006/relationships/slide" Target="slide3.xml"/><Relationship Id="rId10" Type="http://schemas.openxmlformats.org/officeDocument/2006/relationships/image" Target="../media/image13.png"/><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slide" Target="slide5.xml"/><Relationship Id="rId5" Type="http://schemas.openxmlformats.org/officeDocument/2006/relationships/slide" Target="slide17.xml"/><Relationship Id="rId6" Type="http://schemas.openxmlformats.org/officeDocument/2006/relationships/slide" Target="slide3.xml"/><Relationship Id="rId7" Type="http://schemas.openxmlformats.org/officeDocument/2006/relationships/image" Target="../media/image15.png"/><Relationship Id="rId1" Type="http://schemas.openxmlformats.org/officeDocument/2006/relationships/themeOverride" Target="../theme/themeOverride3.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slide" Target="slide15.xml"/><Relationship Id="rId5" Type="http://schemas.openxmlformats.org/officeDocument/2006/relationships/image" Target="../media/image17.jpeg"/><Relationship Id="rId6" Type="http://schemas.microsoft.com/office/2007/relationships/hdphoto" Target="../media/hdphoto2.wdp"/><Relationship Id="rId7" Type="http://schemas.openxmlformats.org/officeDocument/2006/relationships/hyperlink" Target="http://history1800s.about.com/od/leaders/a/electionof1828.htm" TargetMode="External"/><Relationship Id="rId8" Type="http://schemas.openxmlformats.org/officeDocument/2006/relationships/slide" Target="slide9.xml"/><Relationship Id="rId9" Type="http://schemas.openxmlformats.org/officeDocument/2006/relationships/image" Target="../media/image18.jpeg"/><Relationship Id="rId10" Type="http://schemas.microsoft.com/office/2007/relationships/hdphoto" Target="../media/hdphoto3.wdp"/><Relationship Id="rId11" Type="http://schemas.openxmlformats.org/officeDocument/2006/relationships/slide" Target="slide16.xml"/><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wmf"/><Relationship Id="rId1" Type="http://schemas.openxmlformats.org/officeDocument/2006/relationships/themeOverride" Target="../theme/themeOverride4.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upload.wikimedia.org/wikipedia/commons/6/64/Andrew_Jackson.jpg"/>
          <p:cNvPicPr>
            <a:picLocks noChangeAspect="1" noChangeArrowheads="1"/>
          </p:cNvPicPr>
          <p:nvPr/>
        </p:nvPicPr>
        <p:blipFill rotWithShape="1">
          <a:blip r:embed="rId3">
            <a:extLst>
              <a:ext uri="{28A0092B-C50C-407E-A947-70E740481C1C}">
                <a14:useLocalDpi xmlns:a14="http://schemas.microsoft.com/office/drawing/2010/main" val="0"/>
              </a:ext>
            </a:extLst>
          </a:blip>
          <a:srcRect l="4521" r="10331" b="15096"/>
          <a:stretch/>
        </p:blipFill>
        <p:spPr bwMode="auto">
          <a:xfrm>
            <a:off x="-419100" y="0"/>
            <a:ext cx="5676900" cy="6858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962400" y="1066800"/>
            <a:ext cx="5105400" cy="2493818"/>
          </a:xfr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Chapter 8</a:t>
            </a:r>
            <a:b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Spirit of</a:t>
            </a:r>
            <a:b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Reform</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676400"/>
            <a:ext cx="4267200" cy="4953000"/>
          </a:xfrm>
        </p:spPr>
        <p:txBody>
          <a:bodyPr>
            <a:normAutofit/>
          </a:bodyPr>
          <a:lstStyle/>
          <a:p>
            <a:pPr>
              <a:buNone/>
            </a:pPr>
            <a:r>
              <a:rPr lang="en-US" i="1" dirty="0" smtClean="0"/>
              <a:t>“To the victor belong the spoils…”</a:t>
            </a:r>
          </a:p>
          <a:p>
            <a:pPr>
              <a:buNone/>
            </a:pPr>
            <a:endParaRPr lang="en-US" i="1" dirty="0" smtClean="0"/>
          </a:p>
          <a:p>
            <a:pPr>
              <a:buNone/>
            </a:pPr>
            <a:endParaRPr lang="en-US" sz="1800" dirty="0" smtClean="0"/>
          </a:p>
          <a:p>
            <a:pPr>
              <a:buNone/>
            </a:pPr>
            <a:endParaRPr lang="en-US" sz="1800" dirty="0"/>
          </a:p>
          <a:p>
            <a:pPr>
              <a:buNone/>
            </a:pPr>
            <a:endParaRPr lang="en-US" sz="1800" dirty="0" smtClean="0"/>
          </a:p>
          <a:p>
            <a:pPr>
              <a:buNone/>
            </a:pPr>
            <a:endParaRPr lang="en-US" sz="1800" dirty="0"/>
          </a:p>
          <a:p>
            <a:pPr>
              <a:buNone/>
            </a:pPr>
            <a:endParaRPr lang="en-US" sz="1800" dirty="0" smtClean="0"/>
          </a:p>
          <a:p>
            <a:pPr>
              <a:buNone/>
            </a:pPr>
            <a:endParaRPr lang="en-US" sz="1800" dirty="0" smtClean="0"/>
          </a:p>
          <a:p>
            <a:pPr>
              <a:buNone/>
            </a:pPr>
            <a:r>
              <a:rPr lang="en-US" b="1" dirty="0" smtClean="0"/>
              <a:t>Political Patronage</a:t>
            </a:r>
          </a:p>
          <a:p>
            <a:pPr>
              <a:buNone/>
            </a:pPr>
            <a:endParaRPr lang="en-US" sz="1800" dirty="0" smtClean="0"/>
          </a:p>
          <a:p>
            <a:pPr>
              <a:buNone/>
            </a:pPr>
            <a:r>
              <a:rPr lang="en-US" sz="2800" i="1" dirty="0" smtClean="0"/>
              <a:t>Government offices given to political supporters</a:t>
            </a:r>
            <a:endParaRPr lang="en-US" sz="2800" i="1" dirty="0"/>
          </a:p>
        </p:txBody>
      </p:sp>
      <p:sp>
        <p:nvSpPr>
          <p:cNvPr id="2" name="Title 1"/>
          <p:cNvSpPr>
            <a:spLocks noGrp="1"/>
          </p:cNvSpPr>
          <p:nvPr>
            <p:ph type="title" idx="4294967295"/>
          </p:nvPr>
        </p:nvSpPr>
        <p:spPr>
          <a:xfrm>
            <a:off x="228600" y="76200"/>
            <a:ext cx="4419600" cy="1498600"/>
          </a:xfrm>
        </p:spPr>
        <p:txBody>
          <a:bodyPr>
            <a:normAutofit fontScale="90000"/>
          </a:bodyPr>
          <a:lstStyle/>
          <a:p>
            <a:pPr algn="l"/>
            <a:r>
              <a:rPr lang="en-US" sz="3600" b="1" dirty="0" smtClean="0"/>
              <a:t>The</a:t>
            </a:r>
            <a:r>
              <a:rPr lang="en-US" b="1" dirty="0" smtClean="0"/>
              <a:t> </a:t>
            </a:r>
            <a:br>
              <a:rPr lang="en-US" b="1" dirty="0" smtClean="0"/>
            </a:br>
            <a:r>
              <a:rPr lang="en-US" sz="5300" b="1" dirty="0" smtClean="0"/>
              <a:t>Spoils System</a:t>
            </a:r>
            <a:endParaRPr lang="en-US" b="1" dirty="0"/>
          </a:p>
        </p:txBody>
      </p:sp>
      <p:pic>
        <p:nvPicPr>
          <p:cNvPr id="86018" name="Picture 2" descr="File:In memorium--our civil service as it was.JPG"/>
          <p:cNvPicPr>
            <a:picLocks noChangeAspect="1" noChangeArrowheads="1"/>
          </p:cNvPicPr>
          <p:nvPr/>
        </p:nvPicPr>
        <p:blipFill>
          <a:blip r:embed="rId4" cstate="print"/>
          <a:srcRect/>
          <a:stretch>
            <a:fillRect/>
          </a:stretch>
        </p:blipFill>
        <p:spPr bwMode="auto">
          <a:xfrm>
            <a:off x="4621613" y="0"/>
            <a:ext cx="4522387" cy="6858000"/>
          </a:xfrm>
          <a:prstGeom prst="rect">
            <a:avLst/>
          </a:prstGeom>
          <a:noFill/>
        </p:spPr>
      </p:pic>
      <p:sp>
        <p:nvSpPr>
          <p:cNvPr id="5" name="Rectangle 4"/>
          <p:cNvSpPr/>
          <p:nvPr/>
        </p:nvSpPr>
        <p:spPr>
          <a:xfrm>
            <a:off x="4621612" y="5688449"/>
            <a:ext cx="4522387" cy="1169551"/>
          </a:xfrm>
          <a:prstGeom prst="rect">
            <a:avLst/>
          </a:prstGeom>
          <a:solidFill>
            <a:schemeClr val="dk1">
              <a:alpha val="65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1400" b="1" dirty="0" smtClean="0"/>
              <a:t>In memoriam--our civil service as it was</a:t>
            </a:r>
            <a:r>
              <a:rPr lang="en-US" sz="1400" dirty="0" smtClean="0"/>
              <a:t>, A </a:t>
            </a:r>
            <a:r>
              <a:rPr lang="en-US" sz="1400" dirty="0" smtClean="0">
                <a:hlinkClick r:id="rId5" action="ppaction://hlinkfile" tooltip="Political cartoon"/>
              </a:rPr>
              <a:t>Political cartoon</a:t>
            </a:r>
            <a:r>
              <a:rPr lang="en-US" sz="1400" dirty="0" smtClean="0"/>
              <a:t> by </a:t>
            </a:r>
            <a:r>
              <a:rPr lang="en-US" sz="1400" dirty="0" smtClean="0">
                <a:hlinkClick r:id="rId6" action="ppaction://hlinkfile" tooltip="Thomas Nast"/>
              </a:rPr>
              <a:t>Thomas Nast</a:t>
            </a:r>
            <a:r>
              <a:rPr lang="en-US" sz="1400" dirty="0" smtClean="0"/>
              <a:t> showing statue of </a:t>
            </a:r>
            <a:r>
              <a:rPr lang="en-US" sz="1400" dirty="0" smtClean="0">
                <a:hlinkClick r:id="rId7" action="ppaction://hlinkfile" tooltip="Andrew Jackson"/>
              </a:rPr>
              <a:t>Andrew Jackson</a:t>
            </a:r>
            <a:r>
              <a:rPr lang="en-US" sz="1400" dirty="0" smtClean="0"/>
              <a:t> on pig, which is over "fraud," "bribery," and "spoils," eating "plunder." in </a:t>
            </a:r>
            <a:r>
              <a:rPr lang="en-US" sz="1400" dirty="0" smtClean="0">
                <a:hlinkClick r:id="rId8" action="ppaction://hlinkfile" tooltip="Harper's Weekly"/>
              </a:rPr>
              <a:t>Harper's Weekly</a:t>
            </a:r>
            <a:r>
              <a:rPr lang="en-US" sz="1400" dirty="0" smtClean="0"/>
              <a:t>, 1877 April 28, p. 325.</a:t>
            </a:r>
            <a:endParaRPr lang="en-US" sz="1400" dirty="0"/>
          </a:p>
        </p:txBody>
      </p:sp>
      <p:pic>
        <p:nvPicPr>
          <p:cNvPr id="4" name="YG8YWpnugJE?version=3&amp;hl=en_US"/>
          <p:cNvPicPr>
            <a:picLocks noRot="1" noChangeAspect="1"/>
          </p:cNvPicPr>
          <p:nvPr>
            <a:videoFile r:link="rId1"/>
          </p:nvPr>
        </p:nvPicPr>
        <p:blipFill>
          <a:blip r:embed="rId9"/>
          <a:stretch>
            <a:fillRect/>
          </a:stretch>
        </p:blipFill>
        <p:spPr>
          <a:xfrm>
            <a:off x="914400" y="2819400"/>
            <a:ext cx="2514600" cy="1885950"/>
          </a:xfrm>
          <a:prstGeom prst="rect">
            <a:avLst/>
          </a:prstGeom>
        </p:spPr>
      </p:pic>
      <p:sp>
        <p:nvSpPr>
          <p:cNvPr id="6" name="Rectangle 5"/>
          <p:cNvSpPr/>
          <p:nvPr/>
        </p:nvSpPr>
        <p:spPr>
          <a:xfrm>
            <a:off x="914400" y="4385846"/>
            <a:ext cx="2514600" cy="338554"/>
          </a:xfrm>
          <a:prstGeom prst="rect">
            <a:avLst/>
          </a:prstGeom>
        </p:spPr>
        <p:txBody>
          <a:bodyPr wrap="square">
            <a:spAutoFit/>
          </a:bodyPr>
          <a:lstStyle/>
          <a:p>
            <a:pPr algn="ctr"/>
            <a:r>
              <a:rPr lang="en-US" sz="1600" dirty="0" smtClean="0">
                <a:hlinkClick r:id="rId10"/>
              </a:rPr>
              <a:t>http://www.youtube.com</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1" fill="hold"/>
                                        <p:tgtEl>
                                          <p:spTgt spid="4"/>
                                        </p:tgtEl>
                                      </p:cBhvr>
                                    </p:cmd>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1000"/>
                                        <p:tgtEl>
                                          <p:spTgt spid="3">
                                            <p:txEl>
                                              <p:pRg st="8" end="8"/>
                                            </p:txEl>
                                          </p:spTgt>
                                        </p:tgtEl>
                                      </p:cBhvr>
                                    </p:animEffect>
                                    <p:anim calcmode="lin" valueType="num">
                                      <p:cBhvr>
                                        <p:cTn id="1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1000"/>
                                        <p:tgtEl>
                                          <p:spTgt spid="3">
                                            <p:txEl>
                                              <p:pRg st="10" end="10"/>
                                            </p:txEl>
                                          </p:spTgt>
                                        </p:tgtEl>
                                      </p:cBhvr>
                                    </p:animEffect>
                                    <p:anim calcmode="lin" valueType="num">
                                      <p:cBhvr>
                                        <p:cTn id="2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fill="hold" display="0">
                  <p:stCondLst>
                    <p:cond delay="indefinite"/>
                  </p:stCondLst>
                </p:cTn>
                <p:tgtEl>
                  <p:spTgt spid="4"/>
                </p:tgtEl>
              </p:cMediaNode>
            </p:video>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8763000" cy="1143000"/>
          </a:xfrm>
        </p:spPr>
        <p:txBody>
          <a:bodyPr>
            <a:noAutofit/>
          </a:bodyPr>
          <a:lstStyle/>
          <a:p>
            <a:pPr algn="ctr"/>
            <a:r>
              <a:rPr lang="en-US" sz="4400" b="1" dirty="0" smtClean="0"/>
              <a:t>The Second Two Party System</a:t>
            </a:r>
            <a:endParaRPr lang="en-US" sz="4400" b="1"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988462790"/>
              </p:ext>
            </p:extLst>
          </p:nvPr>
        </p:nvGraphicFramePr>
        <p:xfrm>
          <a:off x="1033866" y="1752600"/>
          <a:ext cx="7729134" cy="3866770"/>
        </p:xfrm>
        <a:graphic>
          <a:graphicData uri="http://schemas.openxmlformats.org/drawingml/2006/table">
            <a:tbl>
              <a:tblPr firstRow="1" bandRow="1">
                <a:tableStyleId>{5C22544A-7EE6-4342-B048-85BDC9FD1C3A}</a:tableStyleId>
              </a:tblPr>
              <a:tblGrid>
                <a:gridCol w="2010394"/>
                <a:gridCol w="2823140"/>
                <a:gridCol w="2895600"/>
              </a:tblGrid>
              <a:tr h="914400">
                <a:tc>
                  <a:txBody>
                    <a:bodyPr/>
                    <a:lstStyle/>
                    <a:p>
                      <a:r>
                        <a:rPr lang="en-US" sz="2800" b="1" dirty="0" smtClean="0"/>
                        <a:t>1790-1816</a:t>
                      </a:r>
                      <a:endParaRPr lang="en-US" sz="3600" b="1" dirty="0" smtClean="0"/>
                    </a:p>
                  </a:txBody>
                  <a:tcPr anchor="ctr">
                    <a:solidFill>
                      <a:schemeClr val="bg2"/>
                    </a:solidFill>
                  </a:tcPr>
                </a:tc>
                <a:tc>
                  <a:txBody>
                    <a:bodyPr/>
                    <a:lstStyle/>
                    <a:p>
                      <a:pPr algn="ctr"/>
                      <a:r>
                        <a:rPr lang="en-US" sz="3200" b="1" dirty="0" smtClean="0"/>
                        <a:t>Federalists</a:t>
                      </a:r>
                      <a:endParaRPr lang="en-US" sz="3200" b="1" dirty="0"/>
                    </a:p>
                  </a:txBody>
                  <a:tcPr anchor="ctr">
                    <a:solidFill>
                      <a:schemeClr val="bg2"/>
                    </a:solidFill>
                  </a:tcPr>
                </a:tc>
                <a:tc>
                  <a:txBody>
                    <a:bodyPr/>
                    <a:lstStyle/>
                    <a:p>
                      <a:pPr algn="ctr"/>
                      <a:r>
                        <a:rPr lang="en-US" sz="3200" b="1" dirty="0" smtClean="0"/>
                        <a:t>Republicans</a:t>
                      </a:r>
                      <a:endParaRPr lang="en-US" sz="3200" b="1" dirty="0"/>
                    </a:p>
                  </a:txBody>
                  <a:tcPr anchor="ctr">
                    <a:solidFill>
                      <a:schemeClr val="bg2"/>
                    </a:solidFill>
                  </a:tcPr>
                </a:tc>
              </a:tr>
              <a:tr h="761876">
                <a:tc>
                  <a:txBody>
                    <a:bodyPr/>
                    <a:lstStyle/>
                    <a:p>
                      <a:r>
                        <a:rPr lang="en-US" sz="2800" b="1" kern="1200" dirty="0" smtClean="0">
                          <a:solidFill>
                            <a:schemeClr val="tx1"/>
                          </a:solidFill>
                          <a:latin typeface="+mn-lt"/>
                          <a:ea typeface="+mn-ea"/>
                          <a:cs typeface="+mn-cs"/>
                        </a:rPr>
                        <a:t>1816-1824</a:t>
                      </a:r>
                    </a:p>
                  </a:txBody>
                  <a:tcPr anchor="ctr">
                    <a:solidFill>
                      <a:schemeClr val="bg1"/>
                    </a:solidFill>
                  </a:tcPr>
                </a:tc>
                <a:tc gridSpan="2">
                  <a:txBody>
                    <a:bodyPr/>
                    <a:lstStyle/>
                    <a:p>
                      <a:pPr algn="ctr"/>
                      <a:r>
                        <a:rPr lang="en-US" sz="3200" b="1" dirty="0" smtClean="0">
                          <a:solidFill>
                            <a:schemeClr val="tx1"/>
                          </a:solidFill>
                        </a:rPr>
                        <a:t>“Republicans”</a:t>
                      </a:r>
                      <a:endParaRPr lang="en-US" sz="3200" b="1" dirty="0">
                        <a:solidFill>
                          <a:schemeClr val="tx1"/>
                        </a:solidFill>
                      </a:endParaRPr>
                    </a:p>
                  </a:txBody>
                  <a:tcPr anchor="ctr">
                    <a:solidFill>
                      <a:schemeClr val="bg1"/>
                    </a:solidFill>
                  </a:tcPr>
                </a:tc>
                <a:tc hMerge="1">
                  <a:txBody>
                    <a:bodyPr/>
                    <a:lstStyle/>
                    <a:p>
                      <a:endParaRPr lang="en-US"/>
                    </a:p>
                  </a:txBody>
                  <a:tcPr/>
                </a:tc>
              </a:tr>
              <a:tr h="2190494">
                <a:tc>
                  <a:txBody>
                    <a:bodyPr/>
                    <a:lstStyle/>
                    <a:p>
                      <a:r>
                        <a:rPr lang="en-US" sz="2800" b="1" kern="1200" dirty="0" smtClean="0">
                          <a:solidFill>
                            <a:schemeClr val="dk1"/>
                          </a:solidFill>
                          <a:latin typeface="+mn-lt"/>
                          <a:ea typeface="+mn-ea"/>
                          <a:cs typeface="+mn-cs"/>
                        </a:rPr>
                        <a:t>1828-1852</a:t>
                      </a:r>
                    </a:p>
                  </a:txBody>
                  <a:tcPr anchor="ctr">
                    <a:solidFill>
                      <a:schemeClr val="accent2">
                        <a:lumMod val="40000"/>
                        <a:lumOff val="60000"/>
                      </a:schemeClr>
                    </a:solidFill>
                  </a:tcPr>
                </a:tc>
                <a:tc>
                  <a:txBody>
                    <a:bodyPr/>
                    <a:lstStyle/>
                    <a:p>
                      <a:pPr algn="ctr"/>
                      <a:endParaRPr lang="en-US" sz="3200" b="1" dirty="0"/>
                    </a:p>
                  </a:txBody>
                  <a:tcPr anchor="ctr">
                    <a:solidFill>
                      <a:schemeClr val="accent2">
                        <a:lumMod val="40000"/>
                        <a:lumOff val="60000"/>
                      </a:schemeClr>
                    </a:solidFill>
                  </a:tcPr>
                </a:tc>
                <a:tc>
                  <a:txBody>
                    <a:bodyPr/>
                    <a:lstStyle/>
                    <a:p>
                      <a:pPr algn="ctr"/>
                      <a:endParaRPr lang="en-US" sz="3200" b="1" dirty="0"/>
                    </a:p>
                  </a:txBody>
                  <a:tcPr anchor="ctr">
                    <a:solidFill>
                      <a:schemeClr val="accent2">
                        <a:lumMod val="40000"/>
                        <a:lumOff val="60000"/>
                      </a:schemeClr>
                    </a:solidFill>
                  </a:tcPr>
                </a:tc>
              </a:tr>
            </a:tbl>
          </a:graphicData>
        </a:graphic>
      </p:graphicFrame>
      <p:sp>
        <p:nvSpPr>
          <p:cNvPr id="5" name="TextBox 4"/>
          <p:cNvSpPr txBox="1"/>
          <p:nvPr/>
        </p:nvSpPr>
        <p:spPr>
          <a:xfrm>
            <a:off x="152400" y="1676400"/>
            <a:ext cx="914400" cy="1015663"/>
          </a:xfrm>
          <a:prstGeom prst="rect">
            <a:avLst/>
          </a:prstGeom>
          <a:solidFill>
            <a:srgbClr val="002060"/>
          </a:solidFill>
          <a:effectLst>
            <a:softEdge rad="317500"/>
          </a:effectLst>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152400" y="3556337"/>
            <a:ext cx="914400" cy="1015663"/>
          </a:xfrm>
          <a:prstGeom prst="rect">
            <a:avLst/>
          </a:prstGeom>
          <a:solidFill>
            <a:srgbClr val="002060"/>
          </a:solidFill>
          <a:effectLst>
            <a:softEdge rad="317500"/>
          </a:effectLst>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3048000" y="3657600"/>
            <a:ext cx="2819400" cy="1815882"/>
          </a:xfrm>
          <a:prstGeom prst="rect">
            <a:avLst/>
          </a:prstGeom>
        </p:spPr>
        <p:txBody>
          <a:bodyPr wrap="square">
            <a:spAutoFit/>
          </a:bodyPr>
          <a:lstStyle/>
          <a:p>
            <a:pPr lvl="0" algn="ctr"/>
            <a:r>
              <a:rPr lang="en-US" sz="3200" b="1" i="1" dirty="0">
                <a:solidFill>
                  <a:srgbClr val="030102"/>
                </a:solidFill>
              </a:rPr>
              <a:t>National</a:t>
            </a:r>
            <a:r>
              <a:rPr lang="en-US" sz="3200" b="1" dirty="0">
                <a:solidFill>
                  <a:srgbClr val="030102"/>
                </a:solidFill>
              </a:rPr>
              <a:t> Republicans</a:t>
            </a:r>
          </a:p>
          <a:p>
            <a:pPr lvl="0" algn="ctr"/>
            <a:r>
              <a:rPr lang="en-US" sz="1600" b="1" dirty="0">
                <a:solidFill>
                  <a:srgbClr val="030102"/>
                </a:solidFill>
              </a:rPr>
              <a:t> </a:t>
            </a:r>
          </a:p>
          <a:p>
            <a:pPr lvl="0" algn="ctr"/>
            <a:r>
              <a:rPr lang="en-US" sz="3200" b="1" dirty="0">
                <a:solidFill>
                  <a:srgbClr val="030102"/>
                </a:solidFill>
              </a:rPr>
              <a:t>“Whigs”</a:t>
            </a:r>
          </a:p>
        </p:txBody>
      </p:sp>
      <p:sp>
        <p:nvSpPr>
          <p:cNvPr id="9" name="Rectangle 8"/>
          <p:cNvSpPr/>
          <p:nvPr/>
        </p:nvSpPr>
        <p:spPr>
          <a:xfrm>
            <a:off x="5867400" y="3664059"/>
            <a:ext cx="2895600" cy="1815882"/>
          </a:xfrm>
          <a:prstGeom prst="rect">
            <a:avLst/>
          </a:prstGeom>
        </p:spPr>
        <p:txBody>
          <a:bodyPr wrap="square">
            <a:spAutoFit/>
          </a:bodyPr>
          <a:lstStyle/>
          <a:p>
            <a:pPr lvl="0" algn="ctr"/>
            <a:r>
              <a:rPr lang="en-US" sz="3200" b="1" i="1" dirty="0">
                <a:solidFill>
                  <a:srgbClr val="030102"/>
                </a:solidFill>
              </a:rPr>
              <a:t>Democratic</a:t>
            </a:r>
            <a:r>
              <a:rPr lang="en-US" sz="3200" b="1" dirty="0">
                <a:solidFill>
                  <a:srgbClr val="030102"/>
                </a:solidFill>
              </a:rPr>
              <a:t> Republicans</a:t>
            </a:r>
          </a:p>
          <a:p>
            <a:pPr lvl="0" algn="ctr"/>
            <a:r>
              <a:rPr lang="en-US" sz="1600" b="1" dirty="0">
                <a:solidFill>
                  <a:srgbClr val="030102"/>
                </a:solidFill>
              </a:rPr>
              <a:t> </a:t>
            </a:r>
          </a:p>
          <a:p>
            <a:pPr lvl="0" algn="ctr"/>
            <a:r>
              <a:rPr lang="en-US" sz="3200" b="1" dirty="0">
                <a:solidFill>
                  <a:srgbClr val="030102"/>
                </a:solidFill>
              </a:rPr>
              <a:t>“Democrats”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791200" cy="4512220"/>
          </a:xfrm>
        </p:spPr>
        <p:txBody>
          <a:bodyPr anchor="ctr">
            <a:normAutofit/>
          </a:bodyPr>
          <a:lstStyle/>
          <a:p>
            <a:pPr algn="l"/>
            <a:r>
              <a:rPr lang="en-US" sz="5100" b="1" dirty="0" smtClean="0"/>
              <a:t>NULLIFICATION</a:t>
            </a:r>
            <a:br>
              <a:rPr lang="en-US" sz="5100" b="1" dirty="0" smtClean="0"/>
            </a:br>
            <a:r>
              <a:rPr lang="en-US" sz="5100" b="1" dirty="0" smtClean="0"/>
              <a:t>Theory that  States can declare a LAW invalid  </a:t>
            </a:r>
            <a:endParaRPr lang="en-US" sz="5100" b="1" dirty="0"/>
          </a:p>
        </p:txBody>
      </p:sp>
      <p:sp>
        <p:nvSpPr>
          <p:cNvPr id="4" name="Text Placeholder 3"/>
          <p:cNvSpPr>
            <a:spLocks noGrp="1"/>
          </p:cNvSpPr>
          <p:nvPr>
            <p:ph type="body" sz="half" idx="3"/>
          </p:nvPr>
        </p:nvSpPr>
        <p:spPr>
          <a:xfrm>
            <a:off x="530225" y="990600"/>
            <a:ext cx="4041775" cy="639762"/>
          </a:xfrm>
        </p:spPr>
        <p:txBody>
          <a:bodyPr anchor="ctr"/>
          <a:lstStyle/>
          <a:p>
            <a:pPr marL="4763"/>
            <a:r>
              <a:rPr lang="en-US" sz="2800" b="1" dirty="0" smtClean="0"/>
              <a:t>1828-1833</a:t>
            </a:r>
            <a:endParaRPr lang="en-US" sz="2800" b="1" dirty="0"/>
          </a:p>
        </p:txBody>
      </p:sp>
      <p:pic>
        <p:nvPicPr>
          <p:cNvPr id="1029" name="Picture 5"/>
          <p:cNvPicPr>
            <a:picLocks noChangeAspect="1" noChangeArrowheads="1"/>
          </p:cNvPicPr>
          <p:nvPr/>
        </p:nvPicPr>
        <p:blipFill>
          <a:blip r:embed="rId3" cstate="print"/>
          <a:srcRect/>
          <a:stretch>
            <a:fillRect/>
          </a:stretch>
        </p:blipFill>
        <p:spPr bwMode="auto">
          <a:xfrm>
            <a:off x="6198548" y="4062649"/>
            <a:ext cx="2716852" cy="2566751"/>
          </a:xfrm>
          <a:prstGeom prst="roundRect">
            <a:avLst>
              <a:gd name="adj" fmla="val 25092"/>
            </a:avLst>
          </a:prstGeom>
          <a:noFill/>
          <a:ln w="9525">
            <a:noFill/>
            <a:miter lim="800000"/>
            <a:headEnd/>
            <a:tailEnd/>
          </a:ln>
          <a:effectLst>
            <a:softEdge rad="63500"/>
          </a:effectLst>
        </p:spPr>
      </p:pic>
      <p:pic>
        <p:nvPicPr>
          <p:cNvPr id="1028" name="Picture 4"/>
          <p:cNvPicPr>
            <a:picLocks noChangeAspect="1" noChangeArrowheads="1"/>
          </p:cNvPicPr>
          <p:nvPr/>
        </p:nvPicPr>
        <p:blipFill>
          <a:blip r:embed="rId4" cstate="print"/>
          <a:srcRect/>
          <a:stretch>
            <a:fillRect/>
          </a:stretch>
        </p:blipFill>
        <p:spPr bwMode="auto">
          <a:xfrm>
            <a:off x="6095999" y="-14177"/>
            <a:ext cx="3048001" cy="3694547"/>
          </a:xfrm>
          <a:prstGeom prst="rect">
            <a:avLst/>
          </a:prstGeom>
          <a:noFill/>
          <a:ln w="9525">
            <a:noFill/>
            <a:miter lim="800000"/>
            <a:headEnd/>
            <a:tailEnd/>
          </a:ln>
          <a:effectLst>
            <a:softEdge rad="317500"/>
          </a:effectLst>
        </p:spPr>
      </p:pic>
      <p:pic>
        <p:nvPicPr>
          <p:cNvPr id="1026" name="Picture 2"/>
          <p:cNvPicPr>
            <a:picLocks noChangeAspect="1" noChangeArrowheads="1"/>
          </p:cNvPicPr>
          <p:nvPr/>
        </p:nvPicPr>
        <p:blipFill>
          <a:blip r:embed="rId5"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0" y="4939315"/>
            <a:ext cx="2362200" cy="1918685"/>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556974" y="1981200"/>
            <a:ext cx="1752600" cy="2448311"/>
          </a:xfrm>
          <a:prstGeom prst="rect">
            <a:avLst/>
          </a:prstGeom>
          <a:noFill/>
          <a:ln w="9525">
            <a:noFill/>
            <a:miter lim="800000"/>
            <a:headEnd/>
            <a:tailEnd/>
          </a:ln>
          <a:effectLst>
            <a:softEdge rad="3175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28600"/>
            <a:ext cx="8519955" cy="1143000"/>
          </a:xfrm>
        </p:spPr>
        <p:txBody>
          <a:bodyPr anchor="ctr">
            <a:noAutofit/>
          </a:bodyPr>
          <a:lstStyle/>
          <a:p>
            <a:pPr algn="l"/>
            <a:r>
              <a:rPr lang="en-US" sz="7600" b="1" dirty="0" smtClean="0"/>
              <a:t>The Tariff of 1828</a:t>
            </a:r>
            <a:endParaRPr lang="en-US" sz="7600" b="1" dirty="0"/>
          </a:p>
        </p:txBody>
      </p:sp>
      <p:sp>
        <p:nvSpPr>
          <p:cNvPr id="4" name="Content Placeholder 3"/>
          <p:cNvSpPr>
            <a:spLocks noGrp="1"/>
          </p:cNvSpPr>
          <p:nvPr>
            <p:ph sz="half" idx="2"/>
          </p:nvPr>
        </p:nvSpPr>
        <p:spPr>
          <a:xfrm>
            <a:off x="533400" y="2529245"/>
            <a:ext cx="5562600" cy="3276600"/>
          </a:xfrm>
        </p:spPr>
        <p:txBody>
          <a:bodyPr>
            <a:noAutofit/>
          </a:bodyPr>
          <a:lstStyle/>
          <a:p>
            <a:pPr>
              <a:buNone/>
            </a:pPr>
            <a:r>
              <a:rPr lang="en-US" sz="3600" b="1" dirty="0" smtClean="0"/>
              <a:t>Highest tariff rates </a:t>
            </a:r>
            <a:br>
              <a:rPr lang="en-US" sz="3600" b="1" dirty="0" smtClean="0"/>
            </a:br>
            <a:r>
              <a:rPr lang="en-US" sz="3200" b="1" dirty="0" smtClean="0">
                <a:solidFill>
                  <a:schemeClr val="tx2">
                    <a:lumMod val="75000"/>
                  </a:schemeClr>
                </a:solidFill>
              </a:rPr>
              <a:t>ever</a:t>
            </a:r>
            <a:r>
              <a:rPr lang="en-US" sz="3200" dirty="0" smtClean="0"/>
              <a:t> </a:t>
            </a:r>
            <a:r>
              <a:rPr lang="en-US" sz="3200" b="1" dirty="0" smtClean="0"/>
              <a:t>passed by Congress</a:t>
            </a:r>
          </a:p>
          <a:p>
            <a:pPr>
              <a:buNone/>
            </a:pPr>
            <a:endParaRPr lang="en-US" sz="1600" b="1" dirty="0" smtClean="0"/>
          </a:p>
          <a:p>
            <a:endParaRPr lang="en-US" sz="2000" b="1" dirty="0" smtClean="0"/>
          </a:p>
          <a:p>
            <a:pPr>
              <a:buNone/>
            </a:pP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PROTECTIVE</a:t>
            </a:r>
          </a:p>
          <a:p>
            <a:pPr marL="411480" lvl="1" indent="0">
              <a:buNone/>
            </a:pPr>
            <a:r>
              <a:rPr lang="en-US" sz="2800" b="1" dirty="0" smtClean="0"/>
              <a:t>In excess of $$$ necessary to finance the government</a:t>
            </a:r>
          </a:p>
        </p:txBody>
      </p:sp>
      <p:sp>
        <p:nvSpPr>
          <p:cNvPr id="5" name="Rectangle 4"/>
          <p:cNvSpPr/>
          <p:nvPr/>
        </p:nvSpPr>
        <p:spPr>
          <a:xfrm>
            <a:off x="2133600" y="1374457"/>
            <a:ext cx="6507710" cy="584775"/>
          </a:xfrm>
          <a:prstGeom prst="rect">
            <a:avLst/>
          </a:prstGeom>
        </p:spPr>
        <p:txBody>
          <a:bodyPr wrap="square">
            <a:spAutoFit/>
          </a:bodyPr>
          <a:lstStyle/>
          <a:p>
            <a:pPr algn="r"/>
            <a:r>
              <a:rPr lang="en-US" sz="3200" b="1" dirty="0" smtClean="0"/>
              <a:t>The “Tariff of Abominations”</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2514600"/>
            <a:ext cx="2347755" cy="3291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6172200" cy="1143000"/>
          </a:xfrm>
        </p:spPr>
        <p:txBody>
          <a:bodyPr anchor="ctr">
            <a:normAutofit/>
          </a:bodyPr>
          <a:lstStyle/>
          <a:p>
            <a:pPr algn="l"/>
            <a:r>
              <a:rPr lang="en-US" sz="5400" b="1" dirty="0" smtClean="0"/>
              <a:t>The Tariff of 1828</a:t>
            </a:r>
            <a:endParaRPr lang="en-US" sz="4800" b="1" dirty="0"/>
          </a:p>
        </p:txBody>
      </p:sp>
      <p:sp>
        <p:nvSpPr>
          <p:cNvPr id="5" name="Rectangle 4"/>
          <p:cNvSpPr/>
          <p:nvPr/>
        </p:nvSpPr>
        <p:spPr>
          <a:xfrm>
            <a:off x="530724" y="986135"/>
            <a:ext cx="5717676" cy="523220"/>
          </a:xfrm>
          <a:prstGeom prst="rect">
            <a:avLst/>
          </a:prstGeom>
        </p:spPr>
        <p:txBody>
          <a:bodyPr wrap="square">
            <a:spAutoFit/>
          </a:bodyPr>
          <a:lstStyle/>
          <a:p>
            <a:r>
              <a:rPr lang="en-US" sz="2800" b="1" dirty="0" smtClean="0"/>
              <a:t>The “Tariff of Abominations”</a:t>
            </a:r>
            <a:endParaRPr lang="en-US" sz="2800" dirty="0"/>
          </a:p>
        </p:txBody>
      </p:sp>
      <p:pic>
        <p:nvPicPr>
          <p:cNvPr id="11" name="Picture 2" descr="Image:United States 1824-1828.png"/>
          <p:cNvPicPr>
            <a:picLocks noChangeAspect="1" noChangeArrowheads="1"/>
          </p:cNvPicPr>
          <p:nvPr/>
        </p:nvPicPr>
        <p:blipFill>
          <a:blip r:embed="rId2" cstate="print"/>
          <a:srcRect l="51782" t="1476" b="8487"/>
          <a:stretch>
            <a:fillRect/>
          </a:stretch>
        </p:blipFill>
        <p:spPr bwMode="auto">
          <a:xfrm>
            <a:off x="4876801" y="1540435"/>
            <a:ext cx="3962400" cy="5012765"/>
          </a:xfrm>
          <a:prstGeom prst="roundRect">
            <a:avLst>
              <a:gd name="adj" fmla="val 17594"/>
            </a:avLst>
          </a:prstGeom>
          <a:noFill/>
        </p:spPr>
      </p:pic>
      <p:graphicFrame>
        <p:nvGraphicFramePr>
          <p:cNvPr id="12" name="Content Placeholder 5"/>
          <p:cNvGraphicFramePr>
            <a:graphicFrameLocks noGrp="1"/>
          </p:cNvGraphicFramePr>
          <p:nvPr>
            <p:ph sz="half" idx="1"/>
          </p:nvPr>
        </p:nvGraphicFramePr>
        <p:xfrm>
          <a:off x="457200" y="1861668"/>
          <a:ext cx="4114800" cy="3548532"/>
        </p:xfrm>
        <a:graphic>
          <a:graphicData uri="http://schemas.openxmlformats.org/drawingml/2006/table">
            <a:tbl>
              <a:tblPr>
                <a:tableStyleId>{8A107856-5554-42FB-B03E-39F5DBC370BA}</a:tableStyleId>
              </a:tblPr>
              <a:tblGrid>
                <a:gridCol w="2415209"/>
                <a:gridCol w="805070"/>
                <a:gridCol w="894521"/>
              </a:tblGrid>
              <a:tr h="609603">
                <a:tc>
                  <a:txBody>
                    <a:bodyPr/>
                    <a:lstStyle/>
                    <a:p>
                      <a:r>
                        <a:rPr lang="en-US" sz="2400" b="1" dirty="0"/>
                        <a:t>House Vote on Tariff of 1828</a:t>
                      </a:r>
                    </a:p>
                  </a:txBody>
                  <a:tcPr marL="60579" marR="60579" marT="30290" marB="30290" anchor="ctr">
                    <a:solidFill>
                      <a:schemeClr val="tx1"/>
                    </a:solidFill>
                  </a:tcPr>
                </a:tc>
                <a:tc>
                  <a:txBody>
                    <a:bodyPr/>
                    <a:lstStyle/>
                    <a:p>
                      <a:pPr algn="ctr"/>
                      <a:r>
                        <a:rPr lang="en-US" sz="4000" b="1" dirty="0" smtClean="0"/>
                        <a:t>+</a:t>
                      </a:r>
                      <a:endParaRPr lang="en-US" sz="4000" b="1" dirty="0"/>
                    </a:p>
                  </a:txBody>
                  <a:tcPr marL="60579" marR="60579" marT="30290" marB="30290" anchor="ctr">
                    <a:solidFill>
                      <a:schemeClr val="tx1"/>
                    </a:solidFill>
                  </a:tcPr>
                </a:tc>
                <a:tc>
                  <a:txBody>
                    <a:bodyPr/>
                    <a:lstStyle/>
                    <a:p>
                      <a:pPr algn="ctr"/>
                      <a:r>
                        <a:rPr lang="en-US" sz="4000" b="1" dirty="0" smtClean="0"/>
                        <a:t>-</a:t>
                      </a:r>
                      <a:endParaRPr lang="en-US" sz="4000" b="1" dirty="0"/>
                    </a:p>
                  </a:txBody>
                  <a:tcPr marL="60579" marR="60579" marT="30290" marB="30290" anchor="ctr">
                    <a:solidFill>
                      <a:schemeClr val="tx1"/>
                    </a:solidFill>
                  </a:tcPr>
                </a:tc>
              </a:tr>
              <a:tr h="425071">
                <a:tc>
                  <a:txBody>
                    <a:bodyPr/>
                    <a:lstStyle/>
                    <a:p>
                      <a:r>
                        <a:rPr lang="en-US" sz="2400" b="1"/>
                        <a:t>New England</a:t>
                      </a:r>
                    </a:p>
                  </a:txBody>
                  <a:tcPr marL="60579" marR="60579" marT="30290" marB="30290" anchor="ctr"/>
                </a:tc>
                <a:tc>
                  <a:txBody>
                    <a:bodyPr/>
                    <a:lstStyle/>
                    <a:p>
                      <a:pPr algn="r"/>
                      <a:r>
                        <a:rPr lang="en-US" sz="2400" b="1" dirty="0"/>
                        <a:t>16</a:t>
                      </a:r>
                    </a:p>
                  </a:txBody>
                  <a:tcPr marL="60579" marR="60579" marT="30290" marB="30290" anchor="ctr"/>
                </a:tc>
                <a:tc>
                  <a:txBody>
                    <a:bodyPr/>
                    <a:lstStyle/>
                    <a:p>
                      <a:pPr algn="r"/>
                      <a:r>
                        <a:rPr kumimoji="0" lang="en-US" sz="2400" b="1" kern="1200" dirty="0">
                          <a:solidFill>
                            <a:schemeClr val="dk1"/>
                          </a:solidFill>
                          <a:latin typeface="+mn-lt"/>
                          <a:ea typeface="+mn-ea"/>
                          <a:cs typeface="+mn-cs"/>
                        </a:rPr>
                        <a:t>23</a:t>
                      </a:r>
                    </a:p>
                  </a:txBody>
                  <a:tcPr marL="60579" marR="60579" marT="30290" marB="30290" anchor="ctr"/>
                </a:tc>
              </a:tr>
              <a:tr h="744372">
                <a:tc>
                  <a:txBody>
                    <a:bodyPr/>
                    <a:lstStyle/>
                    <a:p>
                      <a:r>
                        <a:rPr lang="en-US" sz="2400" b="1" dirty="0"/>
                        <a:t>Middle States </a:t>
                      </a:r>
                      <a:r>
                        <a:rPr lang="en-US" sz="2000" b="1" dirty="0"/>
                        <a:t>(Mid-Atlantic)</a:t>
                      </a:r>
                      <a:endParaRPr lang="en-US" sz="2400" b="1" dirty="0"/>
                    </a:p>
                  </a:txBody>
                  <a:tcPr marL="60579" marR="60579" marT="30290" marB="30290" anchor="ctr"/>
                </a:tc>
                <a:tc>
                  <a:txBody>
                    <a:bodyPr/>
                    <a:lstStyle/>
                    <a:p>
                      <a:pPr algn="r"/>
                      <a:r>
                        <a:rPr lang="en-US" sz="2400" b="1" dirty="0"/>
                        <a:t>57</a:t>
                      </a:r>
                    </a:p>
                  </a:txBody>
                  <a:tcPr marL="60579" marR="60579" marT="30290" marB="30290" anchor="ctr"/>
                </a:tc>
                <a:tc>
                  <a:txBody>
                    <a:bodyPr/>
                    <a:lstStyle/>
                    <a:p>
                      <a:pPr algn="r"/>
                      <a:r>
                        <a:rPr kumimoji="0" lang="en-US" sz="2400" b="1" kern="1200" dirty="0">
                          <a:solidFill>
                            <a:schemeClr val="dk1"/>
                          </a:solidFill>
                          <a:latin typeface="+mn-lt"/>
                          <a:ea typeface="+mn-ea"/>
                          <a:cs typeface="+mn-cs"/>
                        </a:rPr>
                        <a:t>11</a:t>
                      </a:r>
                    </a:p>
                  </a:txBody>
                  <a:tcPr marL="60579" marR="60579" marT="30290" marB="30290" anchor="ctr"/>
                </a:tc>
              </a:tr>
              <a:tr h="625980">
                <a:tc>
                  <a:txBody>
                    <a:bodyPr/>
                    <a:lstStyle/>
                    <a:p>
                      <a:r>
                        <a:rPr lang="en-US" sz="2400" b="1" dirty="0"/>
                        <a:t>West </a:t>
                      </a:r>
                      <a:endParaRPr lang="en-US" sz="2400" b="1" dirty="0" smtClean="0"/>
                    </a:p>
                  </a:txBody>
                  <a:tcPr marL="60579" marR="60579" marT="30290" marB="30290" anchor="ctr"/>
                </a:tc>
                <a:tc>
                  <a:txBody>
                    <a:bodyPr/>
                    <a:lstStyle/>
                    <a:p>
                      <a:pPr algn="r"/>
                      <a:r>
                        <a:rPr lang="en-US" sz="2400" b="1" dirty="0" smtClean="0"/>
                        <a:t>29</a:t>
                      </a:r>
                      <a:endParaRPr lang="en-US" sz="2400" b="1" dirty="0"/>
                    </a:p>
                  </a:txBody>
                  <a:tcPr marL="60579" marR="60579" marT="30290" marB="30290" anchor="ctr"/>
                </a:tc>
                <a:tc>
                  <a:txBody>
                    <a:bodyPr/>
                    <a:lstStyle/>
                    <a:p>
                      <a:pPr algn="r"/>
                      <a:r>
                        <a:rPr kumimoji="0" lang="en-US" sz="2400" b="1" kern="1200" dirty="0" smtClean="0">
                          <a:solidFill>
                            <a:schemeClr val="dk1"/>
                          </a:solidFill>
                          <a:latin typeface="+mn-lt"/>
                          <a:ea typeface="+mn-ea"/>
                          <a:cs typeface="+mn-cs"/>
                        </a:rPr>
                        <a:t>10</a:t>
                      </a:r>
                      <a:endParaRPr kumimoji="0" lang="en-US" sz="2400" b="1" kern="1200" dirty="0">
                        <a:solidFill>
                          <a:schemeClr val="dk1"/>
                        </a:solidFill>
                        <a:latin typeface="+mn-lt"/>
                        <a:ea typeface="+mn-ea"/>
                        <a:cs typeface="+mn-cs"/>
                      </a:endParaRPr>
                    </a:p>
                  </a:txBody>
                  <a:tcPr marL="60579" marR="60579" marT="30290" marB="30290" anchor="ctr"/>
                </a:tc>
              </a:tr>
              <a:tr h="533400">
                <a:tc>
                  <a:txBody>
                    <a:bodyPr/>
                    <a:lstStyle/>
                    <a:p>
                      <a:r>
                        <a:rPr lang="en-US" sz="2400" b="1" dirty="0" smtClean="0"/>
                        <a:t>South</a:t>
                      </a:r>
                      <a:endParaRPr lang="en-US" sz="2400" b="0" dirty="0"/>
                    </a:p>
                  </a:txBody>
                  <a:tcPr marL="60579" marR="60579" marT="30290" marB="30290" anchor="ctr">
                    <a:solidFill>
                      <a:schemeClr val="accent2">
                        <a:lumMod val="60000"/>
                        <a:lumOff val="40000"/>
                      </a:schemeClr>
                    </a:solidFill>
                  </a:tcPr>
                </a:tc>
                <a:tc>
                  <a:txBody>
                    <a:bodyPr/>
                    <a:lstStyle/>
                    <a:p>
                      <a:pPr algn="r"/>
                      <a:r>
                        <a:rPr lang="en-US" sz="2400" b="1" dirty="0"/>
                        <a:t>3</a:t>
                      </a:r>
                    </a:p>
                  </a:txBody>
                  <a:tcPr marL="60579" marR="60579" marT="30290" marB="30290" anchor="ctr">
                    <a:solidFill>
                      <a:schemeClr val="accent2">
                        <a:lumMod val="60000"/>
                        <a:lumOff val="40000"/>
                      </a:schemeClr>
                    </a:solidFill>
                  </a:tcPr>
                </a:tc>
                <a:tc>
                  <a:txBody>
                    <a:bodyPr/>
                    <a:lstStyle/>
                    <a:p>
                      <a:pPr algn="r"/>
                      <a:r>
                        <a:rPr kumimoji="0" lang="en-US" sz="2400" b="1" kern="1200" dirty="0">
                          <a:solidFill>
                            <a:schemeClr val="dk1"/>
                          </a:solidFill>
                          <a:latin typeface="+mn-lt"/>
                          <a:ea typeface="+mn-ea"/>
                          <a:cs typeface="+mn-cs"/>
                        </a:rPr>
                        <a:t>50</a:t>
                      </a:r>
                    </a:p>
                  </a:txBody>
                  <a:tcPr marL="60579" marR="60579" marT="30290" marB="30290" anchor="ctr">
                    <a:solidFill>
                      <a:schemeClr val="accent2">
                        <a:lumMod val="60000"/>
                        <a:lumOff val="40000"/>
                      </a:schemeClr>
                    </a:solidFill>
                  </a:tcPr>
                </a:tc>
              </a:tr>
              <a:tr h="425071">
                <a:tc>
                  <a:txBody>
                    <a:bodyPr/>
                    <a:lstStyle/>
                    <a:p>
                      <a:r>
                        <a:rPr lang="en-US" sz="2400" b="1" dirty="0">
                          <a:solidFill>
                            <a:schemeClr val="tx1"/>
                          </a:solidFill>
                        </a:rPr>
                        <a:t>Total</a:t>
                      </a:r>
                    </a:p>
                  </a:txBody>
                  <a:tcPr marL="60579" marR="60579" marT="30290" marB="30290" anchor="ctr">
                    <a:solidFill>
                      <a:schemeClr val="accent2">
                        <a:lumMod val="50000"/>
                      </a:schemeClr>
                    </a:solidFill>
                  </a:tcPr>
                </a:tc>
                <a:tc>
                  <a:txBody>
                    <a:bodyPr/>
                    <a:lstStyle/>
                    <a:p>
                      <a:pPr algn="r"/>
                      <a:r>
                        <a:rPr lang="en-US" sz="2400" b="1" dirty="0">
                          <a:solidFill>
                            <a:schemeClr val="tx1"/>
                          </a:solidFill>
                        </a:rPr>
                        <a:t>105</a:t>
                      </a:r>
                    </a:p>
                  </a:txBody>
                  <a:tcPr marL="60579" marR="60579" marT="30290" marB="30290" anchor="ctr">
                    <a:solidFill>
                      <a:schemeClr val="accent2">
                        <a:lumMod val="50000"/>
                      </a:schemeClr>
                    </a:solidFill>
                  </a:tcPr>
                </a:tc>
                <a:tc>
                  <a:txBody>
                    <a:bodyPr/>
                    <a:lstStyle/>
                    <a:p>
                      <a:pPr algn="r"/>
                      <a:r>
                        <a:rPr kumimoji="0" lang="en-US" sz="2400" b="1" kern="1200" dirty="0">
                          <a:solidFill>
                            <a:schemeClr val="tx1"/>
                          </a:solidFill>
                          <a:latin typeface="+mn-lt"/>
                          <a:ea typeface="+mn-ea"/>
                          <a:cs typeface="+mn-cs"/>
                        </a:rPr>
                        <a:t>94</a:t>
                      </a:r>
                    </a:p>
                  </a:txBody>
                  <a:tcPr marL="60579" marR="60579" marT="30290" marB="30290" anchor="ctr">
                    <a:solidFill>
                      <a:schemeClr val="accent2">
                        <a:lumMod val="50000"/>
                      </a:schemeClr>
                    </a:solidFill>
                  </a:tcPr>
                </a:tc>
              </a:tr>
            </a:tbl>
          </a:graphicData>
        </a:graphic>
      </p:graphicFrame>
      <p:sp>
        <p:nvSpPr>
          <p:cNvPr id="13" name="TextBox 12"/>
          <p:cNvSpPr txBox="1"/>
          <p:nvPr/>
        </p:nvSpPr>
        <p:spPr>
          <a:xfrm>
            <a:off x="381000" y="5646003"/>
            <a:ext cx="4495800" cy="830997"/>
          </a:xfrm>
          <a:prstGeom prst="rect">
            <a:avLst/>
          </a:prstGeom>
          <a:noFill/>
        </p:spPr>
        <p:txBody>
          <a:bodyPr wrap="square" rtlCol="0">
            <a:spAutoFit/>
          </a:bodyPr>
          <a:lstStyle/>
          <a:p>
            <a:r>
              <a:rPr lang="en-US" sz="2400" b="1" i="1" dirty="0" smtClean="0"/>
              <a:t>Did the Tariff of 1828  provide for the </a:t>
            </a:r>
            <a:r>
              <a:rPr lang="en-US" sz="2400" b="1" i="1" dirty="0" smtClean="0">
                <a:solidFill>
                  <a:schemeClr val="tx2"/>
                </a:solidFill>
              </a:rPr>
              <a:t>general welfare</a:t>
            </a:r>
            <a:r>
              <a:rPr lang="en-US" sz="2400" b="1" i="1" dirty="0" smtClean="0"/>
              <a:t>?</a:t>
            </a:r>
            <a:endParaRPr lang="en-US" sz="2400"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Tom\AppData\Local\Microsoft\Windows\Temporary Internet Files\Content.IE5\VXBNUF10\MC900149511[1].wmf"/>
          <p:cNvPicPr>
            <a:picLocks noChangeAspect="1" noChangeArrowheads="1"/>
          </p:cNvPicPr>
          <p:nvPr/>
        </p:nvPicPr>
        <p:blipFill>
          <a:blip r:embed="rId2" cstate="print"/>
          <a:srcRect/>
          <a:stretch>
            <a:fillRect/>
          </a:stretch>
        </p:blipFill>
        <p:spPr bwMode="auto">
          <a:xfrm>
            <a:off x="6366105" y="4419600"/>
            <a:ext cx="2701695" cy="1828800"/>
          </a:xfrm>
          <a:prstGeom prst="rect">
            <a:avLst/>
          </a:prstGeom>
          <a:noFill/>
        </p:spPr>
      </p:pic>
      <p:sp>
        <p:nvSpPr>
          <p:cNvPr id="2" name="Title 1"/>
          <p:cNvSpPr>
            <a:spLocks noGrp="1"/>
          </p:cNvSpPr>
          <p:nvPr>
            <p:ph type="title"/>
          </p:nvPr>
        </p:nvSpPr>
        <p:spPr/>
        <p:txBody>
          <a:bodyPr>
            <a:noAutofit/>
          </a:bodyPr>
          <a:lstStyle/>
          <a:p>
            <a:pPr algn="l"/>
            <a:r>
              <a:rPr lang="en-US" sz="6000" b="1" dirty="0" smtClean="0"/>
              <a:t>Nullification</a:t>
            </a:r>
            <a:endParaRPr lang="en-US" sz="6000" b="1" dirty="0"/>
          </a:p>
        </p:txBody>
      </p:sp>
      <p:sp>
        <p:nvSpPr>
          <p:cNvPr id="9" name="Text Placeholder 8"/>
          <p:cNvSpPr>
            <a:spLocks noGrp="1"/>
          </p:cNvSpPr>
          <p:nvPr>
            <p:ph type="body" sz="half" idx="4294967295"/>
          </p:nvPr>
        </p:nvSpPr>
        <p:spPr>
          <a:xfrm>
            <a:off x="609600" y="5464175"/>
            <a:ext cx="3124200" cy="803275"/>
          </a:xfrm>
        </p:spPr>
        <p:txBody>
          <a:bodyPr/>
          <a:lstStyle/>
          <a:p>
            <a:pPr marL="4763" indent="-4763" algn="ctr">
              <a:buNone/>
            </a:pPr>
            <a:r>
              <a:rPr lang="en-US" sz="2800" b="1" dirty="0" smtClean="0"/>
              <a:t>John C. Calhoun</a:t>
            </a:r>
          </a:p>
          <a:p>
            <a:pPr marL="4763" indent="-4763" algn="ctr">
              <a:buNone/>
            </a:pPr>
            <a:r>
              <a:rPr lang="en-US" sz="1800" b="1" i="1" dirty="0" smtClean="0"/>
              <a:t>Vice President</a:t>
            </a:r>
            <a:endParaRPr lang="en-US" sz="1800" b="1" i="1" dirty="0"/>
          </a:p>
        </p:txBody>
      </p:sp>
      <p:sp>
        <p:nvSpPr>
          <p:cNvPr id="8" name="Content Placeholder 7"/>
          <p:cNvSpPr>
            <a:spLocks noGrp="1"/>
          </p:cNvSpPr>
          <p:nvPr>
            <p:ph sz="quarter" idx="4294967295"/>
          </p:nvPr>
        </p:nvSpPr>
        <p:spPr>
          <a:xfrm>
            <a:off x="3962400" y="2133600"/>
            <a:ext cx="5181600" cy="4170363"/>
          </a:xfrm>
        </p:spPr>
        <p:txBody>
          <a:bodyPr>
            <a:normAutofit/>
          </a:bodyPr>
          <a:lstStyle/>
          <a:p>
            <a:r>
              <a:rPr lang="en-US" sz="2400" b="1" dirty="0" smtClean="0"/>
              <a:t>South Carolina threatened to </a:t>
            </a:r>
            <a:r>
              <a:rPr lang="en-US" sz="2400" b="1" i="1" dirty="0" smtClean="0"/>
              <a:t>nullify </a:t>
            </a:r>
            <a:r>
              <a:rPr lang="en-US" sz="2400" b="1" dirty="0" smtClean="0"/>
              <a:t>the Tariff of 1828 </a:t>
            </a:r>
          </a:p>
          <a:p>
            <a:pPr lvl="1"/>
            <a:r>
              <a:rPr lang="en-US" sz="2400" dirty="0" smtClean="0"/>
              <a:t>Refused to collect the tariff within the state’s borders</a:t>
            </a:r>
          </a:p>
          <a:p>
            <a:pPr lvl="1">
              <a:buNone/>
            </a:pPr>
            <a:endParaRPr lang="en-US" sz="1400" dirty="0" smtClean="0"/>
          </a:p>
          <a:p>
            <a:r>
              <a:rPr lang="en-US" sz="2400" b="1" i="1" dirty="0" smtClean="0"/>
              <a:t>The South Carolina Exposition [</a:t>
            </a:r>
            <a:r>
              <a:rPr lang="en-US" sz="2400" b="1" dirty="0" smtClean="0"/>
              <a:t>and</a:t>
            </a:r>
            <a:r>
              <a:rPr lang="en-US" sz="2400" b="1" i="1" dirty="0" smtClean="0"/>
              <a:t> Protest]</a:t>
            </a:r>
          </a:p>
        </p:txBody>
      </p:sp>
      <p:pic>
        <p:nvPicPr>
          <p:cNvPr id="11" name="Picture 3"/>
          <p:cNvPicPr>
            <a:picLocks noGrp="1" noChangeAspect="1" noChangeArrowheads="1"/>
          </p:cNvPicPr>
          <p:nvPr>
            <p:ph sz="quarter" idx="4294967295"/>
          </p:nvPr>
        </p:nvPicPr>
        <p:blipFill>
          <a:blip r:embed="rId3" cstate="print">
            <a:clrChange>
              <a:clrFrom>
                <a:srgbClr val="FFFFFF"/>
              </a:clrFrom>
              <a:clrTo>
                <a:srgbClr val="FFFFFF">
                  <a:alpha val="0"/>
                </a:srgbClr>
              </a:clrTo>
            </a:clrChange>
          </a:blip>
          <a:srcRect/>
          <a:stretch>
            <a:fillRect/>
          </a:stretch>
        </p:blipFill>
        <p:spPr bwMode="auto">
          <a:xfrm>
            <a:off x="530225" y="1828800"/>
            <a:ext cx="3167063" cy="3713163"/>
          </a:xfrm>
          <a:prstGeom prst="rect">
            <a:avLst/>
          </a:prstGeom>
          <a:noFill/>
          <a:ln w="9525">
            <a:noFill/>
            <a:miter lim="800000"/>
            <a:headEnd/>
            <a:tailEnd/>
          </a:ln>
          <a:effectLst>
            <a:softEdge rad="31750"/>
          </a:effectLst>
        </p:spPr>
      </p:pic>
      <p:pic>
        <p:nvPicPr>
          <p:cNvPr id="6" name="Picture 2"/>
          <p:cNvPicPr>
            <a:picLocks noChangeAspect="1" noChangeArrowheads="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6477000" y="230372"/>
            <a:ext cx="2362200" cy="1918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5334000" cy="2819401"/>
          </a:xfrm>
        </p:spPr>
        <p:txBody>
          <a:bodyPr>
            <a:noAutofit/>
          </a:bodyPr>
          <a:lstStyle/>
          <a:p>
            <a:pPr marL="0" indent="0">
              <a:buNone/>
            </a:pPr>
            <a:r>
              <a:rPr lang="en-US" sz="3600" b="1" dirty="0" smtClean="0"/>
              <a:t>Congress authorizes Jackson to use force to collect the tariff in SC.</a:t>
            </a:r>
          </a:p>
          <a:p>
            <a:pPr>
              <a:buNone/>
            </a:pPr>
            <a:endParaRPr lang="en-US" sz="3600" b="1" dirty="0" smtClean="0"/>
          </a:p>
          <a:p>
            <a:pPr>
              <a:buNone/>
            </a:pPr>
            <a:r>
              <a:rPr lang="en-US" sz="3600" b="1" dirty="0" smtClean="0"/>
              <a:t>SC calls out militia</a:t>
            </a:r>
            <a:endParaRPr lang="en-US" sz="3600" b="1" dirty="0"/>
          </a:p>
        </p:txBody>
      </p:sp>
      <p:pic>
        <p:nvPicPr>
          <p:cNvPr id="6" name="cartman_0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839200" y="6553200"/>
            <a:ext cx="304800" cy="304800"/>
          </a:xfrm>
          <a:prstGeom prst="rect">
            <a:avLst/>
          </a:prstGeom>
        </p:spPr>
      </p:pic>
      <p:sp>
        <p:nvSpPr>
          <p:cNvPr id="10" name="Title 1"/>
          <p:cNvSpPr>
            <a:spLocks noGrp="1"/>
          </p:cNvSpPr>
          <p:nvPr>
            <p:ph type="title"/>
          </p:nvPr>
        </p:nvSpPr>
        <p:spPr>
          <a:xfrm>
            <a:off x="228600" y="304800"/>
            <a:ext cx="6172200" cy="1143000"/>
          </a:xfrm>
        </p:spPr>
        <p:txBody>
          <a:bodyPr anchor="ctr">
            <a:normAutofit/>
          </a:bodyPr>
          <a:lstStyle/>
          <a:p>
            <a:pPr algn="l"/>
            <a:r>
              <a:rPr lang="en-US" sz="6600" b="1" dirty="0" smtClean="0"/>
              <a:t>The Force Bill</a:t>
            </a:r>
            <a:endParaRPr lang="en-US" sz="6000" b="1" dirty="0"/>
          </a:p>
        </p:txBody>
      </p:sp>
      <p:sp>
        <p:nvSpPr>
          <p:cNvPr id="11" name="Rectangle 10"/>
          <p:cNvSpPr/>
          <p:nvPr/>
        </p:nvSpPr>
        <p:spPr>
          <a:xfrm>
            <a:off x="7239000" y="587514"/>
            <a:ext cx="1600200" cy="707886"/>
          </a:xfrm>
          <a:prstGeom prst="rect">
            <a:avLst/>
          </a:prstGeom>
        </p:spPr>
        <p:txBody>
          <a:bodyPr wrap="square">
            <a:spAutoFit/>
          </a:bodyPr>
          <a:lstStyle/>
          <a:p>
            <a:pPr algn="r"/>
            <a:r>
              <a:rPr lang="en-US" sz="4000" b="1" dirty="0" smtClean="0"/>
              <a:t>1832</a:t>
            </a:r>
            <a:endParaRPr lang="en-US" sz="4000" dirty="0"/>
          </a:p>
        </p:txBody>
      </p:sp>
      <p:pic>
        <p:nvPicPr>
          <p:cNvPr id="2" name="Picture 1"/>
          <p:cNvPicPr>
            <a:picLocks noChangeAspect="1"/>
          </p:cNvPicPr>
          <p:nvPr/>
        </p:nvPicPr>
        <p:blipFill rotWithShape="1">
          <a:blip r:embed="rId5">
            <a:extLst>
              <a:ext uri="{BEBA8EAE-BF5A-486C-A8C5-ECC9F3942E4B}">
                <a14:imgProps xmlns:a14="http://schemas.microsoft.com/office/drawing/2010/main">
                  <a14:imgLayer r:embed="rId6">
                    <a14:imgEffect>
                      <a14:backgroundRemoval t="1885" b="99764" l="0" r="95583">
                        <a14:foregroundMark x1="56714" y1="32509" x2="65018" y2="44405"/>
                      </a14:backgroundRemoval>
                    </a14:imgEffect>
                  </a14:imgLayer>
                </a14:imgProps>
              </a:ext>
              <a:ext uri="{28A0092B-C50C-407E-A947-70E740481C1C}">
                <a14:useLocalDpi xmlns:a14="http://schemas.microsoft.com/office/drawing/2010/main" val="0"/>
              </a:ext>
            </a:extLst>
          </a:blip>
          <a:srcRect l="14142" r="13131"/>
          <a:stretch/>
        </p:blipFill>
        <p:spPr>
          <a:xfrm>
            <a:off x="5715000" y="1236839"/>
            <a:ext cx="2743200" cy="565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1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52400"/>
            <a:ext cx="3657600" cy="1981200"/>
          </a:xfrm>
        </p:spPr>
        <p:txBody>
          <a:bodyPr anchor="ctr">
            <a:noAutofit/>
          </a:bodyPr>
          <a:lstStyle/>
          <a:p>
            <a:pPr algn="l"/>
            <a:r>
              <a:rPr lang="en-US" sz="5400" b="1" dirty="0" smtClean="0"/>
              <a:t>Indian Removal</a:t>
            </a:r>
            <a:endParaRPr lang="en-US" sz="5400" b="1" dirty="0"/>
          </a:p>
        </p:txBody>
      </p:sp>
      <p:pic>
        <p:nvPicPr>
          <p:cNvPr id="34820" name="Picture 4" descr="http://upload.wikimedia.org/wikipedia/commons/d/d4/Trail_of_tears_map_NPS.jpg"/>
          <p:cNvPicPr>
            <a:picLocks noChangeAspect="1" noChangeArrowheads="1"/>
          </p:cNvPicPr>
          <p:nvPr/>
        </p:nvPicPr>
        <p:blipFill>
          <a:blip r:embed="rId3" cstate="print"/>
          <a:srcRect/>
          <a:stretch>
            <a:fillRect/>
          </a:stretch>
        </p:blipFill>
        <p:spPr bwMode="auto">
          <a:xfrm>
            <a:off x="-9977" y="2133600"/>
            <a:ext cx="9153977" cy="4495800"/>
          </a:xfrm>
          <a:prstGeom prst="rect">
            <a:avLst/>
          </a:prstGeom>
          <a:noFill/>
        </p:spPr>
      </p:pic>
      <p:pic>
        <p:nvPicPr>
          <p:cNvPr id="6" name="Picture 2">
            <a:hlinkClick r:id="rId4" action="ppaction://hlinksldjump"/>
          </p:cNvPr>
          <p:cNvPicPr>
            <a:picLocks noChangeAspect="1" noChangeArrowheads="1"/>
          </p:cNvPicPr>
          <p:nvPr/>
        </p:nvPicPr>
        <p:blipFill>
          <a:blip r:embed="rId5" cstate="print"/>
          <a:srcRect/>
          <a:stretch>
            <a:fillRect/>
          </a:stretch>
        </p:blipFill>
        <p:spPr bwMode="auto">
          <a:xfrm>
            <a:off x="5664200" y="457200"/>
            <a:ext cx="3098800" cy="2324100"/>
          </a:xfrm>
          <a:prstGeom prst="rect">
            <a:avLst/>
          </a:prstGeom>
          <a:noFill/>
          <a:ln w="38100">
            <a:noFill/>
            <a:miter lim="800000"/>
            <a:headEnd/>
            <a:tailEnd/>
          </a:ln>
          <a:effectLst>
            <a:glow rad="139700">
              <a:schemeClr val="accent3">
                <a:satMod val="175000"/>
                <a:alpha val="40000"/>
              </a:schemeClr>
            </a:glow>
          </a:effectLst>
        </p:spPr>
      </p:pic>
      <p:sp>
        <p:nvSpPr>
          <p:cNvPr id="8" name="Rectangle 7"/>
          <p:cNvSpPr/>
          <p:nvPr/>
        </p:nvSpPr>
        <p:spPr>
          <a:xfrm>
            <a:off x="609600" y="2362200"/>
            <a:ext cx="3322513" cy="1077218"/>
          </a:xfrm>
          <a:prstGeom prst="rect">
            <a:avLst/>
          </a:prstGeom>
          <a:solidFill>
            <a:schemeClr val="bg2">
              <a:lumMod val="75000"/>
            </a:schemeClr>
          </a:solidFill>
          <a:ln>
            <a:solidFill>
              <a:schemeClr val="bg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sz="3200" b="1" dirty="0" smtClean="0"/>
              <a:t>Trail of Tears</a:t>
            </a:r>
          </a:p>
          <a:p>
            <a:r>
              <a:rPr lang="en-US" sz="3200" b="1" dirty="0" smtClean="0"/>
              <a:t>Cherokee Tribe</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52400"/>
            <a:ext cx="5562600" cy="2514600"/>
          </a:xfrm>
        </p:spPr>
        <p:txBody>
          <a:bodyPr anchor="ctr">
            <a:noAutofit/>
          </a:bodyPr>
          <a:lstStyle/>
          <a:p>
            <a:pPr algn="l"/>
            <a:r>
              <a:rPr lang="en-US" sz="6600" b="1" dirty="0" smtClean="0"/>
              <a:t>Jacksonian Democracy</a:t>
            </a:r>
            <a:endParaRPr lang="en-US" sz="6600" b="1" dirty="0"/>
          </a:p>
        </p:txBody>
      </p:sp>
      <p:pic>
        <p:nvPicPr>
          <p:cNvPr id="11" name="Picture 2"/>
          <p:cNvPicPr>
            <a:picLocks noChangeAspect="1" noChangeArrowheads="1"/>
          </p:cNvPicPr>
          <p:nvPr/>
        </p:nvPicPr>
        <p:blipFill>
          <a:blip r:embed="rId2" cstate="print"/>
          <a:srcRect/>
          <a:stretch>
            <a:fillRect/>
          </a:stretch>
        </p:blipFill>
        <p:spPr bwMode="auto">
          <a:xfrm>
            <a:off x="152400" y="2819401"/>
            <a:ext cx="4750856" cy="3886200"/>
          </a:xfrm>
          <a:prstGeom prst="rect">
            <a:avLst/>
          </a:prstGeom>
          <a:noFill/>
          <a:ln w="9525">
            <a:noFill/>
            <a:miter lim="800000"/>
            <a:headEnd/>
            <a:tailEnd/>
          </a:ln>
          <a:effectLst>
            <a:softEdge rad="63500"/>
          </a:effectLst>
        </p:spPr>
      </p:pic>
      <p:pic>
        <p:nvPicPr>
          <p:cNvPr id="13" name="Picture 2" descr="http://upload.wikimedia.org/wikipedia/commons/8/8d/Election_in_House1824-Large.PNG"/>
          <p:cNvPicPr>
            <a:picLocks noChangeAspect="1" noChangeArrowheads="1"/>
          </p:cNvPicPr>
          <p:nvPr/>
        </p:nvPicPr>
        <p:blipFill>
          <a:blip r:embed="rId3" cstate="print"/>
          <a:srcRect r="3907"/>
          <a:stretch>
            <a:fillRect/>
          </a:stretch>
        </p:blipFill>
        <p:spPr bwMode="auto">
          <a:xfrm>
            <a:off x="6172201" y="2915034"/>
            <a:ext cx="2499706" cy="1833118"/>
          </a:xfrm>
          <a:prstGeom prst="rect">
            <a:avLst/>
          </a:prstGeom>
          <a:noFill/>
          <a:effectLst>
            <a:softEdge rad="63500"/>
          </a:effectLst>
        </p:spPr>
      </p:pic>
      <p:pic>
        <p:nvPicPr>
          <p:cNvPr id="14" name="Picture 2" descr="File:Henry Clay.JPG"/>
          <p:cNvPicPr>
            <a:picLocks noChangeAspect="1" noChangeArrowheads="1"/>
          </p:cNvPicPr>
          <p:nvPr/>
        </p:nvPicPr>
        <p:blipFill>
          <a:blip r:embed="rId4" cstate="print"/>
          <a:srcRect/>
          <a:stretch>
            <a:fillRect/>
          </a:stretch>
        </p:blipFill>
        <p:spPr bwMode="auto">
          <a:xfrm>
            <a:off x="6019800" y="2820575"/>
            <a:ext cx="811470" cy="989425"/>
          </a:xfrm>
          <a:prstGeom prst="rect">
            <a:avLst/>
          </a:prstGeom>
          <a:noFill/>
          <a:effectLst>
            <a:softEdge rad="63500"/>
          </a:effectLst>
        </p:spPr>
      </p:pic>
      <p:pic>
        <p:nvPicPr>
          <p:cNvPr id="15" name="Picture 4" descr="File:John Quincy Adams.jpeg"/>
          <p:cNvPicPr>
            <a:picLocks noChangeAspect="1" noChangeArrowheads="1"/>
          </p:cNvPicPr>
          <p:nvPr/>
        </p:nvPicPr>
        <p:blipFill>
          <a:blip r:embed="rId5" cstate="print"/>
          <a:srcRect/>
          <a:stretch>
            <a:fillRect/>
          </a:stretch>
        </p:blipFill>
        <p:spPr bwMode="auto">
          <a:xfrm>
            <a:off x="8001000" y="3691466"/>
            <a:ext cx="914400" cy="1185334"/>
          </a:xfrm>
          <a:prstGeom prst="rect">
            <a:avLst/>
          </a:prstGeom>
          <a:noFill/>
          <a:effectLst>
            <a:softEdge rad="63500"/>
          </a:effectLst>
        </p:spPr>
      </p:pic>
      <p:sp>
        <p:nvSpPr>
          <p:cNvPr id="17" name="Content Placeholder 2"/>
          <p:cNvSpPr txBox="1">
            <a:spLocks/>
          </p:cNvSpPr>
          <p:nvPr/>
        </p:nvSpPr>
        <p:spPr>
          <a:xfrm>
            <a:off x="152401" y="2825909"/>
            <a:ext cx="4750856" cy="3879691"/>
          </a:xfrm>
          <a:prstGeom prst="rect">
            <a:avLst/>
          </a:prstGeom>
          <a:solidFill>
            <a:schemeClr val="bg1">
              <a:alpha val="67000"/>
            </a:schemeClr>
          </a:solidFill>
          <a:ln>
            <a:noFill/>
          </a:ln>
          <a:effectLst>
            <a:softEdge rad="31750"/>
          </a:effectLst>
        </p:spPr>
        <p:txBody>
          <a:bodyPr vert="horz" lIns="100584" tIns="45720" anchor="t">
            <a:normAutofit/>
          </a:bodyPr>
          <a:lstStyle>
            <a:lvl1pPr marL="0" indent="0" algn="l" rtl="0" eaLnBrk="1" latinLnBrk="0" hangingPunct="1">
              <a:spcBef>
                <a:spcPts val="0"/>
              </a:spcBef>
              <a:buClr>
                <a:schemeClr val="accent2">
                  <a:lumMod val="75000"/>
                </a:schemeClr>
              </a:buClr>
              <a:buSzPct val="85000"/>
              <a:buFont typeface="Wingdings 2" pitchFamily="18" charset="2"/>
              <a:buNone/>
              <a:defRPr kumimoji="1" sz="2000" kern="1200">
                <a:solidFill>
                  <a:schemeClr val="tx1"/>
                </a:solidFill>
                <a:latin typeface="+mn-lt"/>
                <a:ea typeface="+mn-ea"/>
                <a:cs typeface="+mn-cs"/>
              </a:defRPr>
            </a:lvl1pPr>
            <a:lvl2pPr marL="457200" indent="0" algn="ctr" rtl="0" eaLnBrk="1" latinLnBrk="0" hangingPunct="1">
              <a:spcBef>
                <a:spcPct val="20000"/>
              </a:spcBef>
              <a:buClr>
                <a:schemeClr val="accent2">
                  <a:lumMod val="60000"/>
                  <a:lumOff val="40000"/>
                </a:schemeClr>
              </a:buClr>
              <a:buSzPct val="80000"/>
              <a:buFont typeface="Wingdings" pitchFamily="2" charset="2"/>
              <a:buNone/>
              <a:defRPr kumimoji="1" sz="2600" kern="1200">
                <a:solidFill>
                  <a:schemeClr val="tx1"/>
                </a:solidFill>
                <a:latin typeface="+mn-lt"/>
                <a:ea typeface="+mn-ea"/>
                <a:cs typeface="+mn-cs"/>
              </a:defRPr>
            </a:lvl2pPr>
            <a:lvl3pPr marL="914400" indent="0" algn="ctr" rtl="0" eaLnBrk="1" latinLnBrk="0" hangingPunct="1">
              <a:spcBef>
                <a:spcPct val="20000"/>
              </a:spcBef>
              <a:buClr>
                <a:schemeClr val="accent2">
                  <a:lumMod val="40000"/>
                  <a:lumOff val="60000"/>
                </a:schemeClr>
              </a:buClr>
              <a:buSzPct val="65000"/>
              <a:buFont typeface="Wingdings 2" pitchFamily="18" charset="2"/>
              <a:buNone/>
              <a:defRPr kumimoji="1" sz="2400" kern="1200">
                <a:solidFill>
                  <a:schemeClr val="tx1"/>
                </a:solidFill>
                <a:latin typeface="+mn-lt"/>
                <a:ea typeface="+mn-ea"/>
                <a:cs typeface="+mn-cs"/>
              </a:defRPr>
            </a:lvl3pPr>
            <a:lvl4pPr marL="1371600" indent="0" algn="ctr" rtl="0" eaLnBrk="1" latinLnBrk="0" hangingPunct="1">
              <a:spcBef>
                <a:spcPct val="20000"/>
              </a:spcBef>
              <a:buClr>
                <a:schemeClr val="accent2">
                  <a:lumMod val="20000"/>
                  <a:lumOff val="80000"/>
                </a:schemeClr>
              </a:buClr>
              <a:buSzPct val="100000"/>
              <a:buFont typeface="Arial" pitchFamily="34" charset="0"/>
              <a:buNone/>
              <a:defRPr kumimoji="1" sz="2200" kern="1200">
                <a:solidFill>
                  <a:schemeClr val="tx1"/>
                </a:solidFill>
                <a:latin typeface="+mn-lt"/>
                <a:ea typeface="+mn-ea"/>
                <a:cs typeface="+mn-cs"/>
              </a:defRPr>
            </a:lvl4pPr>
            <a:lvl5pPr marL="1828800" indent="0" algn="ctr" rtl="0" eaLnBrk="1" latinLnBrk="0" hangingPunct="1">
              <a:spcBef>
                <a:spcPct val="20000"/>
              </a:spcBef>
              <a:buClr>
                <a:schemeClr val="accent2">
                  <a:lumMod val="75000"/>
                </a:schemeClr>
              </a:buClr>
              <a:buSzPct val="50000"/>
              <a:buFont typeface="Wingdings" pitchFamily="2" charset="2"/>
              <a:buNone/>
              <a:defRPr kumimoji="1" sz="2000" kern="1200">
                <a:solidFill>
                  <a:schemeClr val="tx1"/>
                </a:solidFill>
                <a:latin typeface="+mn-lt"/>
                <a:ea typeface="+mn-ea"/>
                <a:cs typeface="+mn-cs"/>
              </a:defRPr>
            </a:lvl5pPr>
            <a:lvl6pPr marL="2286000" indent="0" algn="ctr" rtl="0" eaLnBrk="1" latinLnBrk="0" hangingPunct="1">
              <a:spcBef>
                <a:spcPct val="20000"/>
              </a:spcBef>
              <a:buClr>
                <a:schemeClr val="accent3"/>
              </a:buClr>
              <a:buFont typeface="Wingdings 2"/>
              <a:buNone/>
              <a:defRPr kumimoji="1"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1"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1"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1" sz="1600" kern="1200">
                <a:solidFill>
                  <a:schemeClr val="tx1"/>
                </a:solidFill>
                <a:latin typeface="+mn-lt"/>
                <a:ea typeface="+mn-ea"/>
                <a:cs typeface="+mn-cs"/>
              </a:defRPr>
            </a:lvl9pPr>
            <a:extLst/>
          </a:lstStyle>
          <a:p>
            <a:pPr marL="411163" indent="-411163" algn="just"/>
            <a:endParaRPr lang="en-US" sz="4200" b="1" dirty="0" smtClean="0"/>
          </a:p>
          <a:p>
            <a:pPr marL="411163" indent="-411163" algn="just"/>
            <a:endParaRPr lang="en-US" sz="1500" b="1" dirty="0" smtClean="0">
              <a:latin typeface="Calibri" pitchFamily="34" charset="0"/>
            </a:endParaRPr>
          </a:p>
          <a:p>
            <a:pPr algn="just"/>
            <a:r>
              <a:rPr lang="en-US" sz="1700" b="1" dirty="0" smtClean="0"/>
              <a:t> </a:t>
            </a:r>
          </a:p>
        </p:txBody>
      </p:sp>
      <p:pic>
        <p:nvPicPr>
          <p:cNvPr id="19" name="Picture 2"/>
          <p:cNvPicPr>
            <a:picLocks noChangeAspect="1" noChangeArrowheads="1"/>
          </p:cNvPicPr>
          <p:nvPr/>
        </p:nvPicPr>
        <p:blipFill>
          <a:blip r:embed="rId2" cstate="print"/>
          <a:srcRect/>
          <a:stretch>
            <a:fillRect/>
          </a:stretch>
        </p:blipFill>
        <p:spPr bwMode="auto">
          <a:xfrm>
            <a:off x="6096000" y="270205"/>
            <a:ext cx="2743200" cy="2243937"/>
          </a:xfrm>
          <a:prstGeom prst="roundRect">
            <a:avLst>
              <a:gd name="adj" fmla="val 13889"/>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2000">
              <a:schemeClr val="bg2"/>
            </a:gs>
            <a:gs pos="50000">
              <a:srgbClr val="5E1B06"/>
            </a:gs>
            <a:gs pos="86000">
              <a:schemeClr val="bg1"/>
            </a:gs>
          </a:gsLst>
          <a:lin ang="5400000" scaled="0"/>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474" y="0"/>
            <a:ext cx="6684526" cy="6858000"/>
          </a:xfrm>
          <a:prstGeom prst="rect">
            <a:avLst/>
          </a:prstGeom>
        </p:spPr>
      </p:pic>
      <p:sp>
        <p:nvSpPr>
          <p:cNvPr id="8" name="TextBox 7">
            <a:hlinkClick r:id="rId4" action="ppaction://hlinksldjump"/>
          </p:cNvPr>
          <p:cNvSpPr txBox="1"/>
          <p:nvPr/>
        </p:nvSpPr>
        <p:spPr>
          <a:xfrm>
            <a:off x="1600200" y="5334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smtClean="0">
                <a:solidFill>
                  <a:prstClr val="black"/>
                </a:solidFill>
                <a:latin typeface="Calibri"/>
              </a:rPr>
              <a:t>1828</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TextBox 8">
            <a:hlinkClick r:id="rId5" action="ppaction://hlinksldjump"/>
          </p:cNvPr>
          <p:cNvSpPr txBox="1"/>
          <p:nvPr/>
        </p:nvSpPr>
        <p:spPr>
          <a:xfrm>
            <a:off x="838200" y="5334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mn-cs"/>
              </a:rPr>
              <a:t>1824</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0" name="TextBox 9">
            <a:hlinkClick r:id="rId6" action="ppaction://hlinksldjump"/>
          </p:cNvPr>
          <p:cNvSpPr txBox="1"/>
          <p:nvPr/>
        </p:nvSpPr>
        <p:spPr>
          <a:xfrm>
            <a:off x="76200" y="5334000"/>
            <a:ext cx="762000"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mn-cs"/>
              </a:rPr>
              <a:t>1820</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1" name="TextBox 10">
            <a:hlinkClick r:id="" action="ppaction://noaction"/>
          </p:cNvPr>
          <p:cNvSpPr txBox="1"/>
          <p:nvPr/>
        </p:nvSpPr>
        <p:spPr>
          <a:xfrm>
            <a:off x="76200" y="5715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mn-cs"/>
              </a:rPr>
              <a:t>1832</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TextBox 5">
            <a:hlinkClick r:id="" action="ppaction://noaction"/>
          </p:cNvPr>
          <p:cNvSpPr txBox="1"/>
          <p:nvPr/>
        </p:nvSpPr>
        <p:spPr>
          <a:xfrm>
            <a:off x="838200" y="5715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mn-cs"/>
              </a:rPr>
              <a:t>1836</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TextBox 4">
            <a:hlinkClick r:id="" action="ppaction://noaction"/>
          </p:cNvPr>
          <p:cNvSpPr txBox="1"/>
          <p:nvPr/>
        </p:nvSpPr>
        <p:spPr>
          <a:xfrm>
            <a:off x="1600200" y="5715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mn-cs"/>
              </a:rPr>
              <a:t>1840</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0" y="0"/>
            <a:ext cx="2459474" cy="180049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900" b="1" spc="150" dirty="0" smtClean="0">
                <a:ln w="11430"/>
                <a:solidFill>
                  <a:srgbClr val="F8F8F8"/>
                </a:solidFill>
                <a:effectLst>
                  <a:outerShdw blurRad="25400" algn="tl" rotWithShape="0">
                    <a:srgbClr val="000000">
                      <a:alpha val="43000"/>
                    </a:srgbClr>
                  </a:outerShdw>
                </a:effectLst>
              </a:rPr>
              <a:t>Washington</a:t>
            </a:r>
          </a:p>
          <a:p>
            <a:pPr algn="ctr"/>
            <a:r>
              <a:rPr lang="en-US" sz="900" b="1" spc="150" dirty="0" smtClean="0">
                <a:ln w="11430"/>
                <a:solidFill>
                  <a:srgbClr val="F8F8F8"/>
                </a:solidFill>
                <a:effectLst>
                  <a:outerShdw blurRad="25400" algn="tl" rotWithShape="0">
                    <a:srgbClr val="000000">
                      <a:alpha val="43000"/>
                    </a:srgbClr>
                  </a:outerShdw>
                </a:effectLst>
              </a:rPr>
              <a:t>Adams</a:t>
            </a:r>
          </a:p>
          <a:p>
            <a:pPr algn="ctr"/>
            <a:r>
              <a:rPr lang="en-US" sz="900" b="1" spc="150" dirty="0" smtClean="0">
                <a:ln w="11430"/>
                <a:solidFill>
                  <a:srgbClr val="F8F8F8"/>
                </a:solidFill>
                <a:effectLst>
                  <a:outerShdw blurRad="25400" algn="tl" rotWithShape="0">
                    <a:srgbClr val="000000">
                      <a:alpha val="43000"/>
                    </a:srgbClr>
                  </a:outerShdw>
                </a:effectLst>
              </a:rPr>
              <a:t>Jefferson</a:t>
            </a:r>
          </a:p>
          <a:p>
            <a:pPr algn="ctr"/>
            <a:r>
              <a:rPr lang="en-US" sz="900" b="1" spc="150" dirty="0" smtClean="0">
                <a:ln w="11430"/>
                <a:solidFill>
                  <a:srgbClr val="F8F8F8"/>
                </a:solidFill>
                <a:effectLst>
                  <a:outerShdw blurRad="25400" algn="tl" rotWithShape="0">
                    <a:srgbClr val="000000">
                      <a:alpha val="43000"/>
                    </a:srgbClr>
                  </a:outerShdw>
                </a:effectLst>
              </a:rPr>
              <a:t>Madison</a:t>
            </a:r>
          </a:p>
          <a:p>
            <a:pPr algn="ctr"/>
            <a:r>
              <a:rPr lang="en-US" sz="900" b="1" spc="150" dirty="0" smtClean="0">
                <a:ln w="11430"/>
                <a:solidFill>
                  <a:srgbClr val="F8F8F8"/>
                </a:solidFill>
                <a:effectLst>
                  <a:outerShdw blurRad="25400" algn="tl" rotWithShape="0">
                    <a:srgbClr val="000000">
                      <a:alpha val="43000"/>
                    </a:srgbClr>
                  </a:outerShdw>
                </a:effectLst>
              </a:rPr>
              <a:t>Monroe</a:t>
            </a:r>
            <a:endParaRPr lang="en-US" sz="900" b="1" spc="150" dirty="0" smtClean="0">
              <a:ln w="11430"/>
              <a:solidFill>
                <a:srgbClr val="F8F8F8"/>
              </a:solidFill>
              <a:effectLst>
                <a:outerShdw blurRad="25400" algn="tl" rotWithShape="0">
                  <a:srgbClr val="000000">
                    <a:alpha val="43000"/>
                  </a:srgbClr>
                </a:outerShdw>
              </a:effectLst>
            </a:endParaRPr>
          </a:p>
          <a:p>
            <a:pPr algn="ctr"/>
            <a:r>
              <a:rPr lang="en-US" sz="6600" b="1" spc="150" dirty="0" smtClean="0">
                <a:ln w="11430"/>
                <a:solidFill>
                  <a:srgbClr val="F8F8F8"/>
                </a:solidFill>
                <a:effectLst>
                  <a:outerShdw blurRad="25400" algn="tl" rotWithShape="0">
                    <a:srgbClr val="000000">
                      <a:alpha val="43000"/>
                    </a:srgbClr>
                  </a:outerShdw>
                </a:effectLst>
              </a:rPr>
              <a:t>1820</a:t>
            </a:r>
            <a:endParaRPr lang="en-US" sz="6600" b="1" spc="150" dirty="0">
              <a:ln w="11430"/>
              <a:solidFill>
                <a:srgbClr val="F8F8F8"/>
              </a:solidFill>
              <a:effectLst>
                <a:outerShdw blurRad="25400" algn="tl" rotWithShape="0">
                  <a:srgbClr val="000000">
                    <a:alpha val="43000"/>
                  </a:srgbClr>
                </a:outerShdw>
              </a:effectLst>
            </a:endParaRPr>
          </a:p>
        </p:txBody>
      </p:sp>
      <p:pic>
        <p:nvPicPr>
          <p:cNvPr id="10242"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582" y="1107996"/>
            <a:ext cx="1811017" cy="181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0" y="2891135"/>
            <a:ext cx="2459474" cy="461665"/>
          </a:xfrm>
          <a:prstGeom prst="rect">
            <a:avLst/>
          </a:prstGeom>
          <a:noFill/>
        </p:spPr>
        <p:txBody>
          <a:bodyPr wrap="square" rtlCol="0">
            <a:spAutoFit/>
          </a:bodyPr>
          <a:lstStyle/>
          <a:p>
            <a:pPr algn="ctr"/>
            <a:r>
              <a:rPr lang="en-US" sz="2400" b="1" dirty="0" smtClean="0">
                <a:solidFill>
                  <a:schemeClr val="tx2"/>
                </a:solidFill>
              </a:rPr>
              <a:t>Electoral Vote</a:t>
            </a:r>
          </a:p>
        </p:txBody>
      </p:sp>
      <p:sp>
        <p:nvSpPr>
          <p:cNvPr id="14" name="TextBox 13"/>
          <p:cNvSpPr txBox="1"/>
          <p:nvPr/>
        </p:nvSpPr>
        <p:spPr>
          <a:xfrm>
            <a:off x="1056291" y="1828800"/>
            <a:ext cx="1153509" cy="461665"/>
          </a:xfrm>
          <a:prstGeom prst="rect">
            <a:avLst/>
          </a:prstGeom>
          <a:noFill/>
        </p:spPr>
        <p:txBody>
          <a:bodyPr wrap="square" rtlCol="0">
            <a:spAutoFit/>
          </a:bodyPr>
          <a:lstStyle/>
          <a:p>
            <a:pPr algn="ctr"/>
            <a:r>
              <a:rPr lang="en-US" sz="2400" b="1" dirty="0" smtClean="0">
                <a:solidFill>
                  <a:schemeClr val="tx2"/>
                </a:solidFill>
              </a:rPr>
              <a:t>99.5%</a:t>
            </a:r>
            <a:endParaRPr lang="en-US" sz="2400" b="1" dirty="0">
              <a:solidFill>
                <a:schemeClr val="tx2"/>
              </a:solidFill>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534400" cy="965664"/>
          </a:xfrm>
        </p:spPr>
        <p:txBody>
          <a:bodyPr>
            <a:noAutofit/>
          </a:bodyPr>
          <a:lstStyle/>
          <a:p>
            <a:pPr algn="l"/>
            <a:r>
              <a:rPr lang="en-US" sz="4400" b="1" dirty="0" smtClean="0"/>
              <a:t>Direct Balloting for President</a:t>
            </a:r>
            <a:endParaRPr lang="en-US" sz="4400" b="1" dirty="0"/>
          </a:p>
        </p:txBody>
      </p:sp>
      <p:sp>
        <p:nvSpPr>
          <p:cNvPr id="6" name="Rounded Rectangle 5"/>
          <p:cNvSpPr/>
          <p:nvPr/>
        </p:nvSpPr>
        <p:spPr>
          <a:xfrm>
            <a:off x="914400" y="4114800"/>
            <a:ext cx="2971800" cy="12192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t>State Legislature</a:t>
            </a:r>
            <a:endParaRPr lang="en-US" sz="3200" b="1" dirty="0"/>
          </a:p>
        </p:txBody>
      </p:sp>
      <p:sp>
        <p:nvSpPr>
          <p:cNvPr id="13" name="Rounded Rectangle 12"/>
          <p:cNvSpPr/>
          <p:nvPr/>
        </p:nvSpPr>
        <p:spPr>
          <a:xfrm>
            <a:off x="914400" y="5638800"/>
            <a:ext cx="2971800" cy="838200"/>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Voters</a:t>
            </a:r>
            <a:endParaRPr lang="en-US" sz="3200" b="1" dirty="0"/>
          </a:p>
        </p:txBody>
      </p:sp>
      <p:sp>
        <p:nvSpPr>
          <p:cNvPr id="14" name="Rounded Rectangle 13"/>
          <p:cNvSpPr/>
          <p:nvPr/>
        </p:nvSpPr>
        <p:spPr>
          <a:xfrm>
            <a:off x="914400" y="2590800"/>
            <a:ext cx="2971800" cy="1219200"/>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Presidential Electors</a:t>
            </a:r>
            <a:endParaRPr lang="en-US" sz="3200" b="1" dirty="0"/>
          </a:p>
        </p:txBody>
      </p:sp>
      <p:sp>
        <p:nvSpPr>
          <p:cNvPr id="15" name="Rounded Rectangle 14"/>
          <p:cNvSpPr/>
          <p:nvPr/>
        </p:nvSpPr>
        <p:spPr>
          <a:xfrm>
            <a:off x="914400" y="1600200"/>
            <a:ext cx="2971800" cy="685800"/>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President</a:t>
            </a:r>
            <a:endParaRPr lang="en-US" sz="3200" b="1" dirty="0"/>
          </a:p>
        </p:txBody>
      </p:sp>
      <p:sp>
        <p:nvSpPr>
          <p:cNvPr id="7" name="Up Arrow 6"/>
          <p:cNvSpPr/>
          <p:nvPr/>
        </p:nvSpPr>
        <p:spPr>
          <a:xfrm>
            <a:off x="1981200" y="5257800"/>
            <a:ext cx="762000" cy="4572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Up Arrow 15"/>
          <p:cNvSpPr/>
          <p:nvPr/>
        </p:nvSpPr>
        <p:spPr>
          <a:xfrm>
            <a:off x="1981200" y="2209800"/>
            <a:ext cx="762000" cy="4572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Up Arrow 16"/>
          <p:cNvSpPr/>
          <p:nvPr/>
        </p:nvSpPr>
        <p:spPr>
          <a:xfrm>
            <a:off x="1981200" y="3733800"/>
            <a:ext cx="762000" cy="4572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TextBox 7"/>
          <p:cNvSpPr txBox="1"/>
          <p:nvPr/>
        </p:nvSpPr>
        <p:spPr>
          <a:xfrm>
            <a:off x="3886200" y="1600200"/>
            <a:ext cx="5029200" cy="1600438"/>
          </a:xfrm>
          <a:prstGeom prst="rect">
            <a:avLst/>
          </a:prstGeom>
          <a:noFill/>
        </p:spPr>
        <p:txBody>
          <a:bodyPr wrap="square" rtlCol="0">
            <a:spAutoFit/>
          </a:bodyPr>
          <a:lstStyle/>
          <a:p>
            <a:pPr algn="ctr"/>
            <a:r>
              <a:rPr lang="en-US" sz="3200" b="1" dirty="0" smtClean="0"/>
              <a:t>The Old System</a:t>
            </a:r>
          </a:p>
          <a:p>
            <a:pPr algn="ctr"/>
            <a:r>
              <a:rPr lang="en-US" sz="1050" i="1" dirty="0" smtClean="0"/>
              <a:t> </a:t>
            </a:r>
            <a:r>
              <a:rPr lang="en-US" sz="2800" i="1" dirty="0" smtClean="0"/>
              <a:t/>
            </a:r>
            <a:br>
              <a:rPr lang="en-US" sz="2800" i="1" dirty="0" smtClean="0"/>
            </a:br>
            <a:r>
              <a:rPr lang="en-US" sz="2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Indirect </a:t>
            </a:r>
            <a:r>
              <a:rPr lang="en-US" sz="2800" b="1" dirty="0" smtClean="0"/>
              <a:t>Election</a:t>
            </a:r>
            <a:endParaRPr lang="en-US" sz="2800" b="1" dirty="0"/>
          </a:p>
          <a:p>
            <a:pPr algn="ctr"/>
            <a:r>
              <a:rPr lang="en-US" sz="2400" dirty="0" smtClean="0"/>
              <a:t>(Aristocracy)</a:t>
            </a:r>
          </a:p>
        </p:txBody>
      </p:sp>
      <p:sp>
        <p:nvSpPr>
          <p:cNvPr id="19" name="TextBox 18"/>
          <p:cNvSpPr txBox="1"/>
          <p:nvPr/>
        </p:nvSpPr>
        <p:spPr>
          <a:xfrm>
            <a:off x="3810000" y="1600200"/>
            <a:ext cx="5029200" cy="1600438"/>
          </a:xfrm>
          <a:prstGeom prst="rect">
            <a:avLst/>
          </a:prstGeom>
          <a:noFill/>
        </p:spPr>
        <p:txBody>
          <a:bodyPr wrap="square" rtlCol="0">
            <a:spAutoFit/>
          </a:bodyPr>
          <a:lstStyle/>
          <a:p>
            <a:pPr algn="ctr"/>
            <a:r>
              <a:rPr lang="en-US" sz="3200" b="1" dirty="0" smtClean="0"/>
              <a:t>The New System</a:t>
            </a:r>
          </a:p>
          <a:p>
            <a:pPr algn="ctr"/>
            <a:r>
              <a:rPr lang="en-US" sz="1050" i="1" dirty="0" smtClean="0"/>
              <a:t> </a:t>
            </a:r>
            <a:r>
              <a:rPr lang="en-US" sz="2800" i="1" dirty="0" smtClean="0"/>
              <a:t/>
            </a:r>
            <a:br>
              <a:rPr lang="en-US" sz="2800" i="1" dirty="0" smtClean="0"/>
            </a:br>
            <a:r>
              <a:rPr lang="en-US" sz="2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Direct </a:t>
            </a:r>
            <a:r>
              <a:rPr lang="en-US" sz="2800" b="1" dirty="0" smtClean="0"/>
              <a:t>Election</a:t>
            </a:r>
            <a:endParaRPr lang="en-US" sz="2800" b="1" dirty="0"/>
          </a:p>
          <a:p>
            <a:pPr algn="ctr"/>
            <a:r>
              <a:rPr lang="en-US" sz="2400" dirty="0" smtClean="0"/>
              <a:t>(Democracy)</a:t>
            </a:r>
          </a:p>
        </p:txBody>
      </p:sp>
      <p:pic>
        <p:nvPicPr>
          <p:cNvPr id="1026" name="Picture 2" descr="C:\Users\Tom\AppData\Local\Microsoft\Windows\Temporary Internet Files\Content.IE5\ZJOEIU64\MC9003013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4802" y="3737913"/>
            <a:ext cx="3339998" cy="2815287"/>
          </a:xfrm>
          <a:prstGeom prst="rect">
            <a:avLst/>
          </a:prstGeom>
          <a:noFill/>
          <a:extLst>
            <a:ext uri="{909E8E84-426E-40DD-AFC4-6F175D3DCCD1}">
              <a14:hiddenFill xmlns:a14="http://schemas.microsoft.com/office/drawing/2010/main">
                <a:solidFill>
                  <a:srgbClr val="FFFFFF"/>
                </a:solidFill>
              </a14:hiddenFill>
            </a:ext>
          </a:extLst>
        </p:spPr>
      </p:pic>
      <p:sp>
        <p:nvSpPr>
          <p:cNvPr id="22" name="Up Arrow 21"/>
          <p:cNvSpPr/>
          <p:nvPr/>
        </p:nvSpPr>
        <p:spPr>
          <a:xfrm>
            <a:off x="1981200" y="3657600"/>
            <a:ext cx="762000" cy="21336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3" name="Group 22"/>
          <p:cNvGrpSpPr/>
          <p:nvPr/>
        </p:nvGrpSpPr>
        <p:grpSpPr>
          <a:xfrm>
            <a:off x="4114800" y="3487847"/>
            <a:ext cx="5029200" cy="3370153"/>
            <a:chOff x="4114800" y="3534013"/>
            <a:chExt cx="5029200" cy="3370153"/>
          </a:xfrm>
        </p:grpSpPr>
        <p:sp>
          <p:nvSpPr>
            <p:cNvPr id="21" name="TextBox 20"/>
            <p:cNvSpPr txBox="1"/>
            <p:nvPr/>
          </p:nvSpPr>
          <p:spPr>
            <a:xfrm>
              <a:off x="4114800" y="3534013"/>
              <a:ext cx="5029200" cy="3370153"/>
            </a:xfrm>
            <a:prstGeom prst="rect">
              <a:avLst/>
            </a:prstGeom>
            <a:solidFill>
              <a:schemeClr val="bg2">
                <a:lumMod val="75000"/>
                <a:alpha val="85000"/>
              </a:schemeClr>
            </a:solidFill>
            <a:scene3d>
              <a:camera prst="orthographicFront"/>
              <a:lightRig rig="threePt" dir="t"/>
            </a:scene3d>
            <a:sp3d>
              <a:bevelT/>
            </a:sp3d>
          </p:spPr>
          <p:txBody>
            <a:bodyPr wrap="square" lIns="182880" tIns="182880" rIns="182880" bIns="228600" rtlCol="0">
              <a:spAutoFit/>
            </a:bodyPr>
            <a:lstStyle/>
            <a:p>
              <a:pPr marL="850900"/>
              <a:r>
                <a:rPr lang="en-US" sz="2600" i="1" dirty="0" smtClean="0"/>
                <a:t>By 1836, voters in all states except for South</a:t>
              </a:r>
            </a:p>
            <a:p>
              <a:r>
                <a:rPr lang="en-US" sz="2600" i="1" dirty="0" smtClean="0"/>
                <a:t>Carolina were casting</a:t>
              </a:r>
            </a:p>
            <a:p>
              <a:r>
                <a:rPr lang="en-US" sz="2600" i="1" dirty="0" smtClean="0"/>
                <a:t>direct ballots for presidential electors.</a:t>
              </a:r>
            </a:p>
            <a:p>
              <a:endParaRPr lang="en-US" i="1" dirty="0"/>
            </a:p>
            <a:p>
              <a:r>
                <a:rPr lang="en-US" sz="2200" i="1" dirty="0" smtClean="0"/>
                <a:t>South Carolina continued to select electors indirectly until 1860.</a:t>
              </a:r>
            </a:p>
          </p:txBody>
        </p:sp>
        <p:pic>
          <p:nvPicPr>
            <p:cNvPr id="1027" name="Picture 3" descr="C:\Users\Tom\AppData\Local\Microsoft\Windows\Temporary Internet Files\Content.IE5\1IYVTH2R\MC9000274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0773" y="3733799"/>
              <a:ext cx="874627" cy="83051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42" presetClass="exit" presetSubtype="0" fill="hold" grpId="1" nodeType="withEffect">
                                  <p:stCondLst>
                                    <p:cond delay="0"/>
                                  </p:stCondLst>
                                  <p:childTnLst>
                                    <p:animEffect transition="out" filter="fade">
                                      <p:cBhvr>
                                        <p:cTn id="56" dur="1000"/>
                                        <p:tgtEl>
                                          <p:spTgt spid="6"/>
                                        </p:tgtEl>
                                      </p:cBhvr>
                                    </p:animEffect>
                                    <p:anim calcmode="lin" valueType="num">
                                      <p:cBhvr>
                                        <p:cTn id="57" dur="1000"/>
                                        <p:tgtEl>
                                          <p:spTgt spid="6"/>
                                        </p:tgtEl>
                                        <p:attrNameLst>
                                          <p:attrName>ppt_x</p:attrName>
                                        </p:attrNameLst>
                                      </p:cBhvr>
                                      <p:tavLst>
                                        <p:tav tm="0">
                                          <p:val>
                                            <p:strVal val="ppt_x"/>
                                          </p:val>
                                        </p:tav>
                                        <p:tav tm="100000">
                                          <p:val>
                                            <p:strVal val="ppt_x"/>
                                          </p:val>
                                        </p:tav>
                                      </p:tavLst>
                                    </p:anim>
                                    <p:anim calcmode="lin" valueType="num">
                                      <p:cBhvr>
                                        <p:cTn id="58" dur="1000"/>
                                        <p:tgtEl>
                                          <p:spTgt spid="6"/>
                                        </p:tgtEl>
                                        <p:attrNameLst>
                                          <p:attrName>ppt_y</p:attrName>
                                        </p:attrNameLst>
                                      </p:cBhvr>
                                      <p:tavLst>
                                        <p:tav tm="0">
                                          <p:val>
                                            <p:strVal val="ppt_y"/>
                                          </p:val>
                                        </p:tav>
                                        <p:tav tm="100000">
                                          <p:val>
                                            <p:strVal val="ppt_y+.1"/>
                                          </p:val>
                                        </p:tav>
                                      </p:tavLst>
                                    </p:anim>
                                    <p:set>
                                      <p:cBhvr>
                                        <p:cTn id="59" dur="1" fill="hold">
                                          <p:stCondLst>
                                            <p:cond delay="999"/>
                                          </p:stCondLst>
                                        </p:cTn>
                                        <p:tgtEl>
                                          <p:spTgt spid="6"/>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childTnLst>
                          </p:cTn>
                        </p:par>
                        <p:par>
                          <p:cTn id="66" fill="hold">
                            <p:stCondLst>
                              <p:cond delay="1500"/>
                            </p:stCondLst>
                            <p:childTnLst>
                              <p:par>
                                <p:cTn id="67" presetID="22" presetClass="entr" presetSubtype="4"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heel(1)">
                                      <p:cBhvr>
                                        <p:cTn id="7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3" grpId="0" animBg="1"/>
      <p:bldP spid="14" grpId="0" animBg="1"/>
      <p:bldP spid="15" grpId="0" animBg="1"/>
      <p:bldP spid="7" grpId="0" animBg="1"/>
      <p:bldP spid="7" grpId="1" animBg="1"/>
      <p:bldP spid="16" grpId="0" animBg="1"/>
      <p:bldP spid="17" grpId="0" animBg="1"/>
      <p:bldP spid="17" grpId="1" animBg="1"/>
      <p:bldP spid="8" grpId="0"/>
      <p:bldP spid="19"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2000">
              <a:schemeClr val="bg2"/>
            </a:gs>
            <a:gs pos="50000">
              <a:srgbClr val="5E1B06"/>
            </a:gs>
            <a:gs pos="86000">
              <a:schemeClr val="bg1"/>
            </a:gs>
          </a:gsLst>
          <a:lin ang="5400000" scaled="0"/>
          <a:tileRect/>
        </a:gradFill>
        <a:effectLst/>
      </p:bgPr>
    </p:bg>
    <p:spTree>
      <p:nvGrpSpPr>
        <p:cNvPr id="1" name=""/>
        <p:cNvGrpSpPr/>
        <p:nvPr/>
      </p:nvGrpSpPr>
      <p:grpSpPr>
        <a:xfrm>
          <a:off x="0" y="0"/>
          <a:ext cx="0" cy="0"/>
          <a:chOff x="0" y="0"/>
          <a:chExt cx="0" cy="0"/>
        </a:xfrm>
      </p:grpSpPr>
      <p:sp>
        <p:nvSpPr>
          <p:cNvPr id="30" name="Rectangle 29"/>
          <p:cNvSpPr/>
          <p:nvPr/>
        </p:nvSpPr>
        <p:spPr>
          <a:xfrm>
            <a:off x="170037" y="3810000"/>
            <a:ext cx="2115963" cy="338554"/>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1600" b="1" i="1" dirty="0" smtClean="0">
                <a:solidFill>
                  <a:schemeClr val="tx1"/>
                </a:solidFill>
              </a:rPr>
              <a:t>View Electoral Vote</a:t>
            </a:r>
            <a:endParaRPr lang="en-US" sz="1600" i="1" dirty="0">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1591" y="0"/>
            <a:ext cx="6684526" cy="6858000"/>
          </a:xfrm>
          <a:prstGeom prst="rect">
            <a:avLst/>
          </a:prstGeom>
        </p:spPr>
      </p:pic>
      <p:sp>
        <p:nvSpPr>
          <p:cNvPr id="12" name="TextBox 11"/>
          <p:cNvSpPr txBox="1"/>
          <p:nvPr/>
        </p:nvSpPr>
        <p:spPr>
          <a:xfrm>
            <a:off x="0" y="0"/>
            <a:ext cx="2459474" cy="110799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6600" b="1" spc="150" dirty="0" smtClean="0">
                <a:ln w="11430"/>
                <a:solidFill>
                  <a:srgbClr val="F8F8F8"/>
                </a:solidFill>
                <a:effectLst>
                  <a:outerShdw blurRad="25400" algn="tl" rotWithShape="0">
                    <a:srgbClr val="000000">
                      <a:alpha val="43000"/>
                    </a:srgbClr>
                  </a:outerShdw>
                </a:effectLst>
              </a:rPr>
              <a:t>1824</a:t>
            </a:r>
            <a:endParaRPr lang="en-US" sz="6600" b="1" spc="150" dirty="0">
              <a:ln w="11430"/>
              <a:solidFill>
                <a:srgbClr val="F8F8F8"/>
              </a:solidFill>
              <a:effectLst>
                <a:outerShdw blurRad="25400" algn="tl" rotWithShape="0">
                  <a:srgbClr val="000000">
                    <a:alpha val="43000"/>
                  </a:srgbClr>
                </a:outerShdw>
              </a:effectLst>
            </a:endParaRPr>
          </a:p>
        </p:txBody>
      </p:sp>
      <p:sp>
        <p:nvSpPr>
          <p:cNvPr id="13" name="TextBox 12">
            <a:hlinkClick r:id="rId5" action="ppaction://hlinksldjump"/>
          </p:cNvPr>
          <p:cNvSpPr txBox="1"/>
          <p:nvPr/>
        </p:nvSpPr>
        <p:spPr>
          <a:xfrm>
            <a:off x="86710" y="4572000"/>
            <a:ext cx="2286000"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mn-cs"/>
              </a:rPr>
              <a:t>HOUSE VOTE</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pic>
        <p:nvPicPr>
          <p:cNvPr id="9218"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3455" y="1141815"/>
            <a:ext cx="1772509" cy="175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62555" y="1524000"/>
            <a:ext cx="729155" cy="523220"/>
          </a:xfrm>
          <a:prstGeom prst="rect">
            <a:avLst/>
          </a:prstGeom>
          <a:noFill/>
        </p:spPr>
        <p:txBody>
          <a:bodyPr wrap="square" rtlCol="0">
            <a:spAutoFit/>
          </a:bodyPr>
          <a:lstStyle/>
          <a:p>
            <a:pPr algn="ctr"/>
            <a:r>
              <a:rPr lang="en-US" sz="2800" b="1" dirty="0" smtClean="0">
                <a:solidFill>
                  <a:schemeClr val="tx2"/>
                </a:solidFill>
              </a:rPr>
              <a:t>99</a:t>
            </a:r>
            <a:endParaRPr lang="en-US" sz="2800" b="1" dirty="0">
              <a:solidFill>
                <a:schemeClr val="tx2"/>
              </a:solidFill>
            </a:endParaRPr>
          </a:p>
        </p:txBody>
      </p:sp>
      <p:sp>
        <p:nvSpPr>
          <p:cNvPr id="16" name="TextBox 15"/>
          <p:cNvSpPr txBox="1"/>
          <p:nvPr/>
        </p:nvSpPr>
        <p:spPr>
          <a:xfrm>
            <a:off x="743050" y="2219980"/>
            <a:ext cx="871045" cy="523220"/>
          </a:xfrm>
          <a:prstGeom prst="rect">
            <a:avLst/>
          </a:prstGeom>
          <a:noFill/>
        </p:spPr>
        <p:txBody>
          <a:bodyPr wrap="square" rtlCol="0">
            <a:spAutoFit/>
          </a:bodyPr>
          <a:lstStyle/>
          <a:p>
            <a:pPr algn="ctr"/>
            <a:r>
              <a:rPr lang="en-US" sz="2800" b="1" dirty="0" smtClean="0">
                <a:solidFill>
                  <a:schemeClr val="bg1"/>
                </a:solidFill>
              </a:rPr>
              <a:t>84</a:t>
            </a:r>
            <a:endParaRPr lang="en-US" sz="2800" b="1" dirty="0">
              <a:solidFill>
                <a:schemeClr val="bg1"/>
              </a:solidFill>
            </a:endParaRPr>
          </a:p>
        </p:txBody>
      </p:sp>
      <p:sp>
        <p:nvSpPr>
          <p:cNvPr id="17" name="TextBox 16"/>
          <p:cNvSpPr txBox="1"/>
          <p:nvPr/>
        </p:nvSpPr>
        <p:spPr>
          <a:xfrm>
            <a:off x="271955" y="1676400"/>
            <a:ext cx="871045" cy="523220"/>
          </a:xfrm>
          <a:prstGeom prst="rect">
            <a:avLst/>
          </a:prstGeom>
          <a:noFill/>
        </p:spPr>
        <p:txBody>
          <a:bodyPr wrap="square" rtlCol="0">
            <a:spAutoFit/>
          </a:bodyPr>
          <a:lstStyle/>
          <a:p>
            <a:pPr algn="ctr"/>
            <a:r>
              <a:rPr lang="en-US" sz="2800" b="1" dirty="0" smtClean="0">
                <a:solidFill>
                  <a:schemeClr val="bg1"/>
                </a:solidFill>
              </a:rPr>
              <a:t>41</a:t>
            </a:r>
            <a:endParaRPr lang="en-US" sz="2800" b="1" dirty="0">
              <a:solidFill>
                <a:schemeClr val="bg1"/>
              </a:solidFill>
            </a:endParaRPr>
          </a:p>
        </p:txBody>
      </p:sp>
      <p:sp>
        <p:nvSpPr>
          <p:cNvPr id="18" name="TextBox 17"/>
          <p:cNvSpPr txBox="1"/>
          <p:nvPr/>
        </p:nvSpPr>
        <p:spPr>
          <a:xfrm>
            <a:off x="576755" y="1305580"/>
            <a:ext cx="871045" cy="523220"/>
          </a:xfrm>
          <a:prstGeom prst="rect">
            <a:avLst/>
          </a:prstGeom>
          <a:noFill/>
        </p:spPr>
        <p:txBody>
          <a:bodyPr wrap="square" rtlCol="0">
            <a:spAutoFit/>
          </a:bodyPr>
          <a:lstStyle/>
          <a:p>
            <a:pPr algn="ctr"/>
            <a:r>
              <a:rPr lang="en-US" sz="2800" b="1" dirty="0" smtClean="0">
                <a:solidFill>
                  <a:schemeClr val="bg1"/>
                </a:solidFill>
              </a:rPr>
              <a:t>37</a:t>
            </a:r>
            <a:endParaRPr lang="en-US" sz="2800" b="1" dirty="0">
              <a:solidFill>
                <a:schemeClr val="bg1"/>
              </a:solidFill>
            </a:endParaRPr>
          </a:p>
        </p:txBody>
      </p:sp>
      <p:sp>
        <p:nvSpPr>
          <p:cNvPr id="11" name="TextBox 10"/>
          <p:cNvSpPr txBox="1"/>
          <p:nvPr/>
        </p:nvSpPr>
        <p:spPr>
          <a:xfrm>
            <a:off x="1" y="2891135"/>
            <a:ext cx="2459474" cy="461665"/>
          </a:xfrm>
          <a:prstGeom prst="rect">
            <a:avLst/>
          </a:prstGeom>
          <a:noFill/>
        </p:spPr>
        <p:txBody>
          <a:bodyPr wrap="square" rtlCol="0">
            <a:spAutoFit/>
          </a:bodyPr>
          <a:lstStyle/>
          <a:p>
            <a:pPr algn="ctr"/>
            <a:r>
              <a:rPr lang="en-US" sz="2400" b="1" dirty="0" smtClean="0">
                <a:solidFill>
                  <a:schemeClr val="tx2"/>
                </a:solidFill>
              </a:rPr>
              <a:t>Electoral Vote</a:t>
            </a:r>
            <a:endParaRPr lang="en-US" sz="2400" b="1" dirty="0">
              <a:solidFill>
                <a:schemeClr val="tx2"/>
              </a:solidFill>
            </a:endParaRPr>
          </a:p>
        </p:txBody>
      </p:sp>
      <p:sp>
        <p:nvSpPr>
          <p:cNvPr id="14" name="Rectangle 13"/>
          <p:cNvSpPr/>
          <p:nvPr/>
        </p:nvSpPr>
        <p:spPr>
          <a:xfrm>
            <a:off x="183498" y="3805654"/>
            <a:ext cx="2115963" cy="33855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1600" b="1" i="1" dirty="0" smtClean="0">
                <a:solidFill>
                  <a:schemeClr val="bg1"/>
                </a:solidFill>
              </a:rPr>
              <a:t>View Popular Vote</a:t>
            </a:r>
            <a:endParaRPr lang="en-US" sz="1600" i="1" dirty="0"/>
          </a:p>
        </p:txBody>
      </p:sp>
      <p:sp>
        <p:nvSpPr>
          <p:cNvPr id="31" name="TextBox 30">
            <a:hlinkClick r:id="rId7" action="ppaction://hlinksldjump"/>
          </p:cNvPr>
          <p:cNvSpPr txBox="1"/>
          <p:nvPr/>
        </p:nvSpPr>
        <p:spPr>
          <a:xfrm>
            <a:off x="1600200" y="5334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smtClean="0">
                <a:solidFill>
                  <a:prstClr val="black"/>
                </a:solidFill>
                <a:latin typeface="Calibri"/>
              </a:rPr>
              <a:t>1828</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32" name="TextBox 31">
            <a:hlinkClick r:id="rId8" action="ppaction://hlinksldjump"/>
          </p:cNvPr>
          <p:cNvSpPr txBox="1"/>
          <p:nvPr/>
        </p:nvSpPr>
        <p:spPr>
          <a:xfrm>
            <a:off x="838200" y="5334000"/>
            <a:ext cx="762000"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mn-cs"/>
              </a:rPr>
              <a:t>1824</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33" name="TextBox 32">
            <a:hlinkClick r:id="rId9" action="ppaction://hlinksldjump"/>
          </p:cNvPr>
          <p:cNvSpPr txBox="1"/>
          <p:nvPr/>
        </p:nvSpPr>
        <p:spPr>
          <a:xfrm>
            <a:off x="76200" y="5334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mn-cs"/>
              </a:rPr>
              <a:t>1820</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34" name="TextBox 33">
            <a:hlinkClick r:id="" action="ppaction://noaction"/>
          </p:cNvPr>
          <p:cNvSpPr txBox="1"/>
          <p:nvPr/>
        </p:nvSpPr>
        <p:spPr>
          <a:xfrm>
            <a:off x="76200" y="5715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mn-cs"/>
              </a:rPr>
              <a:t>1832</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35" name="TextBox 34">
            <a:hlinkClick r:id="" action="ppaction://noaction"/>
          </p:cNvPr>
          <p:cNvSpPr txBox="1"/>
          <p:nvPr/>
        </p:nvSpPr>
        <p:spPr>
          <a:xfrm>
            <a:off x="838200" y="5715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mn-cs"/>
              </a:rPr>
              <a:t>1836</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36" name="TextBox 35">
            <a:hlinkClick r:id="" action="ppaction://noaction"/>
          </p:cNvPr>
          <p:cNvSpPr txBox="1"/>
          <p:nvPr/>
        </p:nvSpPr>
        <p:spPr>
          <a:xfrm>
            <a:off x="1600200" y="5715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mn-cs"/>
              </a:rPr>
              <a:t>1840</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grpSp>
        <p:nvGrpSpPr>
          <p:cNvPr id="29" name="Group 28"/>
          <p:cNvGrpSpPr/>
          <p:nvPr/>
        </p:nvGrpSpPr>
        <p:grpSpPr>
          <a:xfrm>
            <a:off x="-2024" y="990600"/>
            <a:ext cx="2459474" cy="2639199"/>
            <a:chOff x="0" y="990600"/>
            <a:chExt cx="2459474" cy="2639199"/>
          </a:xfrm>
        </p:grpSpPr>
        <p:sp useBgFill="1">
          <p:nvSpPr>
            <p:cNvPr id="37" name="Rectangle 36"/>
            <p:cNvSpPr/>
            <p:nvPr/>
          </p:nvSpPr>
          <p:spPr>
            <a:xfrm>
              <a:off x="1" y="990600"/>
              <a:ext cx="2438399" cy="2362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0" y="1147465"/>
              <a:ext cx="2459474" cy="2482334"/>
              <a:chOff x="0" y="1147465"/>
              <a:chExt cx="2459474" cy="2482334"/>
            </a:xfrm>
          </p:grpSpPr>
          <p:pic>
            <p:nvPicPr>
              <p:cNvPr id="39" name="Picture 3"/>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583" y="1147465"/>
                <a:ext cx="1811017" cy="174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262554" y="1657291"/>
                <a:ext cx="871046" cy="476310"/>
              </a:xfrm>
              <a:prstGeom prst="rect">
                <a:avLst/>
              </a:prstGeom>
              <a:noFill/>
            </p:spPr>
            <p:txBody>
              <a:bodyPr wrap="square" rtlCol="0">
                <a:spAutoFit/>
              </a:bodyPr>
              <a:lstStyle/>
              <a:p>
                <a:pPr algn="ctr"/>
                <a:r>
                  <a:rPr lang="en-US" sz="2400" b="1" dirty="0" smtClean="0">
                    <a:solidFill>
                      <a:schemeClr val="tx2"/>
                    </a:solidFill>
                  </a:rPr>
                  <a:t>43%</a:t>
                </a:r>
                <a:endParaRPr lang="en-US" sz="2400" b="1" dirty="0">
                  <a:solidFill>
                    <a:schemeClr val="tx2"/>
                  </a:solidFill>
                </a:endParaRPr>
              </a:p>
            </p:txBody>
          </p:sp>
          <p:sp>
            <p:nvSpPr>
              <p:cNvPr id="41" name="TextBox 40"/>
              <p:cNvSpPr txBox="1"/>
              <p:nvPr/>
            </p:nvSpPr>
            <p:spPr>
              <a:xfrm>
                <a:off x="533400" y="2205335"/>
                <a:ext cx="871045" cy="461665"/>
              </a:xfrm>
              <a:prstGeom prst="rect">
                <a:avLst/>
              </a:prstGeom>
              <a:noFill/>
            </p:spPr>
            <p:txBody>
              <a:bodyPr wrap="square" rtlCol="0">
                <a:spAutoFit/>
              </a:bodyPr>
              <a:lstStyle/>
              <a:p>
                <a:pPr algn="ctr"/>
                <a:r>
                  <a:rPr lang="en-US" sz="2400" b="1" dirty="0" smtClean="0">
                    <a:solidFill>
                      <a:schemeClr val="bg1"/>
                    </a:solidFill>
                  </a:rPr>
                  <a:t>31%</a:t>
                </a:r>
                <a:endParaRPr lang="en-US" sz="2400" b="1" dirty="0">
                  <a:solidFill>
                    <a:schemeClr val="bg1"/>
                  </a:solidFill>
                </a:endParaRPr>
              </a:p>
            </p:txBody>
          </p:sp>
          <p:sp>
            <p:nvSpPr>
              <p:cNvPr id="42" name="TextBox 41"/>
              <p:cNvSpPr txBox="1"/>
              <p:nvPr/>
            </p:nvSpPr>
            <p:spPr>
              <a:xfrm>
                <a:off x="271954" y="1657290"/>
                <a:ext cx="871045" cy="400110"/>
              </a:xfrm>
              <a:prstGeom prst="rect">
                <a:avLst/>
              </a:prstGeom>
              <a:noFill/>
            </p:spPr>
            <p:txBody>
              <a:bodyPr wrap="square" rtlCol="0">
                <a:spAutoFit/>
              </a:bodyPr>
              <a:lstStyle/>
              <a:p>
                <a:pPr algn="ctr"/>
                <a:r>
                  <a:rPr lang="en-US" sz="2000" b="1" dirty="0" smtClean="0">
                    <a:solidFill>
                      <a:schemeClr val="bg1"/>
                    </a:solidFill>
                  </a:rPr>
                  <a:t>13%</a:t>
                </a:r>
                <a:endParaRPr lang="en-US" sz="2400" b="1" dirty="0">
                  <a:solidFill>
                    <a:schemeClr val="bg1"/>
                  </a:solidFill>
                </a:endParaRPr>
              </a:p>
            </p:txBody>
          </p:sp>
          <p:sp>
            <p:nvSpPr>
              <p:cNvPr id="43" name="TextBox 42"/>
              <p:cNvSpPr txBox="1"/>
              <p:nvPr/>
            </p:nvSpPr>
            <p:spPr>
              <a:xfrm>
                <a:off x="576755" y="1276290"/>
                <a:ext cx="794845" cy="400110"/>
              </a:xfrm>
              <a:prstGeom prst="rect">
                <a:avLst/>
              </a:prstGeom>
              <a:noFill/>
            </p:spPr>
            <p:txBody>
              <a:bodyPr wrap="square" rtlCol="0">
                <a:spAutoFit/>
              </a:bodyPr>
              <a:lstStyle/>
              <a:p>
                <a:pPr algn="ctr"/>
                <a:r>
                  <a:rPr lang="en-US" sz="2000" b="1" dirty="0" smtClean="0">
                    <a:solidFill>
                      <a:schemeClr val="bg1"/>
                    </a:solidFill>
                  </a:rPr>
                  <a:t>13%</a:t>
                </a:r>
                <a:endParaRPr lang="en-US" sz="2400" b="1" dirty="0">
                  <a:solidFill>
                    <a:schemeClr val="bg1"/>
                  </a:solidFill>
                </a:endParaRPr>
              </a:p>
            </p:txBody>
          </p:sp>
          <p:sp useBgFill="1">
            <p:nvSpPr>
              <p:cNvPr id="44" name="TextBox 43"/>
              <p:cNvSpPr txBox="1"/>
              <p:nvPr/>
            </p:nvSpPr>
            <p:spPr>
              <a:xfrm>
                <a:off x="0" y="2891135"/>
                <a:ext cx="2459474" cy="738664"/>
              </a:xfrm>
              <a:prstGeom prst="rect">
                <a:avLst/>
              </a:prstGeom>
            </p:spPr>
            <p:txBody>
              <a:bodyPr wrap="square" rtlCol="0">
                <a:spAutoFit/>
              </a:bodyPr>
              <a:lstStyle/>
              <a:p>
                <a:pPr algn="ctr"/>
                <a:r>
                  <a:rPr lang="en-US" sz="2400" b="1" dirty="0" smtClean="0"/>
                  <a:t>Popular Vote</a:t>
                </a:r>
              </a:p>
              <a:p>
                <a:pPr algn="ctr"/>
                <a:r>
                  <a:rPr lang="en-US" b="1" i="1" dirty="0" smtClean="0"/>
                  <a:t>(356,038 Votes)</a:t>
                </a:r>
                <a:endParaRPr lang="en-US" b="1" i="1" dirty="0"/>
              </a:p>
            </p:txBody>
          </p:sp>
        </p:grpSp>
      </p:gr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xit" presetSubtype="0" fill="hold" grpId="0"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9"/>
                                        </p:tgtEl>
                                      </p:cBhvr>
                                    </p:animEffect>
                                    <p:set>
                                      <p:cBhvr>
                                        <p:cTn id="16" dur="1" fill="hold">
                                          <p:stCondLst>
                                            <p:cond delay="499"/>
                                          </p:stCondLst>
                                        </p:cTn>
                                        <p:tgtEl>
                                          <p:spTgt spid="29"/>
                                        </p:tgtEl>
                                        <p:attrNameLst>
                                          <p:attrName>style.visibility</p:attrName>
                                        </p:attrNameLst>
                                      </p:cBhvr>
                                      <p:to>
                                        <p:strVal val="hidden"/>
                                      </p:to>
                                    </p:set>
                                  </p:childTnLst>
                                </p:cTn>
                              </p:par>
                              <p:par>
                                <p:cTn id="17" presetID="10" presetClass="entr"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nextCondLst>
                <p:cond evt="onClick" delay="0">
                  <p:tgtEl>
                    <p:spTgt spid="30"/>
                  </p:tgtEl>
                </p:cond>
              </p:nextCondLst>
            </p:seq>
          </p:childTnLst>
        </p:cTn>
      </p:par>
    </p:tnLst>
    <p:bldLst>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a:t>
            </a:r>
            <a:r>
              <a:rPr lang="en-US" baseline="30000" dirty="0" smtClean="0"/>
              <a:t>th</a:t>
            </a:r>
            <a:r>
              <a:rPr lang="en-US" dirty="0" smtClean="0"/>
              <a:t> Amendment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a:t> </a:t>
            </a:r>
            <a:r>
              <a:rPr lang="mr-IN" dirty="0" smtClean="0"/>
              <a:t>…</a:t>
            </a:r>
            <a:r>
              <a:rPr lang="en-US" dirty="0" smtClean="0"/>
              <a:t>and </a:t>
            </a:r>
            <a:r>
              <a:rPr lang="en-US" dirty="0"/>
              <a:t>if no person have such majority, then from the persons having the highest numbers not exceeding three on the list of those voted for as President, the House of Representatives shall choose immediately, by ballot, the President. But in choosing the President, the votes shall be taken by states, the representation from </a:t>
            </a:r>
            <a:r>
              <a:rPr lang="en-US" sz="3500" dirty="0">
                <a:solidFill>
                  <a:schemeClr val="accent1">
                    <a:lumMod val="90000"/>
                  </a:schemeClr>
                </a:solidFill>
                <a:latin typeface="Abadi MT Condensed Extra Bold" charset="0"/>
                <a:ea typeface="Abadi MT Condensed Extra Bold" charset="0"/>
                <a:cs typeface="Abadi MT Condensed Extra Bold" charset="0"/>
              </a:rPr>
              <a:t>each state having one vote</a:t>
            </a:r>
            <a:r>
              <a:rPr lang="en-US" dirty="0"/>
              <a:t>; a quorum for this purpose shall consist of a member or members from two-thirds of the states, and a majority of all the states shall be necessary to a </a:t>
            </a:r>
            <a:r>
              <a:rPr lang="en-US" dirty="0" smtClean="0"/>
              <a:t>choice</a:t>
            </a:r>
            <a:r>
              <a:rPr lang="mr-IN" dirty="0" smtClean="0"/>
              <a:t>…</a:t>
            </a:r>
            <a:endParaRPr lang="en-US" dirty="0"/>
          </a:p>
        </p:txBody>
      </p:sp>
    </p:spTree>
    <p:extLst>
      <p:ext uri="{BB962C8B-B14F-4D97-AF65-F5344CB8AC3E}">
        <p14:creationId xmlns:p14="http://schemas.microsoft.com/office/powerpoint/2010/main" val="530838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2000">
              <a:schemeClr val="bg2"/>
            </a:gs>
            <a:gs pos="50000">
              <a:srgbClr val="5E1B06"/>
            </a:gs>
            <a:gs pos="86000">
              <a:schemeClr val="bg1"/>
            </a:gs>
          </a:gsLst>
          <a:lin ang="5400000" scaled="0"/>
          <a:tileRect/>
        </a:gradFill>
        <a:effectLst/>
      </p:bgPr>
    </p:bg>
    <p:spTree>
      <p:nvGrpSpPr>
        <p:cNvPr id="1" name=""/>
        <p:cNvGrpSpPr/>
        <p:nvPr/>
      </p:nvGrpSpPr>
      <p:grpSpPr>
        <a:xfrm>
          <a:off x="0" y="0"/>
          <a:ext cx="0" cy="0"/>
          <a:chOff x="0" y="0"/>
          <a:chExt cx="0" cy="0"/>
        </a:xfrm>
      </p:grpSpPr>
      <p:sp>
        <p:nvSpPr>
          <p:cNvPr id="14" name="TextBox 13"/>
          <p:cNvSpPr txBox="1"/>
          <p:nvPr/>
        </p:nvSpPr>
        <p:spPr>
          <a:xfrm>
            <a:off x="0" y="0"/>
            <a:ext cx="2459474" cy="2862322"/>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800" b="1" spc="150" dirty="0">
                <a:ln w="11430"/>
                <a:solidFill>
                  <a:srgbClr val="F8F8F8"/>
                </a:solidFill>
                <a:effectLst>
                  <a:outerShdw blurRad="25400" algn="tl" rotWithShape="0">
                    <a:srgbClr val="000000">
                      <a:alpha val="43000"/>
                    </a:srgbClr>
                  </a:outerShdw>
                </a:effectLst>
              </a:rPr>
              <a:t>Washington</a:t>
            </a:r>
          </a:p>
          <a:p>
            <a:pPr algn="ctr"/>
            <a:r>
              <a:rPr lang="en-US" sz="800" b="1" spc="150" dirty="0">
                <a:ln w="11430"/>
                <a:solidFill>
                  <a:srgbClr val="F8F8F8"/>
                </a:solidFill>
                <a:effectLst>
                  <a:outerShdw blurRad="25400" algn="tl" rotWithShape="0">
                    <a:srgbClr val="000000">
                      <a:alpha val="43000"/>
                    </a:srgbClr>
                  </a:outerShdw>
                </a:effectLst>
              </a:rPr>
              <a:t>Adams</a:t>
            </a:r>
          </a:p>
          <a:p>
            <a:pPr algn="ctr"/>
            <a:r>
              <a:rPr lang="en-US" sz="800" b="1" spc="150" dirty="0">
                <a:ln w="11430"/>
                <a:solidFill>
                  <a:srgbClr val="F8F8F8"/>
                </a:solidFill>
                <a:effectLst>
                  <a:outerShdw blurRad="25400" algn="tl" rotWithShape="0">
                    <a:srgbClr val="000000">
                      <a:alpha val="43000"/>
                    </a:srgbClr>
                  </a:outerShdw>
                </a:effectLst>
              </a:rPr>
              <a:t>Jefferson</a:t>
            </a:r>
          </a:p>
          <a:p>
            <a:pPr algn="ctr"/>
            <a:r>
              <a:rPr lang="en-US" sz="800" b="1" spc="150" dirty="0">
                <a:ln w="11430"/>
                <a:solidFill>
                  <a:srgbClr val="F8F8F8"/>
                </a:solidFill>
                <a:effectLst>
                  <a:outerShdw blurRad="25400" algn="tl" rotWithShape="0">
                    <a:srgbClr val="000000">
                      <a:alpha val="43000"/>
                    </a:srgbClr>
                  </a:outerShdw>
                </a:effectLst>
              </a:rPr>
              <a:t>Madison</a:t>
            </a:r>
          </a:p>
          <a:p>
            <a:pPr algn="ctr"/>
            <a:r>
              <a:rPr lang="en-US" sz="800" b="1" spc="150" dirty="0">
                <a:ln w="11430"/>
                <a:solidFill>
                  <a:srgbClr val="F8F8F8"/>
                </a:solidFill>
                <a:effectLst>
                  <a:outerShdw blurRad="25400" algn="tl" rotWithShape="0">
                    <a:srgbClr val="000000">
                      <a:alpha val="43000"/>
                    </a:srgbClr>
                  </a:outerShdw>
                </a:effectLst>
              </a:rPr>
              <a:t>Monroe</a:t>
            </a:r>
          </a:p>
          <a:p>
            <a:pPr algn="ctr"/>
            <a:r>
              <a:rPr lang="en-US" sz="800" b="1" spc="150" dirty="0" smtClean="0">
                <a:ln w="11430"/>
                <a:solidFill>
                  <a:srgbClr val="F8F8F8"/>
                </a:solidFill>
                <a:effectLst>
                  <a:outerShdw blurRad="25400" algn="tl" rotWithShape="0">
                    <a:srgbClr val="000000">
                      <a:alpha val="43000"/>
                    </a:srgbClr>
                  </a:outerShdw>
                </a:effectLst>
              </a:rPr>
              <a:t>ADAMS</a:t>
            </a:r>
          </a:p>
          <a:p>
            <a:pPr algn="ctr"/>
            <a:r>
              <a:rPr lang="en-US" sz="6600" b="1" spc="150" dirty="0" smtClean="0">
                <a:ln w="11430"/>
                <a:solidFill>
                  <a:srgbClr val="F8F8F8"/>
                </a:solidFill>
                <a:effectLst>
                  <a:outerShdw blurRad="25400" algn="tl" rotWithShape="0">
                    <a:srgbClr val="000000">
                      <a:alpha val="43000"/>
                    </a:srgbClr>
                  </a:outerShdw>
                </a:effectLst>
              </a:rPr>
              <a:t>1JQ825</a:t>
            </a:r>
            <a:endParaRPr lang="en-US" sz="6600" b="1" spc="150" dirty="0">
              <a:ln w="11430"/>
              <a:solidFill>
                <a:srgbClr val="F8F8F8"/>
              </a:solidFill>
              <a:effectLst>
                <a:outerShdw blurRad="25400" algn="tl" rotWithShape="0">
                  <a:srgbClr val="000000">
                    <a:alpha val="43000"/>
                  </a:srgbClr>
                </a:outerShdw>
              </a:effectLst>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846" y="0"/>
            <a:ext cx="6684526" cy="6858000"/>
          </a:xfrm>
          <a:prstGeom prst="rect">
            <a:avLst/>
          </a:prstGeom>
        </p:spPr>
      </p:pic>
      <p:sp>
        <p:nvSpPr>
          <p:cNvPr id="16" name="TextBox 15">
            <a:hlinkClick r:id="rId4" action="ppaction://hlinksldjump"/>
          </p:cNvPr>
          <p:cNvSpPr txBox="1"/>
          <p:nvPr/>
        </p:nvSpPr>
        <p:spPr>
          <a:xfrm>
            <a:off x="86710" y="4572000"/>
            <a:ext cx="2286000"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smtClean="0">
                <a:solidFill>
                  <a:prstClr val="black"/>
                </a:solidFill>
                <a:latin typeface="Calibri"/>
              </a:rPr>
              <a:t>ELECTORAL VOTE</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7" name="TextBox 16">
            <a:hlinkClick r:id="rId5" action="ppaction://hlinksldjump"/>
          </p:cNvPr>
          <p:cNvSpPr txBox="1"/>
          <p:nvPr/>
        </p:nvSpPr>
        <p:spPr>
          <a:xfrm>
            <a:off x="1600200" y="5334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smtClean="0">
                <a:solidFill>
                  <a:prstClr val="black"/>
                </a:solidFill>
                <a:latin typeface="Calibri"/>
              </a:rPr>
              <a:t>1828</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8" name="TextBox 17">
            <a:hlinkClick r:id="rId4" action="ppaction://hlinksldjump"/>
          </p:cNvPr>
          <p:cNvSpPr txBox="1"/>
          <p:nvPr/>
        </p:nvSpPr>
        <p:spPr>
          <a:xfrm>
            <a:off x="838200" y="5334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mn-cs"/>
              </a:rPr>
              <a:t>1824</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9" name="TextBox 18">
            <a:hlinkClick r:id="rId6" action="ppaction://hlinksldjump"/>
          </p:cNvPr>
          <p:cNvSpPr txBox="1"/>
          <p:nvPr/>
        </p:nvSpPr>
        <p:spPr>
          <a:xfrm>
            <a:off x="76200" y="5334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mn-cs"/>
              </a:rPr>
              <a:t>1820</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TextBox 19">
            <a:hlinkClick r:id="" action="ppaction://noaction"/>
          </p:cNvPr>
          <p:cNvSpPr txBox="1"/>
          <p:nvPr/>
        </p:nvSpPr>
        <p:spPr>
          <a:xfrm>
            <a:off x="76200" y="5715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mn-cs"/>
              </a:rPr>
              <a:t>1832</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21" name="TextBox 20">
            <a:hlinkClick r:id="" action="ppaction://noaction"/>
          </p:cNvPr>
          <p:cNvSpPr txBox="1"/>
          <p:nvPr/>
        </p:nvSpPr>
        <p:spPr>
          <a:xfrm>
            <a:off x="838200" y="5715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mn-cs"/>
              </a:rPr>
              <a:t>1836</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22" name="TextBox 21">
            <a:hlinkClick r:id="" action="ppaction://noaction"/>
          </p:cNvPr>
          <p:cNvSpPr txBox="1"/>
          <p:nvPr/>
        </p:nvSpPr>
        <p:spPr>
          <a:xfrm>
            <a:off x="1600200" y="5715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mn-cs"/>
              </a:rPr>
              <a:t>1840</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pic>
        <p:nvPicPr>
          <p:cNvPr id="1026"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583" y="1151011"/>
            <a:ext cx="1795251" cy="174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262554" y="1447800"/>
            <a:ext cx="729155" cy="461665"/>
          </a:xfrm>
          <a:prstGeom prst="rect">
            <a:avLst/>
          </a:prstGeom>
          <a:noFill/>
        </p:spPr>
        <p:txBody>
          <a:bodyPr wrap="square" rtlCol="0">
            <a:spAutoFit/>
          </a:bodyPr>
          <a:lstStyle/>
          <a:p>
            <a:pPr algn="ctr"/>
            <a:r>
              <a:rPr lang="en-US" sz="2400" b="1" dirty="0" smtClean="0">
                <a:solidFill>
                  <a:schemeClr val="tx2"/>
                </a:solidFill>
              </a:rPr>
              <a:t>7</a:t>
            </a:r>
            <a:endParaRPr lang="en-US" sz="2400" b="1" dirty="0">
              <a:solidFill>
                <a:schemeClr val="tx2"/>
              </a:solidFill>
            </a:endParaRPr>
          </a:p>
        </p:txBody>
      </p:sp>
      <p:sp>
        <p:nvSpPr>
          <p:cNvPr id="23" name="TextBox 22"/>
          <p:cNvSpPr txBox="1"/>
          <p:nvPr/>
        </p:nvSpPr>
        <p:spPr>
          <a:xfrm>
            <a:off x="729155" y="2133600"/>
            <a:ext cx="871045" cy="461665"/>
          </a:xfrm>
          <a:prstGeom prst="rect">
            <a:avLst/>
          </a:prstGeom>
          <a:noFill/>
        </p:spPr>
        <p:txBody>
          <a:bodyPr wrap="square" rtlCol="0">
            <a:spAutoFit/>
          </a:bodyPr>
          <a:lstStyle/>
          <a:p>
            <a:pPr algn="ctr"/>
            <a:r>
              <a:rPr lang="en-US" sz="2400" b="1" dirty="0" smtClean="0">
                <a:solidFill>
                  <a:schemeClr val="bg1"/>
                </a:solidFill>
              </a:rPr>
              <a:t>13</a:t>
            </a:r>
            <a:endParaRPr lang="en-US" sz="2400" b="1" dirty="0">
              <a:solidFill>
                <a:schemeClr val="bg1"/>
              </a:solidFill>
            </a:endParaRPr>
          </a:p>
        </p:txBody>
      </p:sp>
      <p:sp>
        <p:nvSpPr>
          <p:cNvPr id="24" name="TextBox 23"/>
          <p:cNvSpPr txBox="1"/>
          <p:nvPr/>
        </p:nvSpPr>
        <p:spPr>
          <a:xfrm>
            <a:off x="500555" y="1367135"/>
            <a:ext cx="871045" cy="461665"/>
          </a:xfrm>
          <a:prstGeom prst="rect">
            <a:avLst/>
          </a:prstGeom>
          <a:noFill/>
        </p:spPr>
        <p:txBody>
          <a:bodyPr wrap="square" rtlCol="0">
            <a:spAutoFit/>
          </a:bodyPr>
          <a:lstStyle/>
          <a:p>
            <a:pPr algn="ctr"/>
            <a:r>
              <a:rPr lang="en-US" sz="2400" b="1" dirty="0" smtClean="0">
                <a:solidFill>
                  <a:schemeClr val="bg1"/>
                </a:solidFill>
              </a:rPr>
              <a:t>4</a:t>
            </a:r>
            <a:endParaRPr lang="en-US" sz="2400" b="1" dirty="0">
              <a:solidFill>
                <a:schemeClr val="bg1"/>
              </a:solidFill>
            </a:endParaRPr>
          </a:p>
        </p:txBody>
      </p:sp>
    </p:spTree>
    <p:extLst>
      <p:ext uri="{BB962C8B-B14F-4D97-AF65-F5344CB8AC3E}">
        <p14:creationId xmlns:p14="http://schemas.microsoft.com/office/powerpoint/2010/main" val="1220970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b="1" dirty="0" smtClean="0"/>
              <a:t>The 1828 Campaign</a:t>
            </a:r>
            <a:endParaRPr lang="en-US" sz="5400" b="1" dirty="0"/>
          </a:p>
        </p:txBody>
      </p:sp>
      <p:sp>
        <p:nvSpPr>
          <p:cNvPr id="3" name="Content Placeholder 2"/>
          <p:cNvSpPr>
            <a:spLocks noGrp="1"/>
          </p:cNvSpPr>
          <p:nvPr>
            <p:ph idx="1"/>
          </p:nvPr>
        </p:nvSpPr>
        <p:spPr>
          <a:xfrm>
            <a:off x="609600" y="1646237"/>
            <a:ext cx="5486400" cy="1858963"/>
          </a:xfrm>
        </p:spPr>
        <p:txBody>
          <a:bodyPr/>
          <a:lstStyle/>
          <a:p>
            <a:pPr>
              <a:spcAft>
                <a:spcPts val="1200"/>
              </a:spcAft>
              <a:buClr>
                <a:srgbClr val="FFFF00"/>
              </a:buClr>
            </a:pPr>
            <a:r>
              <a:rPr lang="en-US" b="1" dirty="0" smtClean="0"/>
              <a:t>Candidate-centered</a:t>
            </a:r>
          </a:p>
          <a:p>
            <a:pPr>
              <a:spcAft>
                <a:spcPts val="1200"/>
              </a:spcAft>
              <a:buClr>
                <a:srgbClr val="FFFF00"/>
              </a:buClr>
            </a:pPr>
            <a:r>
              <a:rPr lang="en-US" b="1" dirty="0" smtClean="0"/>
              <a:t>Negative Advertising</a:t>
            </a:r>
            <a:endParaRPr lang="en-US" b="1" dirty="0"/>
          </a:p>
        </p:txBody>
      </p:sp>
      <p:pic>
        <p:nvPicPr>
          <p:cNvPr id="4098" name="Picture 2" descr="http://loc.harpweek.com/LCPoliticalCartoons/Disk2/12w/3a44141v12w.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60000" contrast="40000"/>
                    </a14:imgEffect>
                  </a14:imgLayer>
                </a14:imgProps>
              </a:ext>
              <a:ext uri="{28A0092B-C50C-407E-A947-70E740481C1C}">
                <a14:useLocalDpi xmlns:a14="http://schemas.microsoft.com/office/drawing/2010/main" val="0"/>
              </a:ext>
            </a:extLst>
          </a:blip>
          <a:srcRect/>
          <a:stretch>
            <a:fillRect/>
          </a:stretch>
        </p:blipFill>
        <p:spPr bwMode="auto">
          <a:xfrm>
            <a:off x="6172200" y="1657428"/>
            <a:ext cx="2514600" cy="3500603"/>
          </a:xfrm>
          <a:prstGeom prst="rect">
            <a:avLst/>
          </a:prstGeom>
          <a:noFill/>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100" name="Picture 4" descr="http://imgc.artprintimages.com/images/art-print/andrew-jackson-presidential-campaign-poster-1828_i-G-55-5597-RYYVG00Z.jpg">
            <a:hlinkClick r:id="rId4" action="ppaction://hlinksldjump"/>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60000" contrast="40000"/>
                    </a14:imgEffect>
                  </a14:imgLayer>
                </a14:imgProps>
              </a:ext>
              <a:ext uri="{28A0092B-C50C-407E-A947-70E740481C1C}">
                <a14:useLocalDpi xmlns:a14="http://schemas.microsoft.com/office/drawing/2010/main" val="0"/>
              </a:ext>
            </a:extLst>
          </a:blip>
          <a:srcRect/>
          <a:stretch>
            <a:fillRect/>
          </a:stretch>
        </p:blipFill>
        <p:spPr bwMode="auto">
          <a:xfrm>
            <a:off x="3124200" y="3124200"/>
            <a:ext cx="2819400" cy="2366389"/>
          </a:xfrm>
          <a:prstGeom prst="rect">
            <a:avLst/>
          </a:prstGeom>
          <a:noFill/>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Rectangle 3">
            <a:hlinkClick r:id="rId7"/>
          </p:cNvPr>
          <p:cNvSpPr/>
          <p:nvPr/>
        </p:nvSpPr>
        <p:spPr>
          <a:xfrm>
            <a:off x="6400800" y="5410200"/>
            <a:ext cx="2057400" cy="1077218"/>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US" sz="3200" b="1" dirty="0" smtClean="0">
                <a:solidFill>
                  <a:schemeClr val="tx2"/>
                </a:solidFill>
              </a:rPr>
              <a:t>Further Reading</a:t>
            </a:r>
            <a:endParaRPr lang="en-US" sz="3200" b="1" dirty="0">
              <a:solidFill>
                <a:schemeClr val="tx2"/>
              </a:solidFill>
            </a:endParaRPr>
          </a:p>
        </p:txBody>
      </p:sp>
      <p:pic>
        <p:nvPicPr>
          <p:cNvPr id="7" name="Picture 17" descr="http://graphics8.nytimes.com/images/2007/11/18/books/siegel-450.jpg">
            <a:hlinkClick r:id="rId8" action="ppaction://hlinksldjump"/>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60000" contrast="40000"/>
                    </a14:imgEffect>
                  </a14:imgLayer>
                </a14:imgProps>
              </a:ext>
              <a:ext uri="{28A0092B-C50C-407E-A947-70E740481C1C}">
                <a14:useLocalDpi xmlns:a14="http://schemas.microsoft.com/office/drawing/2010/main" val="0"/>
              </a:ext>
            </a:extLst>
          </a:blip>
          <a:srcRect/>
          <a:stretch>
            <a:fillRect/>
          </a:stretch>
        </p:blipFill>
        <p:spPr bwMode="auto">
          <a:xfrm>
            <a:off x="457200" y="3505200"/>
            <a:ext cx="2449263" cy="2946975"/>
          </a:xfrm>
          <a:prstGeom prst="rect">
            <a:avLst/>
          </a:prstGeom>
          <a:noFill/>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TextBox 4">
            <a:hlinkClick r:id="rId11" action="ppaction://hlinksldjump"/>
          </p:cNvPr>
          <p:cNvSpPr txBox="1"/>
          <p:nvPr/>
        </p:nvSpPr>
        <p:spPr>
          <a:xfrm>
            <a:off x="6172200" y="2187476"/>
            <a:ext cx="2514600" cy="2308324"/>
          </a:xfrm>
          <a:prstGeom prst="rect">
            <a:avLst/>
          </a:prstGeom>
          <a:noFill/>
        </p:spPr>
        <p:txBody>
          <a:bodyPr wrap="square" rtlCol="0">
            <a:spAutoFit/>
          </a:bodyPr>
          <a:lstStyle/>
          <a:p>
            <a:pPr algn="ctr"/>
            <a:r>
              <a:rPr lang="en-US" sz="4800" dirty="0" smtClean="0"/>
              <a:t>Just Plain Dirty</a:t>
            </a:r>
            <a:endParaRPr lang="en-US" sz="4800" dirty="0"/>
          </a:p>
        </p:txBody>
      </p:sp>
      <p:sp>
        <p:nvSpPr>
          <p:cNvPr id="9" name="TextBox 8">
            <a:hlinkClick r:id="rId4" action="ppaction://hlinksldjump"/>
          </p:cNvPr>
          <p:cNvSpPr txBox="1"/>
          <p:nvPr/>
        </p:nvSpPr>
        <p:spPr>
          <a:xfrm>
            <a:off x="3276600" y="3972580"/>
            <a:ext cx="2514600" cy="523220"/>
          </a:xfrm>
          <a:prstGeom prst="rect">
            <a:avLst/>
          </a:prstGeom>
          <a:noFill/>
        </p:spPr>
        <p:txBody>
          <a:bodyPr wrap="square" rtlCol="0">
            <a:spAutoFit/>
          </a:bodyPr>
          <a:lstStyle/>
          <a:p>
            <a:pPr algn="ctr"/>
            <a:r>
              <a:rPr lang="en-US" sz="2800" b="1" dirty="0" smtClean="0"/>
              <a:t>Sectionalism</a:t>
            </a:r>
            <a:endParaRPr lang="en-US" sz="2800" b="1" dirty="0"/>
          </a:p>
        </p:txBody>
      </p:sp>
      <p:sp>
        <p:nvSpPr>
          <p:cNvPr id="10" name="TextBox 9">
            <a:hlinkClick r:id="rId8" action="ppaction://hlinksldjump"/>
          </p:cNvPr>
          <p:cNvSpPr txBox="1"/>
          <p:nvPr/>
        </p:nvSpPr>
        <p:spPr>
          <a:xfrm>
            <a:off x="424531" y="4267200"/>
            <a:ext cx="2514600" cy="1138773"/>
          </a:xfrm>
          <a:prstGeom prst="rect">
            <a:avLst/>
          </a:prstGeom>
          <a:noFill/>
        </p:spPr>
        <p:txBody>
          <a:bodyPr wrap="square" rtlCol="0">
            <a:spAutoFit/>
          </a:bodyPr>
          <a:lstStyle/>
          <a:p>
            <a:pPr algn="ctr"/>
            <a:r>
              <a:rPr lang="en-US" sz="2800" b="1" dirty="0" smtClean="0"/>
              <a:t>Candidate</a:t>
            </a:r>
            <a:br>
              <a:rPr lang="en-US" sz="2800" b="1" dirty="0" smtClean="0"/>
            </a:br>
            <a:r>
              <a:rPr lang="en-US" sz="1100" b="1" dirty="0" smtClean="0"/>
              <a:t> </a:t>
            </a:r>
            <a:r>
              <a:rPr lang="en-US" sz="2800" b="1" dirty="0" smtClean="0"/>
              <a:t/>
            </a:r>
            <a:br>
              <a:rPr lang="en-US" sz="2800" b="1" dirty="0" smtClean="0"/>
            </a:br>
            <a:r>
              <a:rPr lang="en-US" sz="2800" b="1" dirty="0" smtClean="0"/>
              <a:t>Promotion</a:t>
            </a:r>
            <a:endParaRPr lang="en-US" sz="2800" b="1" dirty="0"/>
          </a:p>
        </p:txBody>
      </p:sp>
    </p:spTree>
    <p:extLst>
      <p:ext uri="{BB962C8B-B14F-4D97-AF65-F5344CB8AC3E}">
        <p14:creationId xmlns:p14="http://schemas.microsoft.com/office/powerpoint/2010/main" val="1112593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2000">
              <a:schemeClr val="bg2"/>
            </a:gs>
            <a:gs pos="50000">
              <a:srgbClr val="5E1B06"/>
            </a:gs>
            <a:gs pos="86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3459527" cy="1858962"/>
          </a:xfrm>
        </p:spPr>
        <p:txBody>
          <a:bodyPr>
            <a:noAutofit/>
            <a:scene3d>
              <a:camera prst="orthographicFront"/>
              <a:lightRig rig="soft" dir="t">
                <a:rot lat="0" lon="0" rev="10800000"/>
              </a:lightRig>
            </a:scene3d>
            <a:sp3d>
              <a:bevelT w="27940" h="12700"/>
              <a:contourClr>
                <a:srgbClr val="DDDDDD"/>
              </a:contourClr>
            </a:sp3d>
          </a:bodyPr>
          <a:lstStyle/>
          <a:p>
            <a:pPr algn="ctr"/>
            <a:r>
              <a:rPr lang="en-US" sz="4400" b="1" spc="150" dirty="0" smtClean="0">
                <a:ln w="11430"/>
                <a:solidFill>
                  <a:srgbClr val="F8F8F8"/>
                </a:solidFill>
                <a:effectLst>
                  <a:outerShdw blurRad="25400" algn="tl" rotWithShape="0">
                    <a:srgbClr val="000000">
                      <a:alpha val="43000"/>
                    </a:srgbClr>
                  </a:outerShdw>
                </a:effectLst>
              </a:rPr>
              <a:t>The </a:t>
            </a:r>
            <a:r>
              <a:rPr lang="en-US" sz="4400" b="1" spc="150" smtClean="0">
                <a:ln w="11430"/>
                <a:solidFill>
                  <a:srgbClr val="F8F8F8"/>
                </a:solidFill>
                <a:effectLst>
                  <a:outerShdw blurRad="25400" algn="tl" rotWithShape="0">
                    <a:srgbClr val="000000">
                      <a:alpha val="43000"/>
                    </a:srgbClr>
                  </a:outerShdw>
                </a:effectLst>
              </a:rPr>
              <a:t>People’s President</a:t>
            </a:r>
            <a:endParaRPr lang="en-US" sz="4400" b="1" spc="150" dirty="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idx="1"/>
          </p:nvPr>
        </p:nvSpPr>
        <p:spPr>
          <a:xfrm>
            <a:off x="294290" y="2133600"/>
            <a:ext cx="2895600" cy="1524316"/>
          </a:xfrm>
        </p:spPr>
        <p:txBody>
          <a:bodyPr>
            <a:normAutofit fontScale="85000" lnSpcReduction="10000"/>
          </a:bodyPr>
          <a:lstStyle/>
          <a:p>
            <a:pPr marL="0" indent="0">
              <a:buNone/>
            </a:pPr>
            <a:r>
              <a:rPr lang="en-US" sz="2400" b="1" i="1" dirty="0" smtClean="0"/>
              <a:t>Jackson campaigned as a man of the people standing against “corrupt bargainers” like Adams.</a:t>
            </a:r>
            <a:endParaRPr lang="en-US" sz="2400" b="1" i="1" dirty="0"/>
          </a:p>
        </p:txBody>
      </p:sp>
      <p:pic>
        <p:nvPicPr>
          <p:cNvPr id="4" name="Picture 17" descr="http://graphics8.nytimes.com/images/2007/11/18/books/siegel-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527" y="18393"/>
            <a:ext cx="5684473" cy="6839607"/>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descr="C:\Users\Tom\AppData\Local\Microsoft\Windows\Temporary Internet Files\Content.IE5\55P82POS\MC90033131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017" y="3810000"/>
            <a:ext cx="2667000" cy="28362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5257800"/>
            <a:ext cx="25146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OLD</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494696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ld Hickory Dark">
      <a:dk1>
        <a:srgbClr val="030102"/>
      </a:dk1>
      <a:lt1>
        <a:srgbClr val="D7E7FF"/>
      </a:lt1>
      <a:dk2>
        <a:srgbClr val="260B04"/>
      </a:dk2>
      <a:lt2>
        <a:srgbClr val="FFFBD7"/>
      </a:lt2>
      <a:accent1>
        <a:srgbClr val="FFFBD7"/>
      </a:accent1>
      <a:accent2>
        <a:srgbClr val="D7E7FF"/>
      </a:accent2>
      <a:accent3>
        <a:srgbClr val="FFFBD7"/>
      </a:accent3>
      <a:accent4>
        <a:srgbClr val="D7E7FF"/>
      </a:accent4>
      <a:accent5>
        <a:srgbClr val="FFFBD7"/>
      </a:accent5>
      <a:accent6>
        <a:srgbClr val="4A1505"/>
      </a:accent6>
      <a:hlink>
        <a:srgbClr val="D7E7FF"/>
      </a:hlink>
      <a:folHlink>
        <a:srgbClr val="FFFBD7"/>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ld Hickory Dark">
    <a:dk1>
      <a:srgbClr val="030102"/>
    </a:dk1>
    <a:lt1>
      <a:srgbClr val="D7E7FF"/>
    </a:lt1>
    <a:dk2>
      <a:srgbClr val="260B04"/>
    </a:dk2>
    <a:lt2>
      <a:srgbClr val="FFFBD7"/>
    </a:lt2>
    <a:accent1>
      <a:srgbClr val="FFFBD7"/>
    </a:accent1>
    <a:accent2>
      <a:srgbClr val="D7E7FF"/>
    </a:accent2>
    <a:accent3>
      <a:srgbClr val="FFFBD7"/>
    </a:accent3>
    <a:accent4>
      <a:srgbClr val="D7E7FF"/>
    </a:accent4>
    <a:accent5>
      <a:srgbClr val="FFFBD7"/>
    </a:accent5>
    <a:accent6>
      <a:srgbClr val="4A1505"/>
    </a:accent6>
    <a:hlink>
      <a:srgbClr val="D7E7FF"/>
    </a:hlink>
    <a:folHlink>
      <a:srgbClr val="FFFBD7"/>
    </a:folHlink>
  </a:clrScheme>
</a:themeOverride>
</file>

<file path=ppt/theme/themeOverride2.xml><?xml version="1.0" encoding="utf-8"?>
<a:themeOverride xmlns:a="http://schemas.openxmlformats.org/drawingml/2006/main">
  <a:clrScheme name="Old Hickory Dark">
    <a:dk1>
      <a:srgbClr val="030102"/>
    </a:dk1>
    <a:lt1>
      <a:srgbClr val="D7E7FF"/>
    </a:lt1>
    <a:dk2>
      <a:srgbClr val="260B04"/>
    </a:dk2>
    <a:lt2>
      <a:srgbClr val="FFFBD7"/>
    </a:lt2>
    <a:accent1>
      <a:srgbClr val="FFFBD7"/>
    </a:accent1>
    <a:accent2>
      <a:srgbClr val="D7E7FF"/>
    </a:accent2>
    <a:accent3>
      <a:srgbClr val="FFFBD7"/>
    </a:accent3>
    <a:accent4>
      <a:srgbClr val="D7E7FF"/>
    </a:accent4>
    <a:accent5>
      <a:srgbClr val="FFFBD7"/>
    </a:accent5>
    <a:accent6>
      <a:srgbClr val="4A1505"/>
    </a:accent6>
    <a:hlink>
      <a:srgbClr val="D7E7FF"/>
    </a:hlink>
    <a:folHlink>
      <a:srgbClr val="FFFBD7"/>
    </a:folHlink>
  </a:clrScheme>
</a:themeOverride>
</file>

<file path=ppt/theme/themeOverride3.xml><?xml version="1.0" encoding="utf-8"?>
<a:themeOverride xmlns:a="http://schemas.openxmlformats.org/drawingml/2006/main">
  <a:clrScheme name="Old Hickory Dark">
    <a:dk1>
      <a:srgbClr val="030102"/>
    </a:dk1>
    <a:lt1>
      <a:srgbClr val="D7E7FF"/>
    </a:lt1>
    <a:dk2>
      <a:srgbClr val="260B04"/>
    </a:dk2>
    <a:lt2>
      <a:srgbClr val="FFFBD7"/>
    </a:lt2>
    <a:accent1>
      <a:srgbClr val="FFFBD7"/>
    </a:accent1>
    <a:accent2>
      <a:srgbClr val="D7E7FF"/>
    </a:accent2>
    <a:accent3>
      <a:srgbClr val="FFFBD7"/>
    </a:accent3>
    <a:accent4>
      <a:srgbClr val="D7E7FF"/>
    </a:accent4>
    <a:accent5>
      <a:srgbClr val="FFFBD7"/>
    </a:accent5>
    <a:accent6>
      <a:srgbClr val="4A1505"/>
    </a:accent6>
    <a:hlink>
      <a:srgbClr val="D7E7FF"/>
    </a:hlink>
    <a:folHlink>
      <a:srgbClr val="FFFBD7"/>
    </a:folHlink>
  </a:clrScheme>
</a:themeOverride>
</file>

<file path=ppt/theme/themeOverride4.xml><?xml version="1.0" encoding="utf-8"?>
<a:themeOverride xmlns:a="http://schemas.openxmlformats.org/drawingml/2006/main">
  <a:clrScheme name="Old Hickory Dark">
    <a:dk1>
      <a:srgbClr val="030102"/>
    </a:dk1>
    <a:lt1>
      <a:srgbClr val="D7E7FF"/>
    </a:lt1>
    <a:dk2>
      <a:srgbClr val="260B04"/>
    </a:dk2>
    <a:lt2>
      <a:srgbClr val="FFFBD7"/>
    </a:lt2>
    <a:accent1>
      <a:srgbClr val="FFFBD7"/>
    </a:accent1>
    <a:accent2>
      <a:srgbClr val="D7E7FF"/>
    </a:accent2>
    <a:accent3>
      <a:srgbClr val="FFFBD7"/>
    </a:accent3>
    <a:accent4>
      <a:srgbClr val="D7E7FF"/>
    </a:accent4>
    <a:accent5>
      <a:srgbClr val="FFFBD7"/>
    </a:accent5>
    <a:accent6>
      <a:srgbClr val="4A1505"/>
    </a:accent6>
    <a:hlink>
      <a:srgbClr val="D7E7FF"/>
    </a:hlink>
    <a:folHlink>
      <a:srgbClr val="FFFBD7"/>
    </a:folHlink>
  </a:clrScheme>
</a:themeOverride>
</file>

<file path=docProps/app.xml><?xml version="1.0" encoding="utf-8"?>
<Properties xmlns="http://schemas.openxmlformats.org/officeDocument/2006/extended-properties" xmlns:vt="http://schemas.openxmlformats.org/officeDocument/2006/docPropsVTypes">
  <Template>Foundry</Template>
  <TotalTime>17024</TotalTime>
  <Words>392</Words>
  <Application>Microsoft Macintosh PowerPoint</Application>
  <PresentationFormat>On-screen Show (4:3)</PresentationFormat>
  <Paragraphs>169</Paragraphs>
  <Slides>18</Slides>
  <Notes>8</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Abadi MT Condensed Extra Bold</vt:lpstr>
      <vt:lpstr>Mangal</vt:lpstr>
      <vt:lpstr>Wingdings 2</vt:lpstr>
      <vt:lpstr>Calibri</vt:lpstr>
      <vt:lpstr>Rockwell</vt:lpstr>
      <vt:lpstr>Foundry</vt:lpstr>
      <vt:lpstr>Chapter 8 The Spirit of Reform</vt:lpstr>
      <vt:lpstr>Jacksonian Democracy</vt:lpstr>
      <vt:lpstr>PowerPoint Presentation</vt:lpstr>
      <vt:lpstr>Direct Balloting for President</vt:lpstr>
      <vt:lpstr>PowerPoint Presentation</vt:lpstr>
      <vt:lpstr>12th Amendment</vt:lpstr>
      <vt:lpstr>PowerPoint Presentation</vt:lpstr>
      <vt:lpstr>The 1828 Campaign</vt:lpstr>
      <vt:lpstr>The People’s President</vt:lpstr>
      <vt:lpstr>The  Spoils System</vt:lpstr>
      <vt:lpstr>The Second Two Party System</vt:lpstr>
      <vt:lpstr>NULLIFICATION Theory that  States can declare a LAW invalid  </vt:lpstr>
      <vt:lpstr>The Tariff of 1828</vt:lpstr>
      <vt:lpstr>The Tariff of 1828</vt:lpstr>
      <vt:lpstr>Nullification</vt:lpstr>
      <vt:lpstr>The Force Bill</vt:lpstr>
      <vt:lpstr>PowerPoint Presentation</vt:lpstr>
      <vt:lpstr>Indian Removal</vt:lpstr>
    </vt:vector>
  </TitlesOfParts>
  <Company>Clemson University</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Age of Jackson</dc:title>
  <dc:creator>Tom Richey</dc:creator>
  <cp:lastModifiedBy>michael tuttle</cp:lastModifiedBy>
  <cp:revision>627</cp:revision>
  <cp:lastPrinted>2012-12-10T22:47:23Z</cp:lastPrinted>
  <dcterms:created xsi:type="dcterms:W3CDTF">2008-11-06T13:55:41Z</dcterms:created>
  <dcterms:modified xsi:type="dcterms:W3CDTF">2019-01-25T00:47:10Z</dcterms:modified>
</cp:coreProperties>
</file>