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theme/themeOverride2.xml" ContentType="application/vnd.openxmlformats-officedocument.themeOverr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wdp" ContentType="image/vnd.ms-photo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  <p:sldMasterId id="2147483708" r:id="rId2"/>
  </p:sldMasterIdLst>
  <p:notesMasterIdLst>
    <p:notesMasterId r:id="rId46"/>
  </p:notesMasterIdLst>
  <p:sldIdLst>
    <p:sldId id="335" r:id="rId3"/>
    <p:sldId id="323" r:id="rId4"/>
    <p:sldId id="333" r:id="rId5"/>
    <p:sldId id="297" r:id="rId6"/>
    <p:sldId id="310" r:id="rId7"/>
    <p:sldId id="309" r:id="rId8"/>
    <p:sldId id="324" r:id="rId9"/>
    <p:sldId id="321" r:id="rId10"/>
    <p:sldId id="336" r:id="rId11"/>
    <p:sldId id="337" r:id="rId12"/>
    <p:sldId id="338" r:id="rId13"/>
    <p:sldId id="312" r:id="rId14"/>
    <p:sldId id="311" r:id="rId15"/>
    <p:sldId id="339" r:id="rId16"/>
    <p:sldId id="340" r:id="rId17"/>
    <p:sldId id="341" r:id="rId18"/>
    <p:sldId id="342" r:id="rId19"/>
    <p:sldId id="343" r:id="rId20"/>
    <p:sldId id="315" r:id="rId21"/>
    <p:sldId id="313" r:id="rId22"/>
    <p:sldId id="314" r:id="rId23"/>
    <p:sldId id="344" r:id="rId24"/>
    <p:sldId id="325" r:id="rId25"/>
    <p:sldId id="318" r:id="rId26"/>
    <p:sldId id="345" r:id="rId27"/>
    <p:sldId id="317" r:id="rId28"/>
    <p:sldId id="346" r:id="rId29"/>
    <p:sldId id="319" r:id="rId30"/>
    <p:sldId id="334" r:id="rId31"/>
    <p:sldId id="332" r:id="rId32"/>
    <p:sldId id="347" r:id="rId33"/>
    <p:sldId id="348" r:id="rId34"/>
    <p:sldId id="349" r:id="rId35"/>
    <p:sldId id="301" r:id="rId36"/>
    <p:sldId id="295" r:id="rId37"/>
    <p:sldId id="302" r:id="rId38"/>
    <p:sldId id="304" r:id="rId39"/>
    <p:sldId id="351" r:id="rId40"/>
    <p:sldId id="303" r:id="rId41"/>
    <p:sldId id="306" r:id="rId42"/>
    <p:sldId id="350" r:id="rId43"/>
    <p:sldId id="308" r:id="rId44"/>
    <p:sldId id="32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F321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34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4160-121F-49D4-AF41-088CBA12CEA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99A4F-2346-4246-A43E-81EB1847A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929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Gast</a:t>
            </a:r>
            <a:r>
              <a:rPr lang="en-US" dirty="0" smtClean="0"/>
              <a:t>, </a:t>
            </a:r>
            <a:r>
              <a:rPr lang="en-US" i="1" dirty="0" smtClean="0"/>
              <a:t>American</a:t>
            </a:r>
            <a:r>
              <a:rPr lang="en-US" i="1" baseline="0" dirty="0" smtClean="0"/>
              <a:t> Progress, </a:t>
            </a:r>
            <a:r>
              <a:rPr lang="en-US" i="0" baseline="0" dirty="0" smtClean="0"/>
              <a:t>1872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CC25-617C-46FB-B229-09AF17A1F2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02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40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Gast</a:t>
            </a:r>
            <a:r>
              <a:rPr lang="en-US" dirty="0" smtClean="0"/>
              <a:t>, </a:t>
            </a:r>
            <a:r>
              <a:rPr lang="en-US" i="1" dirty="0" smtClean="0"/>
              <a:t>American</a:t>
            </a:r>
            <a:r>
              <a:rPr lang="en-US" i="1" baseline="0" dirty="0" smtClean="0"/>
              <a:t> Progress, </a:t>
            </a:r>
            <a:r>
              <a:rPr lang="en-US" i="0" baseline="0" dirty="0" smtClean="0"/>
              <a:t>1872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CC25-617C-46FB-B229-09AF17A1F2B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332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65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082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Gast, </a:t>
            </a:r>
            <a:r>
              <a:rPr lang="en-US" i="1" dirty="0" smtClean="0"/>
              <a:t>American</a:t>
            </a:r>
            <a:r>
              <a:rPr lang="en-US" i="1" baseline="0" dirty="0" smtClean="0"/>
              <a:t> Progress, </a:t>
            </a:r>
            <a:r>
              <a:rPr lang="en-US" i="0" baseline="0" dirty="0" smtClean="0"/>
              <a:t>1872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CC25-617C-46FB-B229-09AF17A1F2B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00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036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865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44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6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Gast</a:t>
            </a:r>
            <a:r>
              <a:rPr lang="en-US" dirty="0" smtClean="0"/>
              <a:t>, </a:t>
            </a:r>
            <a:r>
              <a:rPr lang="en-US" i="1" dirty="0" smtClean="0"/>
              <a:t>American</a:t>
            </a:r>
            <a:r>
              <a:rPr lang="en-US" i="1" baseline="0" dirty="0" smtClean="0"/>
              <a:t> Progress, </a:t>
            </a:r>
            <a:r>
              <a:rPr lang="en-US" i="0" baseline="0" dirty="0" smtClean="0"/>
              <a:t>1872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CC25-617C-46FB-B229-09AF17A1F2B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12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158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92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1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86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8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241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331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9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88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79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326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05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483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46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4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988D-5EEA-4141-8204-6B9972B38F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CF6D-E1C3-4434-BDD6-2526E41EB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8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slide" Target="slide26.xm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6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35.xm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6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9: Manifest Destiny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 History I</a:t>
            </a:r>
          </a:p>
          <a:p>
            <a:r>
              <a:rPr lang="en-US" sz="2400" dirty="0" smtClean="0"/>
              <a:t>Mr. Tuttle</a:t>
            </a:r>
          </a:p>
          <a:p>
            <a:r>
              <a:rPr lang="en-US" sz="2400" dirty="0" smtClean="0"/>
              <a:t>michael.tuttle@lodi.k12.nj.us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Coast!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05000"/>
            <a:ext cx="4435475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Missionaries began to settle in Oregon</a:t>
            </a:r>
          </a:p>
          <a:p>
            <a:r>
              <a:rPr lang="en-US" dirty="0" smtClean="0"/>
              <a:t>John Sutter established Sutter’s Fort in California to attract more settlers</a:t>
            </a:r>
          </a:p>
          <a:p>
            <a:r>
              <a:rPr lang="en-US" dirty="0" smtClean="0"/>
              <a:t>Trade routes made by mountain men helped settler travel through the wilderness</a:t>
            </a:r>
          </a:p>
          <a:p>
            <a:pPr lvl="1"/>
            <a:r>
              <a:rPr lang="en-US" dirty="0" smtClean="0"/>
              <a:t>Oregon Trail</a:t>
            </a:r>
            <a:endParaRPr lang="en-US" dirty="0"/>
          </a:p>
        </p:txBody>
      </p:sp>
      <p:pic>
        <p:nvPicPr>
          <p:cNvPr id="4" name="Picture 3" descr="oregon-tr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14600"/>
            <a:ext cx="41148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91001" cy="416052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Emigrants made journey in covered wagons</a:t>
            </a:r>
          </a:p>
          <a:p>
            <a:pPr lvl="1"/>
            <a:r>
              <a:rPr lang="en-US" dirty="0" smtClean="0"/>
              <a:t>assembled trains in staging areas in towns, where they also exchanged information about routes and supplies</a:t>
            </a:r>
          </a:p>
          <a:p>
            <a:pPr lvl="1"/>
            <a:r>
              <a:rPr lang="en-US" dirty="0" smtClean="0"/>
              <a:t>hired mountain men to guide them, but once familiar with land, </a:t>
            </a:r>
            <a:r>
              <a:rPr lang="en-US" b="1" dirty="0" err="1" smtClean="0"/>
              <a:t>overlanders</a:t>
            </a:r>
            <a:r>
              <a:rPr lang="en-US" dirty="0" smtClean="0"/>
              <a:t> continued the journey with the help of guidebooks</a:t>
            </a:r>
          </a:p>
          <a:p>
            <a:pPr lvl="2"/>
            <a:r>
              <a:rPr lang="en-US" dirty="0" smtClean="0"/>
              <a:t>Sometimes were wrong (Donner Party)</a:t>
            </a:r>
          </a:p>
          <a:p>
            <a:r>
              <a:rPr lang="en-US" dirty="0" smtClean="0"/>
              <a:t>Emigrant had little attacks from Native Americans</a:t>
            </a:r>
          </a:p>
          <a:p>
            <a:pPr lvl="1"/>
            <a:r>
              <a:rPr lang="en-US" dirty="0" smtClean="0"/>
              <a:t>Natives became angry over continued immigration</a:t>
            </a:r>
          </a:p>
          <a:p>
            <a:pPr lvl="1"/>
            <a:r>
              <a:rPr lang="en-US" dirty="0" smtClean="0"/>
              <a:t>Treat of Fort Laramie (1851)</a:t>
            </a:r>
          </a:p>
          <a:p>
            <a:pPr lvl="2"/>
            <a:r>
              <a:rPr lang="en-US" dirty="0" smtClean="0"/>
              <a:t>Agreed to specific geographical boundaries</a:t>
            </a:r>
          </a:p>
        </p:txBody>
      </p:sp>
      <p:pic>
        <p:nvPicPr>
          <p:cNvPr id="4" name="Picture 3" descr="Covered Wag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23622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Texas War for Independence</a:t>
            </a:r>
            <a:endParaRPr lang="en-US" sz="54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236220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990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1835-1836</a:t>
            </a:r>
            <a:endParaRPr lang="en-US" sz="32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" name="Picture 2" descr="http://upload.wikimedia.org/wikipedia/commons/8/8b/The_Battle_of_San_Jacinto_%281895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4821" y="3429000"/>
            <a:ext cx="3811980" cy="2133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76800" y="2895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San Jacinto (1836)</a:t>
            </a:r>
            <a:endParaRPr lang="en-US" sz="28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562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DECISIVE Texas Victory</a:t>
            </a:r>
            <a:r>
              <a:rPr lang="en-US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“Remember the Alamo!”</a:t>
            </a:r>
            <a:endParaRPr lang="en-US" sz="2000" b="1" i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1752600"/>
            <a:ext cx="3581400" cy="3874532"/>
            <a:chOff x="152400" y="1752600"/>
            <a:chExt cx="3581400" cy="3874532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75260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The Alamo (1836)</a:t>
              </a:r>
              <a:endPara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4549914"/>
              <a:ext cx="358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Outnumbered Texans defeated</a:t>
              </a:r>
              <a:br>
                <a:rPr lang="en-US" sz="20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</a:br>
              <a:r>
                <a:rPr lang="en-US" sz="24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Prisoners executed</a:t>
              </a:r>
              <a:endPara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</a:endParaRPr>
            </a:p>
          </p:txBody>
        </p:sp>
        <p:pic>
          <p:nvPicPr>
            <p:cNvPr id="14" name="Picture 2" descr="http://www.sonofthesouth.net/texas/pictures/alamo_small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2286000"/>
              <a:ext cx="3449638" cy="2286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1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295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The “Lone Star” Republic</a:t>
            </a:r>
            <a:endParaRPr lang="en-US" sz="48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447800"/>
            <a:ext cx="850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www.flagsbay.com/flag/wp-content/uploads/2008/01/galvestoncountycourt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Texas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Mexico gained control of Texas after achieving independence from Spain</a:t>
            </a:r>
          </a:p>
          <a:p>
            <a:pPr lvl="1"/>
            <a:r>
              <a:rPr lang="en-US" dirty="0" smtClean="0"/>
              <a:t>Inhabitants called </a:t>
            </a:r>
            <a:r>
              <a:rPr lang="en-US" b="1" dirty="0" err="1" smtClean="0"/>
              <a:t>Tejanos</a:t>
            </a:r>
            <a:endParaRPr lang="en-US" b="1" dirty="0" smtClean="0"/>
          </a:p>
          <a:p>
            <a:r>
              <a:rPr lang="en-US" dirty="0" smtClean="0"/>
              <a:t>Mexico decided to open up Texas to settlers from the U.S. granted land to immigrants, as long as they became Mexican citizens, obeyed Mexican law, and converted to Catholicism</a:t>
            </a:r>
          </a:p>
          <a:p>
            <a:r>
              <a:rPr lang="en-US" dirty="0" smtClean="0"/>
              <a:t>Under the National Colonization Act, </a:t>
            </a:r>
            <a:r>
              <a:rPr lang="en-US" b="1" dirty="0" err="1" smtClean="0"/>
              <a:t>empresarios</a:t>
            </a:r>
            <a:r>
              <a:rPr lang="en-US" b="1" dirty="0" smtClean="0"/>
              <a:t>,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dirty="0" smtClean="0"/>
              <a:t>contractors, were granted large land grants in exchange to fill the land with a certain number of settlers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Distrust amongst </a:t>
            </a:r>
            <a:r>
              <a:rPr lang="en-US" dirty="0" err="1" smtClean="0"/>
              <a:t>empresarios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1"/>
            <a:ext cx="3824288" cy="3931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Mexican government began to distrust the </a:t>
            </a:r>
            <a:r>
              <a:rPr lang="en-US" dirty="0" err="1" smtClean="0"/>
              <a:t>empresarios</a:t>
            </a:r>
            <a:r>
              <a:rPr lang="en-US" dirty="0" smtClean="0"/>
              <a:t> because they still had loyalty to the U.S.</a:t>
            </a:r>
          </a:p>
          <a:p>
            <a:pPr lvl="1"/>
            <a:r>
              <a:rPr lang="en-US" dirty="0" smtClean="0"/>
              <a:t>rebellion to establish “Fredonia”</a:t>
            </a:r>
          </a:p>
          <a:p>
            <a:r>
              <a:rPr lang="en-US" dirty="0" smtClean="0"/>
              <a:t>In 1830, Mexico closed its borders to any additional immigration and placed taxes on foreign goods</a:t>
            </a:r>
          </a:p>
          <a:p>
            <a:pPr lvl="1"/>
            <a:r>
              <a:rPr lang="en-US" dirty="0" smtClean="0"/>
              <a:t>angered the settlers</a:t>
            </a:r>
          </a:p>
          <a:p>
            <a:pPr lvl="1"/>
            <a:endParaRPr lang="en-US" dirty="0"/>
          </a:p>
        </p:txBody>
      </p:sp>
      <p:pic>
        <p:nvPicPr>
          <p:cNvPr id="4" name="Picture 3" descr="ks_fredonia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524124"/>
            <a:ext cx="3987800" cy="249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War…Texas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133601"/>
            <a:ext cx="4206875" cy="3931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conventions were held to negotiate with Mexico into opening borders</a:t>
            </a:r>
          </a:p>
          <a:p>
            <a:pPr lvl="1"/>
            <a:r>
              <a:rPr lang="en-US" dirty="0" smtClean="0"/>
              <a:t>Once President Antonio Lopez de Santa Anna became dictator, negotiations were useless and war was inevitable</a:t>
            </a:r>
          </a:p>
          <a:p>
            <a:r>
              <a:rPr lang="en-US" dirty="0" smtClean="0"/>
              <a:t>Texas army, despite having men with little training, took early victories in Gonzalez and San Antonio</a:t>
            </a:r>
            <a:endParaRPr lang="en-US" dirty="0"/>
          </a:p>
        </p:txBody>
      </p:sp>
      <p:pic>
        <p:nvPicPr>
          <p:cNvPr id="4" name="Picture 3" descr="Gonzales-Flag-Come-Tak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5" y="2667000"/>
            <a:ext cx="34541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Mexico fights back, hardcore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2133601"/>
            <a:ext cx="4433888" cy="39319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Former governor Sam Houston took command of the Texas Army</a:t>
            </a:r>
          </a:p>
          <a:p>
            <a:r>
              <a:rPr lang="en-US" dirty="0" smtClean="0"/>
              <a:t>Mexico raised 6,000 soldiers, and took victories at the Alamo and Goliad</a:t>
            </a:r>
          </a:p>
          <a:p>
            <a:pPr lvl="1"/>
            <a:r>
              <a:rPr lang="en-US" dirty="0" smtClean="0"/>
              <a:t>Angered Texas rebels and Americans due to the brutality of the sieges</a:t>
            </a:r>
            <a:endParaRPr lang="en-US" dirty="0"/>
          </a:p>
        </p:txBody>
      </p:sp>
      <p:pic>
        <p:nvPicPr>
          <p:cNvPr id="4" name="Picture 3" descr="Imag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7175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the Alamo and Goliad!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4419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Houston waited until Santa Anna made a mistake</a:t>
            </a:r>
          </a:p>
          <a:p>
            <a:pPr lvl="1"/>
            <a:r>
              <a:rPr lang="en-US" dirty="0" smtClean="0"/>
              <a:t>San Jacinto: soldiers took afternoon nap, Houston attacked; took less than 20 minutes</a:t>
            </a:r>
          </a:p>
          <a:p>
            <a:pPr lvl="1"/>
            <a:r>
              <a:rPr lang="en-US" dirty="0" smtClean="0"/>
              <a:t>One of the captured was Santa Anna, who was forced to sign a treaty recognizing Texas as an independent state</a:t>
            </a:r>
          </a:p>
          <a:p>
            <a:r>
              <a:rPr lang="en-US" dirty="0" smtClean="0"/>
              <a:t>Texas sought for </a:t>
            </a:r>
            <a:r>
              <a:rPr lang="en-US" b="1" dirty="0" smtClean="0"/>
              <a:t>annexation</a:t>
            </a:r>
            <a:r>
              <a:rPr lang="en-US" dirty="0" smtClean="0"/>
              <a:t>, or becoming part of the United States</a:t>
            </a:r>
          </a:p>
          <a:p>
            <a:pPr lvl="1"/>
            <a:r>
              <a:rPr lang="en-US" dirty="0" smtClean="0"/>
              <a:t>North refused because they thought it would be a slave state</a:t>
            </a:r>
          </a:p>
          <a:p>
            <a:pPr lvl="1"/>
            <a:r>
              <a:rPr lang="en-US" dirty="0" smtClean="0"/>
              <a:t>Jackson refused to recognize Texas as a nation until the last day of his presidency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Annexation of Texas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791200" cy="4419600"/>
          </a:xfrm>
        </p:spPr>
        <p:txBody>
          <a:bodyPr/>
          <a:lstStyle/>
          <a:p>
            <a:pPr marL="1198563" indent="-1198563">
              <a:buNone/>
            </a:pPr>
            <a:r>
              <a:rPr lang="en-US" b="1" dirty="0" smtClean="0"/>
              <a:t>1837 – Texas petitions the U.S. for annexation</a:t>
            </a:r>
          </a:p>
          <a:p>
            <a:pPr marL="1198563" indent="-1198563"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b="1" dirty="0" smtClean="0"/>
              <a:t>United States: 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NO!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800" b="1" dirty="0" smtClean="0"/>
              <a:t>TWO REASONS:</a:t>
            </a:r>
          </a:p>
          <a:p>
            <a:endParaRPr lang="en-US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324600" y="3694093"/>
            <a:ext cx="2514600" cy="3011507"/>
            <a:chOff x="6400800" y="1828800"/>
            <a:chExt cx="2514600" cy="3011507"/>
          </a:xfrm>
        </p:grpSpPr>
        <p:pic>
          <p:nvPicPr>
            <p:cNvPr id="6" name="Picture 1" descr="C:\Users\Tom\AppData\Local\Microsoft\Windows\Temporary Internet Files\Content.IE5\VXBNUF10\MC91021768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38687" y="1828800"/>
              <a:ext cx="2400513" cy="1937066"/>
            </a:xfrm>
            <a:prstGeom prst="rect">
              <a:avLst/>
            </a:prstGeom>
            <a:noFill/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86200"/>
              <a:ext cx="2514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The Balance </a:t>
              </a:r>
              <a:b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</a:br>
              <a: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of Power</a:t>
              </a:r>
              <a:endPara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</a:endParaRPr>
            </a:p>
          </p:txBody>
        </p:sp>
      </p:grpSp>
      <p:pic>
        <p:nvPicPr>
          <p:cNvPr id="9" name="Picture 1" descr="C:\Users\Tom\AppData\Local\Microsoft\Windows\Temporary Internet Files\Content.IE5\9XNSTJWW\MC91021633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090" y="152400"/>
            <a:ext cx="3188510" cy="31242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657600" y="3657600"/>
            <a:ext cx="2309327" cy="3048000"/>
            <a:chOff x="3657600" y="3657600"/>
            <a:chExt cx="2309327" cy="304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4219" t="30864" r="39778" b="8642"/>
            <a:stretch>
              <a:fillRect/>
            </a:stretch>
          </p:blipFill>
          <p:spPr bwMode="auto">
            <a:xfrm>
              <a:off x="3657600" y="3657600"/>
              <a:ext cx="2309327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657600" y="5751493"/>
              <a:ext cx="2286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Border Dispute</a:t>
              </a:r>
              <a:endPara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2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5410200" cy="48006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>
                <a:latin typeface="+mj-lt"/>
              </a:rPr>
              <a:t> </a:t>
            </a:r>
          </a:p>
          <a:p>
            <a:pPr lvl="0">
              <a:lnSpc>
                <a:spcPct val="85000"/>
              </a:lnSpc>
            </a:pPr>
            <a:r>
              <a:rPr lang="en-US" sz="5400" dirty="0" smtClean="0"/>
              <a:t>Chapter 9: </a:t>
            </a:r>
            <a:r>
              <a:rPr lang="en-US" sz="5400" b="1" dirty="0" smtClean="0">
                <a:solidFill>
                  <a:srgbClr val="FFF7CF">
                    <a:tint val="75000"/>
                  </a:srgbClr>
                </a:solidFill>
                <a:latin typeface="Garamond"/>
              </a:rPr>
              <a:t>Manifest Destiny</a:t>
            </a:r>
            <a:r>
              <a:rPr lang="en-US" sz="5400" b="1" dirty="0" smtClean="0">
                <a:solidFill>
                  <a:srgbClr val="FFF7CF">
                    <a:tint val="75000"/>
                  </a:srgbClr>
                </a:solidFill>
                <a:latin typeface="Garamond"/>
              </a:rPr>
              <a:t> </a:t>
            </a:r>
            <a:r>
              <a:rPr lang="en-US" sz="3600" b="1" dirty="0" smtClean="0">
                <a:latin typeface="+mj-lt"/>
              </a:rPr>
              <a:t>and </a:t>
            </a:r>
            <a:r>
              <a:rPr lang="en-US" sz="3600" b="1" dirty="0" smtClean="0">
                <a:latin typeface="+mj-lt"/>
              </a:rPr>
              <a:t>the</a:t>
            </a:r>
            <a:r>
              <a:rPr lang="en-US" sz="5400" b="1" dirty="0">
                <a:latin typeface="+mj-lt"/>
              </a:rPr>
              <a:t/>
            </a:r>
            <a:br>
              <a:rPr lang="en-US" sz="5400" b="1" dirty="0">
                <a:latin typeface="+mj-lt"/>
              </a:rPr>
            </a:br>
            <a:r>
              <a:rPr lang="en-US" sz="5400" b="1" dirty="0">
                <a:latin typeface="+mj-lt"/>
              </a:rPr>
              <a:t>Mexican </a:t>
            </a:r>
            <a:r>
              <a:rPr lang="en-US" sz="5400" b="1" dirty="0" smtClean="0">
                <a:latin typeface="+mj-lt"/>
              </a:rPr>
              <a:t>War</a:t>
            </a:r>
          </a:p>
          <a:p>
            <a:r>
              <a:rPr lang="en-US" sz="2400" dirty="0" smtClean="0"/>
              <a:t>US History I</a:t>
            </a:r>
          </a:p>
          <a:p>
            <a:r>
              <a:rPr lang="en-US" sz="2400" dirty="0" smtClean="0"/>
              <a:t>Mr. Tuttle</a:t>
            </a:r>
          </a:p>
          <a:p>
            <a:r>
              <a:rPr lang="en-US" sz="2400" dirty="0" smtClean="0"/>
              <a:t>michael.tuttle@lodi.k12.nj.us</a:t>
            </a:r>
          </a:p>
          <a:p>
            <a:pPr>
              <a:lnSpc>
                <a:spcPct val="85000"/>
              </a:lnSpc>
            </a:pPr>
            <a:endParaRPr lang="en-US" sz="5400" dirty="0">
              <a:latin typeface="+mj-lt"/>
            </a:endParaRPr>
          </a:p>
        </p:txBody>
      </p:sp>
      <p:pic>
        <p:nvPicPr>
          <p:cNvPr id="5" name="Picture 2" descr="http://picturinghistory.gc.cuny.edu/images/gast-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609" t="7372" r="24482" b="25565"/>
          <a:stretch/>
        </p:blipFill>
        <p:spPr bwMode="auto">
          <a:xfrm>
            <a:off x="5431970" y="228600"/>
            <a:ext cx="348343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56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27611" t="32222" r="41776" b="7531"/>
          <a:stretch>
            <a:fillRect/>
          </a:stretch>
        </p:blipFill>
        <p:spPr bwMode="auto">
          <a:xfrm>
            <a:off x="4876801" y="11430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/>
              <a:t>Border Dispute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3829" y="13716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Republic of Texas claimed the Rio Grande as its border with Mexico.</a:t>
            </a:r>
            <a:b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government of Mexico didn’t recognize this border.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81600"/>
            <a:ext cx="42672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Annexation = 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War with Mexico?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3212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191000" cy="1600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 Delicate Balance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6295667"/>
              </p:ext>
            </p:extLst>
          </p:nvPr>
        </p:nvGraphicFramePr>
        <p:xfrm>
          <a:off x="4191000" y="132230"/>
          <a:ext cx="4800599" cy="40587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24001"/>
                <a:gridCol w="685799"/>
                <a:gridCol w="1828799"/>
                <a:gridCol w="762000"/>
              </a:tblGrid>
              <a:tr h="40587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Slave States</a:t>
                      </a:r>
                    </a:p>
                  </a:txBody>
                  <a:tcPr marL="78034" marR="78034" marT="39017" marB="390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Year</a:t>
                      </a:r>
                    </a:p>
                  </a:txBody>
                  <a:tcPr marL="78034" marR="78034" marT="39017" marB="390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Free States</a:t>
                      </a:r>
                    </a:p>
                  </a:txBody>
                  <a:tcPr marL="78034" marR="78034" marT="39017" marB="390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Year</a:t>
                      </a:r>
                    </a:p>
                  </a:txBody>
                  <a:tcPr marL="78034" marR="78034" marT="39017" marB="390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Delaware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1787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</a:t>
                      </a:r>
                      <a:r>
                        <a:rPr lang="en-US" sz="1800" b="1" dirty="0" smtClean="0"/>
                        <a:t>Jersey</a:t>
                      </a:r>
                      <a:endParaRPr lang="en-US" sz="1800" b="1" dirty="0"/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1787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Georgia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Pennsylvania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1787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Maryland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Connecticut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S. </a:t>
                      </a:r>
                      <a:r>
                        <a:rPr lang="en-US" sz="1800" b="1" dirty="0"/>
                        <a:t>Carolina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Massachusetts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Virginia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</a:t>
                      </a:r>
                      <a:r>
                        <a:rPr lang="en-US" sz="1600" b="1" dirty="0" smtClean="0"/>
                        <a:t>ew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800" b="1" dirty="0" smtClean="0"/>
                        <a:t>H</a:t>
                      </a:r>
                      <a:r>
                        <a:rPr lang="en-US" sz="1600" b="1" dirty="0" smtClean="0"/>
                        <a:t>ampshire</a:t>
                      </a:r>
                      <a:endParaRPr lang="en-US" sz="1800" b="1" dirty="0"/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N. </a:t>
                      </a:r>
                      <a:r>
                        <a:rPr lang="en-US" sz="1800" b="1" dirty="0"/>
                        <a:t>Carolina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1789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</a:t>
                      </a:r>
                      <a:r>
                        <a:rPr lang="en-US" sz="1800" b="1" dirty="0" smtClean="0"/>
                        <a:t>York</a:t>
                      </a:r>
                      <a:endParaRPr lang="en-US" sz="1800" b="1" dirty="0"/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1788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Kentucky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1792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Rhode Island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1790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Tennessee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1796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Vermont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1791</a:t>
                      </a:r>
                    </a:p>
                  </a:txBody>
                  <a:tcPr marL="78034" marR="78034" marT="39017" marB="39017" anchor="ctr"/>
                </a:tc>
              </a:tr>
              <a:tr h="405877">
                <a:tc>
                  <a:txBody>
                    <a:bodyPr/>
                    <a:lstStyle/>
                    <a:p>
                      <a:r>
                        <a:rPr lang="en-US" sz="1800" b="1" dirty="0"/>
                        <a:t>Louisiana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1812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Ohio</a:t>
                      </a:r>
                    </a:p>
                  </a:txBody>
                  <a:tcPr marL="78034" marR="78034" marT="39017" marB="390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1803</a:t>
                      </a:r>
                    </a:p>
                  </a:txBody>
                  <a:tcPr marL="78034" marR="78034" marT="39017" marB="39017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3052710"/>
              </p:ext>
            </p:extLst>
          </p:nvPr>
        </p:nvGraphicFramePr>
        <p:xfrm>
          <a:off x="4191000" y="4343400"/>
          <a:ext cx="4800600" cy="2286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6192"/>
                <a:gridCol w="673608"/>
                <a:gridCol w="1828800"/>
                <a:gridCol w="762000"/>
              </a:tblGrid>
              <a:tr h="359938">
                <a:tc>
                  <a:txBody>
                    <a:bodyPr/>
                    <a:lstStyle/>
                    <a:p>
                      <a:r>
                        <a:rPr lang="en-US" sz="2000" b="1" dirty="0"/>
                        <a:t>Slave States</a:t>
                      </a:r>
                    </a:p>
                  </a:txBody>
                  <a:tcPr marL="45720" marR="45720" anchor="ctr"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Year</a:t>
                      </a:r>
                    </a:p>
                  </a:txBody>
                  <a:tcPr marL="45720" marR="45720" anchor="ctr"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Free States</a:t>
                      </a:r>
                    </a:p>
                  </a:txBody>
                  <a:tcPr marL="45720" marR="45720" anchor="ctr"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Year</a:t>
                      </a:r>
                    </a:p>
                  </a:txBody>
                  <a:tcPr marL="45720" marR="45720" anchor="ctr"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9938">
                <a:tc>
                  <a:txBody>
                    <a:bodyPr/>
                    <a:lstStyle/>
                    <a:p>
                      <a:r>
                        <a:rPr lang="en-US" sz="2000" b="1" dirty="0"/>
                        <a:t>Mississippi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1817</a:t>
                      </a:r>
                      <a:endParaRPr lang="en-US" sz="20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Indiana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1816</a:t>
                      </a:r>
                    </a:p>
                  </a:txBody>
                  <a:tcPr marL="45720" marR="45720" anchor="ctr"/>
                </a:tc>
              </a:tr>
              <a:tr h="359938">
                <a:tc>
                  <a:txBody>
                    <a:bodyPr/>
                    <a:lstStyle/>
                    <a:p>
                      <a:r>
                        <a:rPr lang="en-US" sz="2000" b="1" dirty="0"/>
                        <a:t>Alabama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1819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Illinois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1818</a:t>
                      </a:r>
                    </a:p>
                  </a:txBody>
                  <a:tcPr marL="45720" marR="45720" anchor="ctr"/>
                </a:tc>
              </a:tr>
              <a:tr h="359938">
                <a:tc>
                  <a:txBody>
                    <a:bodyPr/>
                    <a:lstStyle/>
                    <a:p>
                      <a:r>
                        <a:rPr lang="en-US" sz="2000" b="1" dirty="0"/>
                        <a:t>Missouri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1821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Maine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1820</a:t>
                      </a:r>
                    </a:p>
                  </a:txBody>
                  <a:tcPr marL="45720" marR="45720" anchor="ctr"/>
                </a:tc>
              </a:tr>
              <a:tr h="368530">
                <a:tc>
                  <a:txBody>
                    <a:bodyPr/>
                    <a:lstStyle/>
                    <a:p>
                      <a:r>
                        <a:rPr lang="en-US" sz="2000" b="1" dirty="0"/>
                        <a:t>Arkansas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1836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pic>
        <p:nvPicPr>
          <p:cNvPr id="114689" name="Picture 1" descr="C:\Users\Tom\AppData\Local\Microsoft\Windows\Temporary Internet Files\Content.IE5\VXBNUF10\MC9102176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62" y="2057400"/>
            <a:ext cx="3387838" cy="27337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257800"/>
            <a:ext cx="37338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Expansion = Internal Strife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23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133600"/>
            <a:ext cx="4724400" cy="4190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President John Tyler hoped to bring Texas into the Union, but opposition followed</a:t>
            </a:r>
          </a:p>
          <a:p>
            <a:pPr lvl="1"/>
            <a:r>
              <a:rPr lang="en-US" dirty="0" smtClean="0"/>
              <a:t>Texas supported slavery, so they would become a slave state</a:t>
            </a:r>
          </a:p>
          <a:p>
            <a:pPr lvl="1"/>
            <a:r>
              <a:rPr lang="en-US" dirty="0" smtClean="0"/>
              <a:t>Mexico never recognized Texas as a nation</a:t>
            </a:r>
          </a:p>
          <a:p>
            <a:pPr lvl="1"/>
            <a:r>
              <a:rPr lang="en-US" dirty="0" smtClean="0"/>
              <a:t>Included a letter from Calhoun that defended slavery, which angered Northerners</a:t>
            </a:r>
          </a:p>
          <a:p>
            <a:r>
              <a:rPr lang="en-US" dirty="0" smtClean="0"/>
              <a:t>His efforts to annex Texas ruined his chances at a second term</a:t>
            </a:r>
          </a:p>
        </p:txBody>
      </p:sp>
      <p:pic>
        <p:nvPicPr>
          <p:cNvPr id="4" name="Picture 3" descr="john-ty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2750566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6" y="0"/>
            <a:ext cx="9189116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248400"/>
            <a:ext cx="587756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46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John </a:t>
            </a:r>
            <a:r>
              <a:rPr lang="en-US" sz="2400" b="1" dirty="0" err="1">
                <a:solidFill>
                  <a:prstClr val="white"/>
                </a:solidFill>
              </a:rPr>
              <a:t>Gast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i="1" dirty="0">
                <a:solidFill>
                  <a:prstClr val="white"/>
                </a:solidFill>
              </a:rPr>
              <a:t>American Progress, </a:t>
            </a:r>
            <a:r>
              <a:rPr lang="en-US" sz="2400" b="1" dirty="0">
                <a:solidFill>
                  <a:prstClr val="white"/>
                </a:solidFill>
              </a:rPr>
              <a:t>1872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81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prstClr val="white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j-lt"/>
              </a:rPr>
              <a:t>Meanwhile…</a:t>
            </a:r>
            <a:endParaRPr lang="en-US" sz="4400" b="1" i="1" dirty="0">
              <a:solidFill>
                <a:prstClr val="white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203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1844 Presidential Election</a:t>
            </a:r>
            <a:endParaRPr lang="en-US" sz="6000" b="1" dirty="0"/>
          </a:p>
        </p:txBody>
      </p:sp>
      <p:pic>
        <p:nvPicPr>
          <p:cNvPr id="208898" name="Picture 2" descr="http://www.let.rug.nl/usa/images/2003/HenryC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2832212" cy="3200400"/>
          </a:xfrm>
          <a:prstGeom prst="rect">
            <a:avLst/>
          </a:prstGeom>
          <a:noFill/>
        </p:spPr>
      </p:pic>
      <p:pic>
        <p:nvPicPr>
          <p:cNvPr id="208900" name="Picture 4" descr="File:James Knox Polk by GPA Healy, 1858.jpg"/>
          <p:cNvPicPr>
            <a:picLocks noChangeAspect="1" noChangeArrowheads="1"/>
          </p:cNvPicPr>
          <p:nvPr/>
        </p:nvPicPr>
        <p:blipFill>
          <a:blip r:embed="rId3" cstate="print"/>
          <a:srcRect l="32673" t="7988" r="35980" b="64280"/>
          <a:stretch>
            <a:fillRect/>
          </a:stretch>
        </p:blipFill>
        <p:spPr bwMode="auto">
          <a:xfrm>
            <a:off x="304800" y="1524000"/>
            <a:ext cx="2743200" cy="3200400"/>
          </a:xfrm>
          <a:prstGeom prst="rect">
            <a:avLst/>
          </a:prstGeom>
          <a:noFill/>
        </p:spPr>
      </p:pic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7308" y="4648200"/>
            <a:ext cx="225872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6629400" y="6324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Political Cartoon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James K. Polk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Democrat</a:t>
            </a:r>
            <a:endParaRPr lang="en-US" sz="3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724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Henry Clay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Whig</a:t>
            </a:r>
            <a:endParaRPr lang="en-US" sz="3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23622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i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vs.</a:t>
            </a:r>
            <a:endParaRPr lang="en-US" sz="8800" b="1" i="1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524000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Main Issue: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Westward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Expansion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PRO-EXPANSION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6172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ANTI-EXPANSION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2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1"/>
            <a:ext cx="4343400" cy="3931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Candidates:</a:t>
            </a:r>
          </a:p>
          <a:p>
            <a:pPr lvl="1"/>
            <a:r>
              <a:rPr lang="en-US" dirty="0" smtClean="0"/>
              <a:t>Henry Clay (Whig)</a:t>
            </a:r>
          </a:p>
          <a:p>
            <a:pPr lvl="1"/>
            <a:r>
              <a:rPr lang="en-US" dirty="0" smtClean="0"/>
              <a:t>James K. Polk (Democrat)</a:t>
            </a:r>
          </a:p>
          <a:p>
            <a:r>
              <a:rPr lang="en-US" dirty="0" smtClean="0"/>
              <a:t>Tell me what each candidate promised, how they addressed the issue of Texas, and who won (pgs. 307-308)</a:t>
            </a:r>
          </a:p>
        </p:txBody>
      </p:sp>
      <p:pic>
        <p:nvPicPr>
          <p:cNvPr id="4" name="Picture 3" descr="Henry_C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2590800"/>
            <a:ext cx="1914144" cy="2562512"/>
          </a:xfrm>
          <a:prstGeom prst="rect">
            <a:avLst/>
          </a:prstGeom>
        </p:spPr>
      </p:pic>
      <p:pic>
        <p:nvPicPr>
          <p:cNvPr id="5" name="Picture 4" descr="pol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945" y="2590800"/>
            <a:ext cx="2097877" cy="256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0252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93959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Annexing Oregon and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343401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President Polk took a strong stance on annexing the Oregon territory</a:t>
            </a:r>
          </a:p>
          <a:p>
            <a:pPr lvl="1"/>
            <a:r>
              <a:rPr lang="en-US" dirty="0" smtClean="0"/>
              <a:t>“Fifty-Four Forty or Fight!”</a:t>
            </a:r>
          </a:p>
          <a:p>
            <a:pPr lvl="1"/>
            <a:r>
              <a:rPr lang="en-US" dirty="0" smtClean="0"/>
              <a:t>agreed with Great Britain to take the territory up until Vancouver Island</a:t>
            </a:r>
          </a:p>
          <a:p>
            <a:r>
              <a:rPr lang="en-US" dirty="0" smtClean="0"/>
              <a:t>Texas was annexed in 1845</a:t>
            </a:r>
          </a:p>
          <a:p>
            <a:pPr lvl="1"/>
            <a:r>
              <a:rPr lang="en-US" dirty="0" smtClean="0"/>
              <a:t>angered Mexicans and broke diplomatic relations</a:t>
            </a:r>
          </a:p>
          <a:p>
            <a:pPr lvl="1"/>
            <a:r>
              <a:rPr lang="en-US" dirty="0" smtClean="0"/>
              <a:t>Mexicans and Americans fought over border lines in the south-east</a:t>
            </a:r>
          </a:p>
        </p:txBody>
      </p:sp>
      <p:pic>
        <p:nvPicPr>
          <p:cNvPr id="4" name="Picture 3" descr="Wpdms_oregon_territory_18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04999"/>
            <a:ext cx="2590800" cy="1990825"/>
          </a:xfrm>
          <a:prstGeom prst="rect">
            <a:avLst/>
          </a:prstGeom>
        </p:spPr>
      </p:pic>
      <p:pic>
        <p:nvPicPr>
          <p:cNvPr id="5" name="Picture 4" descr="republic-of-texas-map-18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48" y="4070348"/>
            <a:ext cx="2254252" cy="225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ion_of_18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990600"/>
          </a:xfrm>
          <a:solidFill>
            <a:schemeClr val="dk1">
              <a:alpha val="8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latin typeface="+mj-lt"/>
              </a:rPr>
              <a:t>POLK WINS</a:t>
            </a:r>
            <a:endParaRPr lang="en-US" sz="8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4572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ANNEXED</a:t>
            </a:r>
            <a:endParaRPr lang="en-US" sz="6000" b="1" dirty="0"/>
          </a:p>
        </p:txBody>
      </p:sp>
      <p:pic>
        <p:nvPicPr>
          <p:cNvPr id="3" name="Picture 1" descr="C:\Users\Tom\AppData\Local\Microsoft\Windows\Temporary Internet Files\Content.IE5\9XNSTJWW\MC9102163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360" y="533400"/>
            <a:ext cx="583264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4390072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/>
              <a:t>1845 </a:t>
            </a:r>
            <a:r>
              <a:rPr lang="en-US" sz="2400" b="1" dirty="0" smtClean="0"/>
              <a:t>by a joint resolution of Congress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236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096" y="152400"/>
            <a:ext cx="5468065" cy="1524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Objective:</a:t>
            </a:r>
            <a:endParaRPr lang="en-US" sz="8000" b="1" dirty="0"/>
          </a:p>
        </p:txBody>
      </p:sp>
      <p:pic>
        <p:nvPicPr>
          <p:cNvPr id="5" name="Picture 2" descr="http://picturinghistory.gc.cuny.edu/images/gast-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609" t="7372" r="24482" b="25565"/>
          <a:stretch/>
        </p:blipFill>
        <p:spPr bwMode="auto">
          <a:xfrm>
            <a:off x="5431970" y="228600"/>
            <a:ext cx="348343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828800"/>
            <a:ext cx="495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Explain</a:t>
            </a:r>
            <a:r>
              <a:rPr lang="en-US" sz="3200" dirty="0" smtClean="0"/>
              <a:t> how the </a:t>
            </a:r>
            <a:r>
              <a:rPr lang="en-US" sz="3200" dirty="0"/>
              <a:t>concept of </a:t>
            </a:r>
            <a:r>
              <a:rPr lang="en-US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Manifest Destiny </a:t>
            </a:r>
            <a:r>
              <a:rPr lang="en-US" sz="3200" dirty="0"/>
              <a:t>affected the United States’ relationships with foreign powers, including the role of the United States in the </a:t>
            </a:r>
            <a:r>
              <a:rPr lang="en-US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Texan Revolution </a:t>
            </a:r>
            <a:r>
              <a:rPr lang="en-US" sz="3200" dirty="0"/>
              <a:t>and the </a:t>
            </a:r>
            <a:r>
              <a:rPr lang="en-US" sz="3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Mexican War</a:t>
            </a:r>
            <a:r>
              <a:rPr lang="en-US" sz="3200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53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65238"/>
            <a:ext cx="9144000" cy="4297362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The Mexican War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1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Cockiness leads to war in 1845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Polk sent John Slidell to Mexico City as an envoy to meet with Mexican President Jose Joaquin Herrera</a:t>
            </a:r>
          </a:p>
          <a:p>
            <a:pPr lvl="1"/>
            <a:r>
              <a:rPr lang="en-US" dirty="0" smtClean="0"/>
              <a:t>would not meet with him</a:t>
            </a:r>
          </a:p>
          <a:p>
            <a:r>
              <a:rPr lang="en-US" dirty="0" smtClean="0"/>
              <a:t>Polk ordered troops, led by General Zachary Taylor, into Mexican territory to conjure the Mexicans into firing first</a:t>
            </a:r>
          </a:p>
          <a:p>
            <a:pPr lvl="1"/>
            <a:r>
              <a:rPr lang="en-US" dirty="0" smtClean="0"/>
              <a:t>they did</a:t>
            </a:r>
          </a:p>
          <a:p>
            <a:r>
              <a:rPr lang="en-US" dirty="0" smtClean="0"/>
              <a:t>Polk persuaded Congress to declare war on Mexico</a:t>
            </a:r>
          </a:p>
          <a:p>
            <a:pPr lvl="1"/>
            <a:r>
              <a:rPr lang="en-US" dirty="0" smtClean="0"/>
              <a:t>they did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905000"/>
            <a:ext cx="4587875" cy="41605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Polk and advisors devised a three-step plan to win the war</a:t>
            </a:r>
          </a:p>
          <a:p>
            <a:pPr lvl="1"/>
            <a:r>
              <a:rPr lang="en-US" dirty="0" smtClean="0"/>
              <a:t>One force would continue to move south</a:t>
            </a:r>
          </a:p>
          <a:p>
            <a:pPr lvl="1"/>
            <a:r>
              <a:rPr lang="en-US" dirty="0" smtClean="0"/>
              <a:t>Another </a:t>
            </a:r>
            <a:r>
              <a:rPr lang="en-US" smtClean="0"/>
              <a:t>force would </a:t>
            </a:r>
            <a:r>
              <a:rPr lang="en-US" dirty="0" smtClean="0"/>
              <a:t>capture </a:t>
            </a:r>
            <a:r>
              <a:rPr lang="en-US" dirty="0" err="1" smtClean="0"/>
              <a:t>Sante</a:t>
            </a:r>
            <a:r>
              <a:rPr lang="en-US" dirty="0" smtClean="0"/>
              <a:t> Fe, a major trading center, in the northwest</a:t>
            </a:r>
          </a:p>
          <a:p>
            <a:pPr lvl="1"/>
            <a:r>
              <a:rPr lang="en-US" dirty="0" smtClean="0"/>
              <a:t>All forces would advance and capture Mexico City</a:t>
            </a:r>
          </a:p>
          <a:p>
            <a:r>
              <a:rPr lang="en-US" dirty="0" smtClean="0"/>
              <a:t>73,000 volunteers signed up to fight, but they were less than ideal</a:t>
            </a:r>
            <a:endParaRPr lang="en-US" dirty="0"/>
          </a:p>
        </p:txBody>
      </p:sp>
      <p:pic>
        <p:nvPicPr>
          <p:cNvPr id="4" name="Picture 3" descr="mexico_texas_18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4" y="1905000"/>
            <a:ext cx="3085244" cy="463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complex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724401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the beginning, the United States succeeded in its military strategy and began taking Mexican territory</a:t>
            </a:r>
          </a:p>
          <a:p>
            <a:r>
              <a:rPr lang="en-US" dirty="0" smtClean="0"/>
              <a:t>John C. Fremont led a revolt in California against Mexico</a:t>
            </a:r>
          </a:p>
          <a:p>
            <a:pPr lvl="1"/>
            <a:r>
              <a:rPr lang="en-US" dirty="0" smtClean="0"/>
              <a:t>established the Bear Flag Republic, later acquired by the United States</a:t>
            </a:r>
          </a:p>
          <a:p>
            <a:r>
              <a:rPr lang="en-US" dirty="0" smtClean="0"/>
              <a:t>Polk sent Gen. Winfield Scott to head the third phase of the war strategy</a:t>
            </a:r>
          </a:p>
          <a:p>
            <a:pPr lvl="1"/>
            <a:r>
              <a:rPr lang="en-US" dirty="0" smtClean="0"/>
              <a:t>Took Mexico City in 1847</a:t>
            </a:r>
            <a:endParaRPr lang="en-US" dirty="0"/>
          </a:p>
        </p:txBody>
      </p:sp>
      <p:pic>
        <p:nvPicPr>
          <p:cNvPr id="4" name="Picture 3" descr="7046-004-81F316F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971798"/>
            <a:ext cx="3067051" cy="204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116" y="2628"/>
            <a:ext cx="9189116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1582" y="6305490"/>
            <a:ext cx="4642618" cy="400110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cs typeface="Helvetica" pitchFamily="34" charset="0"/>
              </a:rPr>
              <a:t>John Gast, </a:t>
            </a:r>
            <a:r>
              <a:rPr lang="en-US" sz="2000" b="1" i="1" dirty="0">
                <a:solidFill>
                  <a:prstClr val="white"/>
                </a:solidFill>
                <a:cs typeface="Helvetica" pitchFamily="34" charset="0"/>
              </a:rPr>
              <a:t>American Progress, </a:t>
            </a:r>
            <a:r>
              <a:rPr lang="en-US" sz="2000" b="1" dirty="0">
                <a:solidFill>
                  <a:prstClr val="white"/>
                </a:solidFill>
                <a:cs typeface="Helvetica" pitchFamily="34" charset="0"/>
              </a:rPr>
              <a:t>1872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219200"/>
          </a:xfr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dirty="0" smtClean="0">
                <a:latin typeface="+mj-lt"/>
              </a:rPr>
              <a:t>Manifest Destiny</a:t>
            </a:r>
            <a:endParaRPr lang="en-US" sz="7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269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983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5562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i="1" dirty="0" smtClean="0">
                <a:latin typeface="+mj-lt"/>
              </a:rPr>
              <a:t>Almost There...</a:t>
            </a:r>
            <a:endParaRPr lang="en-US" sz="6000" b="1" i="1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1905000"/>
            <a:ext cx="3124201" cy="3077013"/>
          </a:xfrm>
        </p:spPr>
      </p:pic>
      <p:sp>
        <p:nvSpPr>
          <p:cNvPr id="4" name="TextBox 3"/>
          <p:cNvSpPr txBox="1"/>
          <p:nvPr/>
        </p:nvSpPr>
        <p:spPr>
          <a:xfrm>
            <a:off x="3962400" y="2351782"/>
            <a:ext cx="21336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Louisiana Purchase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332982"/>
            <a:ext cx="19050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Texas</a:t>
            </a:r>
          </a:p>
          <a:p>
            <a:pPr algn="ctr"/>
            <a:r>
              <a:rPr lang="en-US" sz="2400" b="1" dirty="0" smtClean="0"/>
              <a:t>Annexation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62000"/>
            <a:ext cx="1905000" cy="11387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Oregon</a:t>
            </a:r>
          </a:p>
          <a:p>
            <a:pPr algn="ctr"/>
            <a:r>
              <a:rPr lang="en-US" sz="3200" b="1" dirty="0" smtClean="0"/>
              <a:t>Treaty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pload.wikimedia.org/wikipedia/commons/6/65/Mexican_war_overview.gif"/>
          <p:cNvPicPr>
            <a:picLocks noChangeAspect="1" noChangeArrowheads="1"/>
          </p:cNvPicPr>
          <p:nvPr/>
        </p:nvPicPr>
        <p:blipFill rotWithShape="1">
          <a:blip r:embed="rId2" cstate="print"/>
          <a:srcRect l="298" t="1233" r="28992" b="46112"/>
          <a:stretch/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4876800"/>
            <a:ext cx="3895724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latin typeface="+mj-lt"/>
              </a:rPr>
              <a:t>WAR!!!</a:t>
            </a:r>
            <a:endParaRPr lang="en-US" sz="8000" b="1" dirty="0">
              <a:latin typeface="+mj-lt"/>
            </a:endParaRPr>
          </a:p>
        </p:txBody>
      </p:sp>
      <p:pic>
        <p:nvPicPr>
          <p:cNvPr id="5" name="Picture 2" descr="http://picturinghistory.gc.cuny.edu/images/gast-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807" t="7187" r="26743" b="41126"/>
          <a:stretch/>
        </p:blipFill>
        <p:spPr bwMode="auto">
          <a:xfrm>
            <a:off x="3429000" y="495300"/>
            <a:ext cx="3257550" cy="3543300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692990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b/bc/Mexico_ne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82" y="891541"/>
            <a:ext cx="9179503" cy="5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89154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Occupation of Mexico City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6433746" y="648866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10C0C"/>
                </a:solidFill>
              </a:rPr>
              <a:t>Painting by Carl Nebel</a:t>
            </a:r>
            <a:endParaRPr lang="en-US" dirty="0">
              <a:solidFill>
                <a:srgbClr val="410C0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38800" y="1189967"/>
            <a:ext cx="3276058" cy="2645096"/>
            <a:chOff x="5638800" y="1189967"/>
            <a:chExt cx="3276058" cy="2645096"/>
          </a:xfrm>
        </p:grpSpPr>
        <p:pic>
          <p:nvPicPr>
            <p:cNvPr id="8196" name="Picture 4" descr="File:US flag 29 stars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189967"/>
              <a:ext cx="3276058" cy="1724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38800" y="2819400"/>
              <a:ext cx="3276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410C0C"/>
                  </a:solidFill>
                </a:rPr>
                <a:t>BIG WIN</a:t>
              </a:r>
              <a:endParaRPr lang="en-US" sz="1400" b="1" dirty="0">
                <a:solidFill>
                  <a:srgbClr val="41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6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complex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724401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the beginning, the United States succeeded in its military strategy and began taking Mexican territory</a:t>
            </a:r>
          </a:p>
          <a:p>
            <a:r>
              <a:rPr lang="en-US" dirty="0" smtClean="0"/>
              <a:t>John C. Fremont led a revolt in California against Mexico</a:t>
            </a:r>
          </a:p>
          <a:p>
            <a:pPr lvl="1"/>
            <a:r>
              <a:rPr lang="en-US" dirty="0" smtClean="0"/>
              <a:t>established the Bear Flag Republic, later acquired by the United States</a:t>
            </a:r>
          </a:p>
          <a:p>
            <a:r>
              <a:rPr lang="en-US" dirty="0" smtClean="0"/>
              <a:t>Polk sent Gen. Winfield Scott to head the third phase of the war strategy</a:t>
            </a:r>
          </a:p>
          <a:p>
            <a:pPr lvl="1"/>
            <a:r>
              <a:rPr lang="en-US" dirty="0" smtClean="0"/>
              <a:t>Took Mexico City in 1847</a:t>
            </a:r>
            <a:endParaRPr lang="en-US" dirty="0"/>
          </a:p>
        </p:txBody>
      </p:sp>
      <p:pic>
        <p:nvPicPr>
          <p:cNvPr id="4" name="Picture 3" descr="7046-004-81F316F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971798"/>
            <a:ext cx="3067051" cy="204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sz="6000" b="1" dirty="0" smtClean="0">
                <a:ln/>
                <a:solidFill>
                  <a:schemeClr val="accent3"/>
                </a:solidFill>
              </a:rPr>
              <a:t>Gen. Scott’s Campaign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 descr="http://upload.wikimedia.org/wikipedia/commons/thumb/1/1f/Scott%27s_campaign-en.svg/1000px-Scott%27s_campaign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218"/>
            <a:ext cx="9144000" cy="35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518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116" y="2628"/>
            <a:ext cx="9189116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248400"/>
            <a:ext cx="587756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46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John </a:t>
            </a:r>
            <a:r>
              <a:rPr lang="en-US" sz="2400" b="1" dirty="0" err="1">
                <a:solidFill>
                  <a:prstClr val="white"/>
                </a:solidFill>
              </a:rPr>
              <a:t>Gast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i="1" dirty="0">
                <a:solidFill>
                  <a:prstClr val="white"/>
                </a:solidFill>
              </a:rPr>
              <a:t>American Progress, </a:t>
            </a:r>
            <a:r>
              <a:rPr lang="en-US" sz="2400" b="1" dirty="0">
                <a:solidFill>
                  <a:prstClr val="white"/>
                </a:solidFill>
              </a:rPr>
              <a:t>1872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98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6/Mexican_Cession.png/1280px-Mexican_Cess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353" r="4418"/>
          <a:stretch/>
        </p:blipFill>
        <p:spPr bwMode="auto">
          <a:xfrm>
            <a:off x="0" y="-157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2484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Mexican Cession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http://www.loc.gov/rr/hispanic/ghtreaty/61365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2199"/>
            <a:ext cx="2396030" cy="38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3048000"/>
            <a:ext cx="2396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10C0C"/>
                </a:solidFill>
              </a:rPr>
              <a:t>Treaty of</a:t>
            </a:r>
            <a:br>
              <a:rPr lang="en-US" sz="3200" b="1" dirty="0" smtClean="0">
                <a:solidFill>
                  <a:srgbClr val="410C0C"/>
                </a:solidFill>
              </a:rPr>
            </a:br>
            <a:endParaRPr lang="en-US" sz="1200" b="1" dirty="0" smtClean="0">
              <a:solidFill>
                <a:srgbClr val="410C0C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410C0C"/>
                </a:solidFill>
              </a:rPr>
              <a:t>Guadalupe Hidalgo</a:t>
            </a:r>
            <a:endParaRPr lang="en-US" sz="3200" b="1" i="1" dirty="0">
              <a:solidFill>
                <a:srgbClr val="410C0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373559"/>
            <a:ext cx="157529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10C0C"/>
                </a:solidFill>
              </a:rPr>
              <a:t>1848</a:t>
            </a:r>
            <a:endParaRPr lang="en-US" sz="4400" dirty="0">
              <a:solidFill>
                <a:srgbClr val="41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3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 the fall of the capitol, Mexico signed the Treaty of Guadalupe Hidalgo</a:t>
            </a:r>
          </a:p>
          <a:p>
            <a:pPr lvl="1"/>
            <a:r>
              <a:rPr lang="en-US" dirty="0" smtClean="0"/>
              <a:t>Mexico </a:t>
            </a:r>
            <a:r>
              <a:rPr lang="en-US" b="1" dirty="0" smtClean="0"/>
              <a:t>ceded </a:t>
            </a:r>
            <a:r>
              <a:rPr lang="en-US" dirty="0" smtClean="0"/>
              <a:t>500,000 square miles of territory to the U.S. (California, Utah, Nevada, and parts of New Mexico, Arizona, Colorado, Wyoming</a:t>
            </a:r>
          </a:p>
          <a:p>
            <a:pPr lvl="1"/>
            <a:r>
              <a:rPr lang="en-US" dirty="0" smtClean="0"/>
              <a:t>Accepted the Rio Grande as the southern border of Texas</a:t>
            </a:r>
          </a:p>
          <a:p>
            <a:pPr lvl="1"/>
            <a:r>
              <a:rPr lang="en-US" dirty="0" smtClean="0"/>
              <a:t>U.S. paid Mexico $15 million and agreed to take $3.25 million in debts Mexico owed to American citizens</a:t>
            </a:r>
          </a:p>
          <a:p>
            <a:r>
              <a:rPr lang="en-US" dirty="0" smtClean="0"/>
              <a:t>Manifest Destiny was realized after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55000">
              <a:schemeClr val="bg2"/>
            </a:gs>
            <a:gs pos="93000">
              <a:schemeClr val="bg2">
                <a:lumMod val="95000"/>
                <a:lumOff val="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l="1211" t="12605"/>
          <a:stretch/>
        </p:blipFill>
        <p:spPr bwMode="auto">
          <a:xfrm>
            <a:off x="-1" y="1143000"/>
            <a:ext cx="9144001" cy="549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38200"/>
          </a:xfr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A Continuing Controversy...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757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regoncount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114" y="1752600"/>
            <a:ext cx="4477700" cy="45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4400" y="18288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U.S. compromises with Britain on Oregon border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chemeClr val="accent1"/>
                </a:solidFill>
                <a:latin typeface="+mj-lt"/>
              </a:rPr>
              <a:t>Oregon Treaty</a:t>
            </a:r>
            <a:endParaRPr lang="en-US" sz="6600" b="1" dirty="0">
              <a:solidFill>
                <a:schemeClr val="accent1"/>
              </a:solidFill>
              <a:latin typeface="+mj-lt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348364" y="1835351"/>
            <a:ext cx="26234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54°40’ </a:t>
            </a:r>
            <a:r>
              <a:rPr lang="en-US" sz="2400" b="1" dirty="0" smtClean="0">
                <a:solidFill>
                  <a:schemeClr val="accent1"/>
                </a:solidFill>
              </a:rPr>
              <a:t>(or fight)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 useBgFill="1">
        <p:nvSpPr>
          <p:cNvPr id="12" name="TextBox 11"/>
          <p:cNvSpPr txBox="1"/>
          <p:nvPr/>
        </p:nvSpPr>
        <p:spPr>
          <a:xfrm>
            <a:off x="685800" y="3515380"/>
            <a:ext cx="3581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49° </a:t>
            </a:r>
            <a:r>
              <a:rPr lang="en-US" sz="2400" b="1" dirty="0" smtClean="0">
                <a:solidFill>
                  <a:schemeClr val="accent1"/>
                </a:solidFill>
              </a:rPr>
              <a:t>(Britain Calls Bluff)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800" y="381000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1846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57629" y="6016823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Map by Kmusser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03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843748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man⋅i⋅fest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4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adj</a:t>
            </a:r>
            <a:r>
              <a:rPr lang="en-US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en-US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90513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evident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; obvious; apparent;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plain</a:t>
            </a:r>
          </a:p>
          <a:p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5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des</a:t>
            </a:r>
            <a:r>
              <a:rPr lang="en-US" sz="5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⋅ti⋅ny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90513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predetermined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usually inevitable or irresistible, course of events.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"/>
            <a:ext cx="41908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419600" cy="23622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Manifest </a:t>
            </a:r>
            <a:br>
              <a:rPr lang="en-US" sz="8800" b="1" dirty="0" smtClean="0"/>
            </a:br>
            <a:r>
              <a:rPr lang="en-US" sz="8800" b="1" dirty="0" smtClean="0"/>
              <a:t>Destiny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4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6294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Manifest Destiny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6553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“Kindly separated by nature and a wide ocean from the exterminating havoc of one quarter of the globe…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possessing a chosen country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with room enough for our descendants to the thousandth and thousandth generation…”</a:t>
            </a:r>
            <a:endParaRPr lang="en-US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None/>
              <a:tabLst>
                <a:tab pos="2065338" algn="l"/>
                <a:tab pos="2570163" algn="l"/>
              </a:tabLst>
            </a:pPr>
            <a:r>
              <a:rPr 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--  	Thomas Jefferson,</a:t>
            </a:r>
          </a:p>
          <a:p>
            <a:pPr>
              <a:spcBef>
                <a:spcPts val="0"/>
              </a:spcBef>
              <a:buNone/>
              <a:tabLst>
                <a:tab pos="2065338" algn="l"/>
                <a:tab pos="2570163" algn="l"/>
              </a:tabLs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	First Inaugural Address</a:t>
            </a:r>
          </a:p>
          <a:p>
            <a:pPr>
              <a:spcBef>
                <a:spcPts val="0"/>
              </a:spcBef>
              <a:buNone/>
              <a:tabLst>
                <a:tab pos="2065338" algn="l"/>
                <a:tab pos="2570163" algn="l"/>
              </a:tabLs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	March 4, 1801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52641" y="0"/>
            <a:ext cx="2491359" cy="2971800"/>
            <a:chOff x="6652641" y="0"/>
            <a:chExt cx="2491359" cy="2971800"/>
          </a:xfrm>
        </p:grpSpPr>
        <p:pic>
          <p:nvPicPr>
            <p:cNvPr id="141314" name="Picture 2" descr="File:Thomas Jefferson by Rembrandt Peale, 18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2641" y="0"/>
              <a:ext cx="2491359" cy="297180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781800" y="23622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prstClr val="white"/>
                  </a:solidFill>
                </a:rPr>
                <a:t>Jefferson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9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143000"/>
            <a:ext cx="6705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“I shall need, too, the favor of that Being in whose hands we are, who led our forefathers, as Israel of old, from their native land, and planted them in a country flowing with all the necessaries and comforts of life; who has covered our infancy with his providence, and our riper years with his wisdom and power…”</a:t>
            </a:r>
          </a:p>
          <a:p>
            <a:pPr>
              <a:tabLst>
                <a:tab pos="2065338" algn="l"/>
                <a:tab pos="2570163" algn="l"/>
              </a:tabLst>
            </a:pPr>
            <a:r>
              <a:rPr 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--  	Thomas Jefferson,</a:t>
            </a:r>
          </a:p>
          <a:p>
            <a:pPr>
              <a:tabLst>
                <a:tab pos="2065338" algn="l"/>
                <a:tab pos="2570163" algn="l"/>
              </a:tabLs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Second Inaugural Address</a:t>
            </a:r>
          </a:p>
          <a:p>
            <a:pPr>
              <a:tabLst>
                <a:tab pos="2065338" algn="l"/>
                <a:tab pos="2570163" algn="l"/>
              </a:tabLst>
            </a:pPr>
            <a:r>
              <a:rPr lang="en-US" sz="2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March 4, 1805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6294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Manifest Destiny</a:t>
            </a:r>
            <a:endParaRPr lang="en-US" sz="5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652641" y="0"/>
            <a:ext cx="2491359" cy="2971800"/>
            <a:chOff x="6652641" y="0"/>
            <a:chExt cx="2491359" cy="2971800"/>
          </a:xfrm>
        </p:grpSpPr>
        <p:pic>
          <p:nvPicPr>
            <p:cNvPr id="141314" name="Picture 2" descr="File:Thomas Jefferson by Rembrandt Peale, 18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2641" y="0"/>
              <a:ext cx="2491359" cy="297180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781800" y="23622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prstClr val="white"/>
                  </a:solidFill>
                </a:rPr>
                <a:t>Jefferson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48609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116" y="2628"/>
            <a:ext cx="9189116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43200"/>
            <a:ext cx="9144000" cy="1905000"/>
          </a:xfrm>
          <a:prstGeom prst="rect">
            <a:avLst/>
          </a:prstGeom>
          <a:solidFill>
            <a:srgbClr val="410C0C">
              <a:alpha val="85000"/>
            </a:srgbClr>
          </a:solidFill>
          <a:ln w="25400" cap="flat" cmpd="sng" algn="ctr">
            <a:solidFill>
              <a:srgbClr val="410C0C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FDEC7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WESTWARD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DFDEC7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FDEC7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EXPANSION: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 smtClean="0">
                <a:solidFill>
                  <a:srgbClr val="DFDEC7"/>
                </a:solidFill>
                <a:latin typeface="Garamond"/>
              </a:rPr>
              <a:t>A God-given Right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DFDEC7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6248400"/>
            <a:ext cx="587756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46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John </a:t>
            </a:r>
            <a:r>
              <a:rPr lang="en-US" sz="2400" b="1" dirty="0" err="1">
                <a:solidFill>
                  <a:prstClr val="white"/>
                </a:solidFill>
              </a:rPr>
              <a:t>Gast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i="1" dirty="0">
                <a:solidFill>
                  <a:prstClr val="white"/>
                </a:solidFill>
              </a:rPr>
              <a:t>American Progress, </a:t>
            </a:r>
            <a:r>
              <a:rPr lang="en-US" sz="2400" b="1" dirty="0">
                <a:solidFill>
                  <a:prstClr val="white"/>
                </a:solidFill>
              </a:rPr>
              <a:t>1872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1209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 Westward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905000"/>
            <a:ext cx="4495800" cy="4419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reasons many Americans began to move westward:</a:t>
            </a:r>
          </a:p>
          <a:p>
            <a:pPr lvl="1"/>
            <a:r>
              <a:rPr lang="en-US" dirty="0" smtClean="0"/>
              <a:t>religious reasons</a:t>
            </a:r>
          </a:p>
          <a:p>
            <a:pPr lvl="1"/>
            <a:r>
              <a:rPr lang="en-US" dirty="0" smtClean="0"/>
              <a:t>opportunity to begin own farm</a:t>
            </a:r>
          </a:p>
          <a:p>
            <a:pPr lvl="2"/>
            <a:r>
              <a:rPr lang="en-US" b="1" dirty="0" smtClean="0"/>
              <a:t>Squatters</a:t>
            </a:r>
          </a:p>
          <a:p>
            <a:pPr lvl="3"/>
            <a:r>
              <a:rPr lang="en-US" dirty="0" smtClean="0"/>
              <a:t>Preemptive Act of 1830 </a:t>
            </a:r>
          </a:p>
          <a:p>
            <a:pPr lvl="3"/>
            <a:r>
              <a:rPr lang="en-US" dirty="0" smtClean="0"/>
              <a:t>Invention of iron and steel bladed plows and mechanical reaper</a:t>
            </a:r>
          </a:p>
          <a:p>
            <a:pPr lvl="3"/>
            <a:r>
              <a:rPr lang="en-US" dirty="0" err="1" smtClean="0"/>
              <a:t>Jethro</a:t>
            </a:r>
            <a:r>
              <a:rPr lang="en-US" dirty="0" smtClean="0"/>
              <a:t> Wood, John Deere, and Cyrus McCormick</a:t>
            </a:r>
          </a:p>
          <a:p>
            <a:pPr lvl="1"/>
            <a:r>
              <a:rPr lang="en-US" dirty="0" smtClean="0"/>
              <a:t>followed </a:t>
            </a:r>
            <a:r>
              <a:rPr lang="en-US" b="1" dirty="0" smtClean="0"/>
              <a:t>John </a:t>
            </a:r>
            <a:r>
              <a:rPr lang="en-US" b="1" dirty="0" err="1" smtClean="0"/>
              <a:t>O’Sullivan’s</a:t>
            </a:r>
            <a:r>
              <a:rPr lang="en-US" dirty="0" smtClean="0"/>
              <a:t> concept of </a:t>
            </a:r>
            <a:r>
              <a:rPr lang="en-US" b="1" dirty="0" smtClean="0"/>
              <a:t>Manifest Destiny</a:t>
            </a:r>
          </a:p>
        </p:txBody>
      </p:sp>
      <p:pic>
        <p:nvPicPr>
          <p:cNvPr id="4" name="Picture 3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667000"/>
            <a:ext cx="3392424" cy="242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anifest Destiny">
      <a:dk1>
        <a:srgbClr val="241309"/>
      </a:dk1>
      <a:lt1>
        <a:srgbClr val="FFF7CF"/>
      </a:lt1>
      <a:dk2>
        <a:srgbClr val="241309"/>
      </a:dk2>
      <a:lt2>
        <a:srgbClr val="FFF7CF"/>
      </a:lt2>
      <a:accent1>
        <a:srgbClr val="FFF7CF"/>
      </a:accent1>
      <a:accent2>
        <a:srgbClr val="D97F72"/>
      </a:accent2>
      <a:accent3>
        <a:srgbClr val="FFF7CF"/>
      </a:accent3>
      <a:accent4>
        <a:srgbClr val="FFF7CF"/>
      </a:accent4>
      <a:accent5>
        <a:srgbClr val="E5AAA1"/>
      </a:accent5>
      <a:accent6>
        <a:srgbClr val="B9B396"/>
      </a:accent6>
      <a:hlink>
        <a:srgbClr val="FFF7CF"/>
      </a:hlink>
      <a:folHlink>
        <a:srgbClr val="CBA589"/>
      </a:folHlink>
    </a:clrScheme>
    <a:fontScheme name="Garamond Ari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DevilInMexico">
      <a:dk1>
        <a:srgbClr val="410C0C"/>
      </a:dk1>
      <a:lt1>
        <a:srgbClr val="DFDEC7"/>
      </a:lt1>
      <a:dk2>
        <a:srgbClr val="5C3D3D"/>
      </a:dk2>
      <a:lt2>
        <a:srgbClr val="F7F3DC"/>
      </a:lt2>
      <a:accent1>
        <a:srgbClr val="F7F3DC"/>
      </a:accent1>
      <a:accent2>
        <a:srgbClr val="DFDEC7"/>
      </a:accent2>
      <a:accent3>
        <a:srgbClr val="F7F3DC"/>
      </a:accent3>
      <a:accent4>
        <a:srgbClr val="DFDEC7"/>
      </a:accent4>
      <a:accent5>
        <a:srgbClr val="BAD0E2"/>
      </a:accent5>
      <a:accent6>
        <a:srgbClr val="CFCEAC"/>
      </a:accent6>
      <a:hlink>
        <a:srgbClr val="BED3E4"/>
      </a:hlink>
      <a:folHlink>
        <a:srgbClr val="548BB7"/>
      </a:folHlink>
    </a:clrScheme>
    <a:fontScheme name="Garamond Helvetica">
      <a:majorFont>
        <a:latin typeface="Garamon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nifest Destiny">
    <a:dk1>
      <a:srgbClr val="241309"/>
    </a:dk1>
    <a:lt1>
      <a:srgbClr val="FFF7CF"/>
    </a:lt1>
    <a:dk2>
      <a:srgbClr val="241309"/>
    </a:dk2>
    <a:lt2>
      <a:srgbClr val="FFF7CF"/>
    </a:lt2>
    <a:accent1>
      <a:srgbClr val="FFF7CF"/>
    </a:accent1>
    <a:accent2>
      <a:srgbClr val="D97F72"/>
    </a:accent2>
    <a:accent3>
      <a:srgbClr val="FFF7CF"/>
    </a:accent3>
    <a:accent4>
      <a:srgbClr val="FFF7CF"/>
    </a:accent4>
    <a:accent5>
      <a:srgbClr val="E5AAA1"/>
    </a:accent5>
    <a:accent6>
      <a:srgbClr val="B9B396"/>
    </a:accent6>
    <a:hlink>
      <a:srgbClr val="FFF7CF"/>
    </a:hlink>
    <a:folHlink>
      <a:srgbClr val="CBA589"/>
    </a:folHlink>
  </a:clrScheme>
</a:themeOverride>
</file>

<file path=ppt/theme/themeOverride2.xml><?xml version="1.0" encoding="utf-8"?>
<a:themeOverride xmlns:a="http://schemas.openxmlformats.org/drawingml/2006/main">
  <a:clrScheme name="Manifest Destiny">
    <a:dk1>
      <a:srgbClr val="241309"/>
    </a:dk1>
    <a:lt1>
      <a:srgbClr val="FFF7CF"/>
    </a:lt1>
    <a:dk2>
      <a:srgbClr val="241309"/>
    </a:dk2>
    <a:lt2>
      <a:srgbClr val="FFF7CF"/>
    </a:lt2>
    <a:accent1>
      <a:srgbClr val="FFF7CF"/>
    </a:accent1>
    <a:accent2>
      <a:srgbClr val="D97F72"/>
    </a:accent2>
    <a:accent3>
      <a:srgbClr val="FFF7CF"/>
    </a:accent3>
    <a:accent4>
      <a:srgbClr val="FFF7CF"/>
    </a:accent4>
    <a:accent5>
      <a:srgbClr val="E5AAA1"/>
    </a:accent5>
    <a:accent6>
      <a:srgbClr val="B9B396"/>
    </a:accent6>
    <a:hlink>
      <a:srgbClr val="FFF7CF"/>
    </a:hlink>
    <a:folHlink>
      <a:srgbClr val="CBA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1591</Words>
  <Application>Microsoft Macintosh PowerPoint</Application>
  <PresentationFormat>On-screen Show (4:3)</PresentationFormat>
  <Paragraphs>268</Paragraphs>
  <Slides>43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2_Office Theme</vt:lpstr>
      <vt:lpstr>1_Office Theme</vt:lpstr>
      <vt:lpstr>Chapter 9: Manifest Destiny</vt:lpstr>
      <vt:lpstr>Slide 2</vt:lpstr>
      <vt:lpstr>Objective:</vt:lpstr>
      <vt:lpstr>Slide 4</vt:lpstr>
      <vt:lpstr>Manifest  Destiny</vt:lpstr>
      <vt:lpstr>Manifest Destiny</vt:lpstr>
      <vt:lpstr>Manifest Destiny</vt:lpstr>
      <vt:lpstr>Slide 8</vt:lpstr>
      <vt:lpstr>Heading Westward</vt:lpstr>
      <vt:lpstr>West Coast!</vt:lpstr>
      <vt:lpstr>Settler Life</vt:lpstr>
      <vt:lpstr>Texas War for Independence</vt:lpstr>
      <vt:lpstr>The “Lone Star” Republic</vt:lpstr>
      <vt:lpstr>Opening Texas to America</vt:lpstr>
      <vt:lpstr>Distrust amongst empresarios</vt:lpstr>
      <vt:lpstr>War…Texas style</vt:lpstr>
      <vt:lpstr>Mexico fights back, hardcore</vt:lpstr>
      <vt:lpstr>Remember the Alamo and Goliad!</vt:lpstr>
      <vt:lpstr>Annexation of Texas</vt:lpstr>
      <vt:lpstr>Border Dispute</vt:lpstr>
      <vt:lpstr>A Delicate Balance</vt:lpstr>
      <vt:lpstr>Issues with Texas</vt:lpstr>
      <vt:lpstr>Slide 23</vt:lpstr>
      <vt:lpstr>1844 Presidential Election</vt:lpstr>
      <vt:lpstr>Election of 1844</vt:lpstr>
      <vt:lpstr>Slide 26</vt:lpstr>
      <vt:lpstr>Annexing Oregon and Texas</vt:lpstr>
      <vt:lpstr>POLK WINS</vt:lpstr>
      <vt:lpstr>ANNEXED</vt:lpstr>
      <vt:lpstr>The Mexican War</vt:lpstr>
      <vt:lpstr>Cockiness leads to war in 1845</vt:lpstr>
      <vt:lpstr>Fighting strategy</vt:lpstr>
      <vt:lpstr>Not a complex war</vt:lpstr>
      <vt:lpstr>Manifest Destiny</vt:lpstr>
      <vt:lpstr>Almost There...</vt:lpstr>
      <vt:lpstr>WAR!!!</vt:lpstr>
      <vt:lpstr>Occupation of Mexico City</vt:lpstr>
      <vt:lpstr>Not a complex war</vt:lpstr>
      <vt:lpstr>Gen. Scott’s Campaign</vt:lpstr>
      <vt:lpstr>Mexican Cession</vt:lpstr>
      <vt:lpstr>End of the war</vt:lpstr>
      <vt:lpstr>A Continuing Controversy...</vt:lpstr>
      <vt:lpstr>Slide 43</vt:lpstr>
    </vt:vector>
  </TitlesOfParts>
  <Company>SDOC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USHC 2 - Westward Expansion</dc:title>
  <dc:creator>Tom Richey</dc:creator>
  <cp:lastModifiedBy>michael tuttle</cp:lastModifiedBy>
  <cp:revision>51</cp:revision>
  <dcterms:created xsi:type="dcterms:W3CDTF">2016-01-24T19:03:28Z</dcterms:created>
  <dcterms:modified xsi:type="dcterms:W3CDTF">2016-01-25T19:55:35Z</dcterms:modified>
</cp:coreProperties>
</file>