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9" r:id="rId4"/>
    <p:sldId id="258" r:id="rId5"/>
    <p:sldId id="260" r:id="rId6"/>
    <p:sldId id="261" r:id="rId7"/>
    <p:sldId id="263" r:id="rId8"/>
    <p:sldId id="299" r:id="rId9"/>
    <p:sldId id="264" r:id="rId10"/>
    <p:sldId id="265" r:id="rId11"/>
    <p:sldId id="266" r:id="rId12"/>
    <p:sldId id="267" r:id="rId13"/>
    <p:sldId id="268" r:id="rId14"/>
    <p:sldId id="269" r:id="rId15"/>
    <p:sldId id="270" r:id="rId16"/>
    <p:sldId id="271" r:id="rId17"/>
    <p:sldId id="272" r:id="rId18"/>
    <p:sldId id="273" r:id="rId19"/>
    <p:sldId id="310" r:id="rId20"/>
    <p:sldId id="276" r:id="rId21"/>
    <p:sldId id="311" r:id="rId22"/>
    <p:sldId id="312" r:id="rId23"/>
    <p:sldId id="277" r:id="rId24"/>
    <p:sldId id="313" r:id="rId25"/>
    <p:sldId id="278" r:id="rId26"/>
    <p:sldId id="282" r:id="rId27"/>
    <p:sldId id="281" r:id="rId28"/>
    <p:sldId id="283" r:id="rId29"/>
    <p:sldId id="284" r:id="rId30"/>
    <p:sldId id="279" r:id="rId31"/>
    <p:sldId id="285" r:id="rId32"/>
    <p:sldId id="286" r:id="rId33"/>
    <p:sldId id="280" r:id="rId34"/>
    <p:sldId id="287" r:id="rId35"/>
    <p:sldId id="288" r:id="rId36"/>
    <p:sldId id="289" r:id="rId37"/>
    <p:sldId id="290" r:id="rId38"/>
    <p:sldId id="293" r:id="rId39"/>
    <p:sldId id="292" r:id="rId40"/>
    <p:sldId id="295" r:id="rId41"/>
    <p:sldId id="294" r:id="rId42"/>
    <p:sldId id="291" r:id="rId43"/>
    <p:sldId id="297" r:id="rId44"/>
    <p:sldId id="296" r:id="rId45"/>
    <p:sldId id="298" r:id="rId46"/>
    <p:sldId id="300" r:id="rId47"/>
    <p:sldId id="301"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7BFF80-E8F6-43E8-AD17-EC26AE5F70AA}">
          <p14:sldIdLst>
            <p14:sldId id="256"/>
            <p14:sldId id="257"/>
            <p14:sldId id="259"/>
            <p14:sldId id="258"/>
            <p14:sldId id="260"/>
            <p14:sldId id="261"/>
            <p14:sldId id="263"/>
            <p14:sldId id="299"/>
            <p14:sldId id="264"/>
            <p14:sldId id="265"/>
            <p14:sldId id="266"/>
            <p14:sldId id="267"/>
            <p14:sldId id="268"/>
            <p14:sldId id="269"/>
            <p14:sldId id="270"/>
            <p14:sldId id="271"/>
            <p14:sldId id="272"/>
            <p14:sldId id="273"/>
            <p14:sldId id="310"/>
            <p14:sldId id="276"/>
            <p14:sldId id="311"/>
            <p14:sldId id="312"/>
            <p14:sldId id="277"/>
            <p14:sldId id="313"/>
            <p14:sldId id="278"/>
            <p14:sldId id="282"/>
            <p14:sldId id="281"/>
            <p14:sldId id="283"/>
            <p14:sldId id="284"/>
            <p14:sldId id="279"/>
            <p14:sldId id="285"/>
            <p14:sldId id="286"/>
            <p14:sldId id="280"/>
            <p14:sldId id="287"/>
            <p14:sldId id="288"/>
            <p14:sldId id="289"/>
            <p14:sldId id="290"/>
            <p14:sldId id="293"/>
            <p14:sldId id="292"/>
            <p14:sldId id="295"/>
            <p14:sldId id="294"/>
            <p14:sldId id="291"/>
            <p14:sldId id="297"/>
            <p14:sldId id="296"/>
            <p14:sldId id="298"/>
            <p14:sldId id="300"/>
            <p14:sldId id="301"/>
            <p14:sldId id="302"/>
            <p14:sldId id="303"/>
          </p14:sldIdLst>
        </p14:section>
        <p14:section name="Untitled Section" id="{66498266-D76F-441E-A5E7-6B382EF35DB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7C3A"/>
    <a:srgbClr val="1F346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107" d="100"/>
          <a:sy n="107" d="100"/>
        </p:scale>
        <p:origin x="176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5C7B2-4ADB-4100-8AEB-1E18274392C4}" type="datetimeFigureOut">
              <a:rPr lang="en-US" smtClean="0"/>
              <a:pPr/>
              <a:t>11/28/16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77626-F836-4DD3-868B-0E7C234C8CED}" type="slidenum">
              <a:rPr lang="en-US" smtClean="0"/>
              <a:pPr/>
              <a:t>‹#›</a:t>
            </a:fld>
            <a:endParaRPr lang="en-US"/>
          </a:p>
        </p:txBody>
      </p:sp>
    </p:spTree>
    <p:extLst>
      <p:ext uri="{BB962C8B-B14F-4D97-AF65-F5344CB8AC3E}">
        <p14:creationId xmlns:p14="http://schemas.microsoft.com/office/powerpoint/2010/main" val="378707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77626-F836-4DD3-868B-0E7C234C8CE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77626-F836-4DD3-868B-0E7C234C8CED}"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C11B3C9-AC41-4E6D-81E2-29BDA91745EF}" type="datetimeFigureOut">
              <a:rPr lang="en-US" smtClean="0"/>
              <a:pPr/>
              <a:t>11/28/16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BEFEB95-954A-433F-ADC8-CD8D4C9B0EF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11B3C9-AC41-4E6D-81E2-29BDA91745EF}" type="datetimeFigureOut">
              <a:rPr lang="en-US" smtClean="0"/>
              <a:pPr/>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11B3C9-AC41-4E6D-81E2-29BDA91745EF}" type="datetimeFigureOut">
              <a:rPr lang="en-US" smtClean="0"/>
              <a:pPr/>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11B3C9-AC41-4E6D-81E2-29BDA91745EF}" type="datetimeFigureOut">
              <a:rPr lang="en-US" smtClean="0"/>
              <a:pPr/>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11B3C9-AC41-4E6D-81E2-29BDA91745EF}" type="datetimeFigureOut">
              <a:rPr lang="en-US" smtClean="0"/>
              <a:pPr/>
              <a:t>11/28/16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BEFEB95-954A-433F-ADC8-CD8D4C9B0E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11B3C9-AC41-4E6D-81E2-29BDA91745EF}" type="datetimeFigureOut">
              <a:rPr lang="en-US" smtClean="0"/>
              <a:pPr/>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11B3C9-AC41-4E6D-81E2-29BDA91745EF}" type="datetimeFigureOut">
              <a:rPr lang="en-US" smtClean="0"/>
              <a:pPr/>
              <a:t>11/28/16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11B3C9-AC41-4E6D-81E2-29BDA91745EF}" type="datetimeFigureOut">
              <a:rPr lang="en-US" smtClean="0"/>
              <a:pPr/>
              <a:t>11/28/16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1B3C9-AC41-4E6D-81E2-29BDA91745EF}" type="datetimeFigureOut">
              <a:rPr lang="en-US" smtClean="0"/>
              <a:pPr/>
              <a:t>11/28/16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11B3C9-AC41-4E6D-81E2-29BDA91745EF}" type="datetimeFigureOut">
              <a:rPr lang="en-US" smtClean="0"/>
              <a:pPr/>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11B3C9-AC41-4E6D-81E2-29BDA91745EF}" type="datetimeFigureOut">
              <a:rPr lang="en-US" smtClean="0"/>
              <a:pPr/>
              <a:t>11/28/16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FEB95-954A-433F-ADC8-CD8D4C9B0E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11B3C9-AC41-4E6D-81E2-29BDA91745EF}" type="datetimeFigureOut">
              <a:rPr lang="en-US" smtClean="0"/>
              <a:pPr/>
              <a:t>11/28/16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EFEB95-954A-433F-ADC8-CD8D4C9B0EF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MX_v0zxM23Q" TargetMode="Externa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9CBpbuV3ok" TargetMode="Externa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quizlet.com/198684/fdrs-alphabet-soup-flash-cards/" TargetMode="Externa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ney.howstuffworks.com/14-of-the-new-deals-alphabet-agencies.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hphgHi6FD8k&amp;feature=related" TargetMode="Externa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hphgHi6FD8k&amp;feature=related" TargetMode="Externa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S9_gqCytV4&amp;feature=related" TargetMode="External"/><Relationship Id="rId3" Type="http://schemas.openxmlformats.org/officeDocument/2006/relationships/image" Target="../media/image2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gif"/><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gif"/><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 Id="rId3" Type="http://schemas.openxmlformats.org/officeDocument/2006/relationships/image" Target="../media/image39.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gif"/><Relationship Id="rId5" Type="http://schemas.openxmlformats.org/officeDocument/2006/relationships/image" Target="../media/image44.gif"/><Relationship Id="rId6" Type="http://schemas.openxmlformats.org/officeDocument/2006/relationships/image" Target="../media/image45.gif"/><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gif"/><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L0Qt7IF8Q4" TargetMode="Externa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2590800"/>
          </a:xfrm>
        </p:spPr>
        <p:txBody>
          <a:bodyPr>
            <a:noAutofit/>
          </a:bodyPr>
          <a:lstStyle/>
          <a:p>
            <a:r>
              <a:rPr lang="en-US" sz="7200" dirty="0" smtClean="0">
                <a:solidFill>
                  <a:srgbClr val="C00000"/>
                </a:solidFill>
                <a:latin typeface="Bernard MT Condensed" pitchFamily="18" charset="0"/>
              </a:rPr>
              <a:t>ROOSEVELT</a:t>
            </a:r>
            <a:br>
              <a:rPr lang="en-US" sz="7200" dirty="0" smtClean="0">
                <a:solidFill>
                  <a:srgbClr val="C00000"/>
                </a:solidFill>
                <a:latin typeface="Bernard MT Condensed" pitchFamily="18" charset="0"/>
              </a:rPr>
            </a:br>
            <a:r>
              <a:rPr lang="en-US" sz="7200" dirty="0" smtClean="0">
                <a:solidFill>
                  <a:schemeClr val="tx1"/>
                </a:solidFill>
                <a:latin typeface="Bernard MT Condensed" pitchFamily="18" charset="0"/>
              </a:rPr>
              <a:t>and THE</a:t>
            </a:r>
            <a:r>
              <a:rPr lang="en-US" sz="7200" dirty="0" smtClean="0">
                <a:latin typeface="Bernard MT Condensed" pitchFamily="18" charset="0"/>
              </a:rPr>
              <a:t/>
            </a:r>
            <a:br>
              <a:rPr lang="en-US" sz="7200" dirty="0" smtClean="0">
                <a:latin typeface="Bernard MT Condensed" pitchFamily="18" charset="0"/>
              </a:rPr>
            </a:br>
            <a:r>
              <a:rPr lang="en-US" sz="7200" dirty="0" smtClean="0">
                <a:solidFill>
                  <a:srgbClr val="002060"/>
                </a:solidFill>
                <a:latin typeface="Bernard MT Condensed" pitchFamily="18" charset="0"/>
              </a:rPr>
              <a:t>NEW DEAL </a:t>
            </a:r>
            <a:endParaRPr lang="en-US" sz="7200" dirty="0">
              <a:solidFill>
                <a:srgbClr val="002060"/>
              </a:solidFill>
              <a:latin typeface="Bernard MT Condensed" pitchFamily="18" charset="0"/>
            </a:endParaRPr>
          </a:p>
        </p:txBody>
      </p:sp>
      <p:sp>
        <p:nvSpPr>
          <p:cNvPr id="3" name="Subtitle 2"/>
          <p:cNvSpPr>
            <a:spLocks noGrp="1"/>
          </p:cNvSpPr>
          <p:nvPr>
            <p:ph type="subTitle" idx="1"/>
          </p:nvPr>
        </p:nvSpPr>
        <p:spPr/>
        <p:txBody>
          <a:bodyPr/>
          <a:lstStyle/>
          <a:p>
            <a:endParaRPr lang="en-US" dirty="0"/>
          </a:p>
        </p:txBody>
      </p:sp>
      <p:pic>
        <p:nvPicPr>
          <p:cNvPr id="26626" name="Picture 2" descr="http://www.libertyinkjournal.com/blog/wp-content/uploads/2011/02/fdr.jpg"/>
          <p:cNvPicPr>
            <a:picLocks noChangeAspect="1" noChangeArrowheads="1"/>
          </p:cNvPicPr>
          <p:nvPr/>
        </p:nvPicPr>
        <p:blipFill>
          <a:blip r:embed="rId2" cstate="print"/>
          <a:srcRect/>
          <a:stretch>
            <a:fillRect/>
          </a:stretch>
        </p:blipFill>
        <p:spPr bwMode="auto">
          <a:xfrm>
            <a:off x="2362200" y="3962400"/>
            <a:ext cx="4419600" cy="2895600"/>
          </a:xfrm>
          <a:prstGeom prst="rect">
            <a:avLst/>
          </a:prstGeom>
          <a:noFill/>
        </p:spPr>
      </p:pic>
      <p:pic>
        <p:nvPicPr>
          <p:cNvPr id="26628" name="Picture 4" descr="http://www-raider.stjohns.k12.fl.us/teachers/rizzuts/01A91BC8-0118C716.0/american-flag.gif"/>
          <p:cNvPicPr>
            <a:picLocks noChangeAspect="1" noChangeArrowheads="1"/>
          </p:cNvPicPr>
          <p:nvPr/>
        </p:nvPicPr>
        <p:blipFill>
          <a:blip r:embed="rId3" cstate="print"/>
          <a:srcRect/>
          <a:stretch>
            <a:fillRect/>
          </a:stretch>
        </p:blipFill>
        <p:spPr bwMode="auto">
          <a:xfrm>
            <a:off x="0" y="0"/>
            <a:ext cx="2362200" cy="6858000"/>
          </a:xfrm>
          <a:prstGeom prst="rect">
            <a:avLst/>
          </a:prstGeom>
          <a:noFill/>
        </p:spPr>
      </p:pic>
      <p:pic>
        <p:nvPicPr>
          <p:cNvPr id="6" name="Picture 4" descr="http://www-raider.stjohns.k12.fl.us/teachers/rizzuts/01A91BC8-0118C716.0/american-flag.gif"/>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odoni MT Black" pitchFamily="18" charset="0"/>
              </a:rPr>
              <a:t>ELECTION</a:t>
            </a:r>
            <a:r>
              <a:rPr lang="en-US" sz="5400" dirty="0" smtClean="0">
                <a:latin typeface="Bodoni MT Black" pitchFamily="18" charset="0"/>
              </a:rPr>
              <a:t> </a:t>
            </a:r>
            <a:r>
              <a:rPr lang="en-US" sz="5400" dirty="0" smtClean="0">
                <a:solidFill>
                  <a:schemeClr val="tx1"/>
                </a:solidFill>
                <a:latin typeface="Bodoni MT Black" pitchFamily="18" charset="0"/>
              </a:rPr>
              <a:t>OF</a:t>
            </a:r>
            <a:r>
              <a:rPr lang="en-US" sz="5400" dirty="0" smtClean="0">
                <a:latin typeface="Bodoni MT Black" pitchFamily="18" charset="0"/>
              </a:rPr>
              <a:t> </a:t>
            </a:r>
            <a:r>
              <a:rPr lang="en-US" sz="5400" dirty="0" smtClean="0">
                <a:solidFill>
                  <a:srgbClr val="002060"/>
                </a:solidFill>
                <a:latin typeface="Bodoni MT Black" pitchFamily="18" charset="0"/>
              </a:rPr>
              <a:t>1932</a:t>
            </a:r>
            <a:endParaRPr lang="en-US" sz="5400" dirty="0">
              <a:solidFill>
                <a:srgbClr val="002060"/>
              </a:solidFill>
              <a:latin typeface="Bodoni MT Black" pitchFamily="18" charset="0"/>
            </a:endParaRPr>
          </a:p>
        </p:txBody>
      </p:sp>
      <p:sp>
        <p:nvSpPr>
          <p:cNvPr id="3" name="Content Placeholder 2"/>
          <p:cNvSpPr>
            <a:spLocks noGrp="1"/>
          </p:cNvSpPr>
          <p:nvPr>
            <p:ph idx="1"/>
          </p:nvPr>
        </p:nvSpPr>
        <p:spPr>
          <a:xfrm>
            <a:off x="0" y="1371600"/>
            <a:ext cx="9144000" cy="4937760"/>
          </a:xfrm>
        </p:spPr>
        <p:txBody>
          <a:bodyPr>
            <a:normAutofit/>
          </a:bodyPr>
          <a:lstStyle/>
          <a:p>
            <a:r>
              <a:rPr lang="en-US" sz="2000" b="1" dirty="0" smtClean="0"/>
              <a:t>Inauguration: March 4, 1933</a:t>
            </a:r>
            <a:endParaRPr lang="en-US" sz="1600" b="1" dirty="0" smtClean="0"/>
          </a:p>
          <a:p>
            <a:pPr lvl="1"/>
            <a:r>
              <a:rPr lang="en-US" sz="1600" b="1" dirty="0" smtClean="0"/>
              <a:t>Unemployment:</a:t>
            </a:r>
          </a:p>
          <a:p>
            <a:pPr lvl="2"/>
            <a:r>
              <a:rPr lang="en-US" sz="1400" b="1" dirty="0" smtClean="0"/>
              <a:t>Continued to rise throughout the winter (1932-1933)</a:t>
            </a:r>
          </a:p>
          <a:p>
            <a:pPr lvl="2"/>
            <a:r>
              <a:rPr lang="en-US" sz="1400" b="1" dirty="0" smtClean="0"/>
              <a:t>25%</a:t>
            </a:r>
          </a:p>
          <a:p>
            <a:pPr lvl="1"/>
            <a:r>
              <a:rPr lang="en-US" sz="1600" b="1" dirty="0" smtClean="0"/>
              <a:t>Bank runs had steadily increased:</a:t>
            </a:r>
          </a:p>
          <a:p>
            <a:pPr lvl="2"/>
            <a:r>
              <a:rPr lang="en-US" sz="1400" b="1" dirty="0"/>
              <a:t>V</a:t>
            </a:r>
            <a:r>
              <a:rPr lang="en-US" sz="1400" b="1" dirty="0" smtClean="0"/>
              <a:t>alue of U.S. dollar decreased</a:t>
            </a:r>
          </a:p>
          <a:p>
            <a:pPr lvl="2"/>
            <a:r>
              <a:rPr lang="en-US" sz="1400" b="1" dirty="0" smtClean="0"/>
              <a:t>4,000 banks closed (9 million accounts)</a:t>
            </a:r>
          </a:p>
          <a:p>
            <a:pPr lvl="2"/>
            <a:r>
              <a:rPr lang="en-US" sz="1400" b="1" i="1" dirty="0" smtClean="0"/>
              <a:t>Bank Holidays</a:t>
            </a:r>
          </a:p>
          <a:p>
            <a:pPr lvl="2"/>
            <a:endParaRPr lang="en-US" sz="1400" b="1" i="1" dirty="0" smtClean="0"/>
          </a:p>
          <a:p>
            <a:pPr lvl="1">
              <a:buNone/>
            </a:pPr>
            <a:r>
              <a:rPr lang="en-US" sz="1600" b="1" dirty="0" smtClean="0"/>
              <a:t>“First of all… let me assert my firm belief</a:t>
            </a:r>
          </a:p>
          <a:p>
            <a:pPr lvl="1">
              <a:buNone/>
            </a:pPr>
            <a:r>
              <a:rPr lang="en-US" sz="1600" b="1" dirty="0" smtClean="0"/>
              <a:t> that the only thing we have to fear is fear itself” </a:t>
            </a:r>
          </a:p>
          <a:p>
            <a:pPr lvl="1"/>
            <a:endParaRPr lang="en-US" sz="1600" b="1" dirty="0" smtClean="0"/>
          </a:p>
          <a:p>
            <a:pPr lvl="1"/>
            <a:endParaRPr lang="en-US" sz="1600" b="1" dirty="0" smtClean="0"/>
          </a:p>
          <a:p>
            <a:endParaRPr lang="en-US" sz="2000" b="1" dirty="0"/>
          </a:p>
        </p:txBody>
      </p:sp>
      <p:pic>
        <p:nvPicPr>
          <p:cNvPr id="1026" name="Picture 2" descr="http://blstb.msn.com/i/B4/84CC347417D774B71CC38330E0B4F2.jpg">
            <a:hlinkClick r:id="rId2"/>
          </p:cNvPr>
          <p:cNvPicPr>
            <a:picLocks noChangeAspect="1" noChangeArrowheads="1"/>
          </p:cNvPicPr>
          <p:nvPr/>
        </p:nvPicPr>
        <p:blipFill>
          <a:blip r:embed="rId3" cstate="print"/>
          <a:srcRect/>
          <a:stretch>
            <a:fillRect/>
          </a:stretch>
        </p:blipFill>
        <p:spPr bwMode="auto">
          <a:xfrm>
            <a:off x="5638801" y="2571750"/>
            <a:ext cx="3505200" cy="4286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70C0"/>
                </a:solidFill>
                <a:latin typeface="Constantia" pitchFamily="18" charset="0"/>
              </a:rPr>
              <a:t>THE FIRST NEW DEAL</a:t>
            </a:r>
            <a:endParaRPr lang="en-US" sz="6000" dirty="0">
              <a:solidFill>
                <a:srgbClr val="0070C0"/>
              </a:solidFill>
              <a:latin typeface="Constantia" pitchFamily="18" charset="0"/>
            </a:endParaRPr>
          </a:p>
        </p:txBody>
      </p:sp>
      <p:sp>
        <p:nvSpPr>
          <p:cNvPr id="3" name="Content Placeholder 2"/>
          <p:cNvSpPr>
            <a:spLocks noGrp="1"/>
          </p:cNvSpPr>
          <p:nvPr>
            <p:ph idx="1"/>
          </p:nvPr>
        </p:nvSpPr>
        <p:spPr>
          <a:xfrm>
            <a:off x="457200" y="1371600"/>
            <a:ext cx="8229600" cy="3505200"/>
          </a:xfrm>
        </p:spPr>
        <p:txBody>
          <a:bodyPr>
            <a:normAutofit lnSpcReduction="10000"/>
          </a:bodyPr>
          <a:lstStyle/>
          <a:p>
            <a:r>
              <a:rPr lang="en-US" sz="2000" b="1" dirty="0" smtClean="0"/>
              <a:t>The First Hundred Days:</a:t>
            </a:r>
          </a:p>
          <a:p>
            <a:pPr lvl="1"/>
            <a:r>
              <a:rPr lang="en-US" sz="1600" b="1" dirty="0" smtClean="0"/>
              <a:t>“Brain Trust”</a:t>
            </a:r>
          </a:p>
          <a:p>
            <a:pPr lvl="2"/>
            <a:r>
              <a:rPr lang="en-US" sz="1400" b="1" dirty="0" smtClean="0"/>
              <a:t>Academics</a:t>
            </a:r>
          </a:p>
          <a:p>
            <a:pPr lvl="2"/>
            <a:r>
              <a:rPr lang="en-US" sz="1400" b="1" dirty="0" smtClean="0"/>
              <a:t>Business</a:t>
            </a:r>
          </a:p>
          <a:p>
            <a:pPr lvl="2"/>
            <a:r>
              <a:rPr lang="en-US" sz="1400" b="1" dirty="0" smtClean="0"/>
              <a:t>Agriculture</a:t>
            </a:r>
          </a:p>
          <a:p>
            <a:pPr lvl="2"/>
            <a:r>
              <a:rPr lang="en-US" sz="1400" b="1" dirty="0" smtClean="0"/>
              <a:t>Government</a:t>
            </a:r>
          </a:p>
          <a:p>
            <a:pPr lvl="2"/>
            <a:r>
              <a:rPr lang="en-US" sz="1400" b="1" dirty="0" smtClean="0"/>
              <a:t>Law</a:t>
            </a:r>
          </a:p>
          <a:p>
            <a:pPr lvl="2"/>
            <a:r>
              <a:rPr lang="en-US" sz="1400" b="1" dirty="0" smtClean="0"/>
              <a:t>Social work</a:t>
            </a:r>
          </a:p>
          <a:p>
            <a:pPr lvl="1"/>
            <a:r>
              <a:rPr lang="en-US" sz="1600" b="1" dirty="0" smtClean="0"/>
              <a:t>Bold experimentation and intervention</a:t>
            </a:r>
          </a:p>
          <a:p>
            <a:pPr lvl="1"/>
            <a:r>
              <a:rPr lang="en-US" sz="1600" b="1" dirty="0" smtClean="0"/>
              <a:t>March-June:</a:t>
            </a:r>
          </a:p>
          <a:p>
            <a:pPr lvl="2"/>
            <a:r>
              <a:rPr lang="en-US" sz="1400" b="1" dirty="0" smtClean="0"/>
              <a:t>Congress passes 15 major acts to combat</a:t>
            </a:r>
          </a:p>
          <a:p>
            <a:pPr lvl="2">
              <a:buNone/>
            </a:pPr>
            <a:r>
              <a:rPr lang="en-US" sz="1400" b="1" dirty="0" smtClean="0"/>
              <a:t>	 the depression (First New Deal)</a:t>
            </a:r>
          </a:p>
          <a:p>
            <a:pPr lvl="2"/>
            <a:r>
              <a:rPr lang="en-US" sz="1400" b="1" dirty="0" smtClean="0"/>
              <a:t>Unprecedented legislative pace</a:t>
            </a:r>
          </a:p>
          <a:p>
            <a:endParaRPr lang="en-US" sz="2000" b="1" dirty="0"/>
          </a:p>
        </p:txBody>
      </p:sp>
      <p:pic>
        <p:nvPicPr>
          <p:cNvPr id="22530" name="Picture 2" descr="http://www.newdeal75.org/images/anniversary.jpg"/>
          <p:cNvPicPr>
            <a:picLocks noChangeAspect="1" noChangeArrowheads="1"/>
          </p:cNvPicPr>
          <p:nvPr/>
        </p:nvPicPr>
        <p:blipFill>
          <a:blip r:embed="rId3" cstate="print"/>
          <a:srcRect/>
          <a:stretch>
            <a:fillRect/>
          </a:stretch>
        </p:blipFill>
        <p:spPr bwMode="auto">
          <a:xfrm>
            <a:off x="5181600" y="1447800"/>
            <a:ext cx="3962400" cy="54102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4">
                    <a:lumMod val="50000"/>
                  </a:schemeClr>
                </a:solidFill>
                <a:latin typeface="+mn-lt"/>
              </a:rPr>
              <a:t>BANKING CRISIS</a:t>
            </a:r>
            <a:endParaRPr lang="en-US" sz="5400" dirty="0">
              <a:solidFill>
                <a:schemeClr val="accent4">
                  <a:lumMod val="50000"/>
                </a:schemeClr>
              </a:solidFill>
              <a:latin typeface="+mn-lt"/>
            </a:endParaRPr>
          </a:p>
        </p:txBody>
      </p:sp>
      <p:sp>
        <p:nvSpPr>
          <p:cNvPr id="3" name="Content Placeholder 2"/>
          <p:cNvSpPr>
            <a:spLocks noGrp="1"/>
          </p:cNvSpPr>
          <p:nvPr>
            <p:ph idx="1"/>
          </p:nvPr>
        </p:nvSpPr>
        <p:spPr>
          <a:xfrm>
            <a:off x="457200" y="1371600"/>
            <a:ext cx="8229600" cy="3733800"/>
          </a:xfrm>
        </p:spPr>
        <p:txBody>
          <a:bodyPr>
            <a:normAutofit/>
          </a:bodyPr>
          <a:lstStyle/>
          <a:p>
            <a:r>
              <a:rPr lang="en-US" sz="2000" b="1" dirty="0" smtClean="0"/>
              <a:t>FDR’s top priority was to restore confidence in banking</a:t>
            </a:r>
          </a:p>
          <a:p>
            <a:pPr lvl="1"/>
            <a:r>
              <a:rPr lang="en-US" sz="1600" b="1" dirty="0" smtClean="0"/>
              <a:t>National Bank Holiday</a:t>
            </a:r>
          </a:p>
          <a:p>
            <a:pPr lvl="1"/>
            <a:r>
              <a:rPr lang="en-US" sz="1600" b="1" dirty="0" smtClean="0"/>
              <a:t>Special session of Congress (March 9, 1933)</a:t>
            </a:r>
          </a:p>
          <a:p>
            <a:pPr>
              <a:buNone/>
            </a:pPr>
            <a:endParaRPr lang="en-US" sz="2000" b="1" dirty="0"/>
          </a:p>
        </p:txBody>
      </p:sp>
      <p:pic>
        <p:nvPicPr>
          <p:cNvPr id="43012" name="Picture 4" descr="http://successsystemsnow.com/wp-content/uploads/2010/10/1933-gold-actNYT.jpg"/>
          <p:cNvPicPr>
            <a:picLocks noChangeAspect="1" noChangeArrowheads="1"/>
          </p:cNvPicPr>
          <p:nvPr/>
        </p:nvPicPr>
        <p:blipFill>
          <a:blip r:embed="rId2" cstate="print"/>
          <a:srcRect/>
          <a:stretch>
            <a:fillRect/>
          </a:stretch>
        </p:blipFill>
        <p:spPr bwMode="auto">
          <a:xfrm>
            <a:off x="990600" y="2667000"/>
            <a:ext cx="7162800" cy="39338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4">
                    <a:lumMod val="50000"/>
                  </a:schemeClr>
                </a:solidFill>
                <a:latin typeface="+mn-lt"/>
              </a:rPr>
              <a:t>BANKING CRISIS</a:t>
            </a:r>
            <a:endParaRPr lang="en-US" sz="5400" dirty="0">
              <a:solidFill>
                <a:schemeClr val="accent4">
                  <a:lumMod val="50000"/>
                </a:schemeClr>
              </a:solidFill>
              <a:latin typeface="+mn-lt"/>
            </a:endParaRPr>
          </a:p>
        </p:txBody>
      </p:sp>
      <p:sp>
        <p:nvSpPr>
          <p:cNvPr id="3" name="Content Placeholder 2"/>
          <p:cNvSpPr>
            <a:spLocks noGrp="1"/>
          </p:cNvSpPr>
          <p:nvPr>
            <p:ph idx="1"/>
          </p:nvPr>
        </p:nvSpPr>
        <p:spPr>
          <a:xfrm>
            <a:off x="457200" y="1371600"/>
            <a:ext cx="8229600" cy="3733800"/>
          </a:xfrm>
        </p:spPr>
        <p:txBody>
          <a:bodyPr>
            <a:normAutofit/>
          </a:bodyPr>
          <a:lstStyle/>
          <a:p>
            <a:r>
              <a:rPr lang="en-US" sz="2000" b="1" dirty="0" smtClean="0"/>
              <a:t>FDR’s top priority was to restore confidence in banking</a:t>
            </a:r>
          </a:p>
          <a:p>
            <a:pPr lvl="1"/>
            <a:r>
              <a:rPr lang="en-US" sz="1600" b="1" dirty="0" smtClean="0"/>
              <a:t>National Bank Holiday</a:t>
            </a:r>
          </a:p>
          <a:p>
            <a:pPr lvl="1"/>
            <a:r>
              <a:rPr lang="en-US" sz="1600" b="1" dirty="0" smtClean="0"/>
              <a:t>Special session of Congress (March 9, 1933)</a:t>
            </a:r>
          </a:p>
          <a:p>
            <a:pPr lvl="1"/>
            <a:r>
              <a:rPr lang="en-US" sz="1600" b="1" dirty="0" smtClean="0"/>
              <a:t>Emergency Banking Relief Act</a:t>
            </a:r>
          </a:p>
          <a:p>
            <a:pPr lvl="2"/>
            <a:r>
              <a:rPr lang="en-US" sz="1400" b="1" dirty="0" smtClean="0"/>
              <a:t>Federal review of all banks</a:t>
            </a:r>
          </a:p>
          <a:p>
            <a:pPr lvl="2"/>
            <a:r>
              <a:rPr lang="en-US" sz="1400" b="1" dirty="0" smtClean="0"/>
              <a:t>Licenses issued by Treasury Department to sound banks</a:t>
            </a:r>
          </a:p>
        </p:txBody>
      </p:sp>
      <p:pic>
        <p:nvPicPr>
          <p:cNvPr id="41986" name="Picture 2" descr="http://www.semp.us/images/Biot606PhotoG.jpg"/>
          <p:cNvPicPr>
            <a:picLocks noChangeAspect="1" noChangeArrowheads="1"/>
          </p:cNvPicPr>
          <p:nvPr/>
        </p:nvPicPr>
        <p:blipFill>
          <a:blip r:embed="rId2" cstate="print"/>
          <a:srcRect/>
          <a:stretch>
            <a:fillRect/>
          </a:stretch>
        </p:blipFill>
        <p:spPr bwMode="auto">
          <a:xfrm>
            <a:off x="1600200" y="3352800"/>
            <a:ext cx="5867400" cy="3352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4">
                    <a:lumMod val="50000"/>
                  </a:schemeClr>
                </a:solidFill>
                <a:latin typeface="+mn-lt"/>
              </a:rPr>
              <a:t>BANKING CRISIS</a:t>
            </a:r>
            <a:endParaRPr lang="en-US" sz="5400" dirty="0">
              <a:solidFill>
                <a:schemeClr val="accent4">
                  <a:lumMod val="50000"/>
                </a:schemeClr>
              </a:solidFill>
              <a:latin typeface="+mn-lt"/>
            </a:endParaRPr>
          </a:p>
        </p:txBody>
      </p:sp>
      <p:sp>
        <p:nvSpPr>
          <p:cNvPr id="3" name="Content Placeholder 2"/>
          <p:cNvSpPr>
            <a:spLocks noGrp="1"/>
          </p:cNvSpPr>
          <p:nvPr>
            <p:ph idx="1"/>
          </p:nvPr>
        </p:nvSpPr>
        <p:spPr>
          <a:xfrm>
            <a:off x="457200" y="1371600"/>
            <a:ext cx="8229600" cy="3733800"/>
          </a:xfrm>
        </p:spPr>
        <p:txBody>
          <a:bodyPr>
            <a:normAutofit/>
          </a:bodyPr>
          <a:lstStyle/>
          <a:p>
            <a:r>
              <a:rPr lang="en-US" sz="2000" b="1" dirty="0" smtClean="0"/>
              <a:t>FDR’s top priority was to restore confidence in banking</a:t>
            </a:r>
          </a:p>
          <a:p>
            <a:pPr lvl="1"/>
            <a:r>
              <a:rPr lang="en-US" sz="1600" b="1" dirty="0" smtClean="0"/>
              <a:t>National Bank Holiday</a:t>
            </a:r>
          </a:p>
          <a:p>
            <a:pPr lvl="1"/>
            <a:r>
              <a:rPr lang="en-US" sz="1600" b="1" dirty="0" smtClean="0"/>
              <a:t>Special session of Congress (March 9, 1933)</a:t>
            </a:r>
          </a:p>
          <a:p>
            <a:pPr lvl="1"/>
            <a:r>
              <a:rPr lang="en-US" sz="1600" b="1" dirty="0" smtClean="0"/>
              <a:t>Emergency Banking Relief Act</a:t>
            </a:r>
          </a:p>
          <a:p>
            <a:pPr lvl="2"/>
            <a:r>
              <a:rPr lang="en-US" sz="1400" b="1" dirty="0" smtClean="0"/>
              <a:t>Federal review of all banks</a:t>
            </a:r>
          </a:p>
          <a:p>
            <a:pPr lvl="2"/>
            <a:r>
              <a:rPr lang="en-US" sz="1400" b="1" dirty="0" smtClean="0"/>
              <a:t>Licenses issued by Treasury Department to sound banks</a:t>
            </a:r>
          </a:p>
          <a:p>
            <a:pPr lvl="1"/>
            <a:r>
              <a:rPr lang="en-US" sz="1600" b="1" dirty="0" smtClean="0"/>
              <a:t>Fireside Chats:</a:t>
            </a:r>
          </a:p>
          <a:p>
            <a:pPr lvl="2"/>
            <a:r>
              <a:rPr lang="en-US" sz="1400" b="1" dirty="0" smtClean="0"/>
              <a:t>First of many occurred on March 12, 1933</a:t>
            </a:r>
          </a:p>
          <a:p>
            <a:pPr lvl="2"/>
            <a:r>
              <a:rPr lang="en-US" sz="1400" b="1" dirty="0" smtClean="0"/>
              <a:t>60 million listeners</a:t>
            </a:r>
          </a:p>
          <a:p>
            <a:pPr lvl="2"/>
            <a:r>
              <a:rPr lang="en-US" sz="1400" b="1" dirty="0" smtClean="0"/>
              <a:t>Topic and method</a:t>
            </a:r>
          </a:p>
          <a:p>
            <a:pPr>
              <a:buNone/>
            </a:pPr>
            <a:endParaRPr lang="en-US" sz="2000" b="1" dirty="0"/>
          </a:p>
        </p:txBody>
      </p:sp>
      <p:pic>
        <p:nvPicPr>
          <p:cNvPr id="1026" name="Picture 2" descr="http://www.writeonnewjersey.com/wp-content/uploads/2010/06/FDR-Fireside-Chats.jpg">
            <a:hlinkClick r:id="rId2"/>
          </p:cNvPr>
          <p:cNvPicPr>
            <a:picLocks noChangeAspect="1" noChangeArrowheads="1"/>
          </p:cNvPicPr>
          <p:nvPr/>
        </p:nvPicPr>
        <p:blipFill>
          <a:blip r:embed="rId3" cstate="print"/>
          <a:srcRect/>
          <a:stretch>
            <a:fillRect/>
          </a:stretch>
        </p:blipFill>
        <p:spPr bwMode="auto">
          <a:xfrm>
            <a:off x="5638800" y="3200400"/>
            <a:ext cx="3505200" cy="3657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4">
                    <a:lumMod val="50000"/>
                  </a:schemeClr>
                </a:solidFill>
                <a:latin typeface="+mn-lt"/>
              </a:rPr>
              <a:t>BANKING CRISIS</a:t>
            </a:r>
            <a:endParaRPr lang="en-US" sz="5400" dirty="0">
              <a:solidFill>
                <a:schemeClr val="accent4">
                  <a:lumMod val="50000"/>
                </a:schemeClr>
              </a:solidFill>
              <a:latin typeface="+mn-lt"/>
            </a:endParaRPr>
          </a:p>
        </p:txBody>
      </p:sp>
      <p:sp>
        <p:nvSpPr>
          <p:cNvPr id="3" name="Content Placeholder 2"/>
          <p:cNvSpPr>
            <a:spLocks noGrp="1"/>
          </p:cNvSpPr>
          <p:nvPr>
            <p:ph idx="1"/>
          </p:nvPr>
        </p:nvSpPr>
        <p:spPr>
          <a:xfrm>
            <a:off x="457200" y="1371600"/>
            <a:ext cx="8229600" cy="3733800"/>
          </a:xfrm>
        </p:spPr>
        <p:txBody>
          <a:bodyPr>
            <a:normAutofit/>
          </a:bodyPr>
          <a:lstStyle/>
          <a:p>
            <a:r>
              <a:rPr lang="en-US" sz="2000" b="1" dirty="0" smtClean="0"/>
              <a:t>FDR’s top priority was to restore confidence in banking</a:t>
            </a:r>
          </a:p>
          <a:p>
            <a:pPr lvl="1"/>
            <a:r>
              <a:rPr lang="en-US" sz="1600" b="1" dirty="0" smtClean="0"/>
              <a:t>National Bank Holiday</a:t>
            </a:r>
          </a:p>
          <a:p>
            <a:pPr lvl="1"/>
            <a:r>
              <a:rPr lang="en-US" sz="1600" b="1" dirty="0" smtClean="0"/>
              <a:t>Special session of Congress (March 9, 1933)</a:t>
            </a:r>
          </a:p>
          <a:p>
            <a:pPr lvl="1"/>
            <a:r>
              <a:rPr lang="en-US" sz="1600" b="1" dirty="0" smtClean="0"/>
              <a:t>Emergency Banking Relief Act</a:t>
            </a:r>
          </a:p>
          <a:p>
            <a:pPr lvl="2"/>
            <a:r>
              <a:rPr lang="en-US" sz="1400" b="1" dirty="0" smtClean="0"/>
              <a:t>Federal review of all banks</a:t>
            </a:r>
          </a:p>
          <a:p>
            <a:pPr lvl="2"/>
            <a:r>
              <a:rPr lang="en-US" sz="1400" b="1" dirty="0" smtClean="0"/>
              <a:t>Licenses issued by Treasury Department to sound banks</a:t>
            </a:r>
          </a:p>
          <a:p>
            <a:pPr lvl="1"/>
            <a:r>
              <a:rPr lang="en-US" sz="1600" b="1" dirty="0" smtClean="0"/>
              <a:t>Fireside Chats:</a:t>
            </a:r>
          </a:p>
          <a:p>
            <a:pPr lvl="2"/>
            <a:r>
              <a:rPr lang="en-US" sz="1400" b="1" dirty="0" smtClean="0"/>
              <a:t>First of many occurred on March 12, 1933</a:t>
            </a:r>
          </a:p>
          <a:p>
            <a:pPr lvl="2"/>
            <a:r>
              <a:rPr lang="en-US" sz="1400" b="1" dirty="0" smtClean="0"/>
              <a:t>60 million listeners</a:t>
            </a:r>
          </a:p>
          <a:p>
            <a:pPr lvl="2"/>
            <a:r>
              <a:rPr lang="en-US" sz="1400" b="1" dirty="0" smtClean="0"/>
              <a:t>Topic and method</a:t>
            </a:r>
          </a:p>
          <a:p>
            <a:pPr lvl="2"/>
            <a:r>
              <a:rPr lang="en-US" sz="1400" b="1" dirty="0" smtClean="0"/>
              <a:t>Result:</a:t>
            </a:r>
          </a:p>
          <a:p>
            <a:pPr lvl="3"/>
            <a:r>
              <a:rPr lang="en-US" sz="1200" b="1" dirty="0" smtClean="0"/>
              <a:t>March 13, 1933 deposits far outweighed withdrawals</a:t>
            </a:r>
          </a:p>
          <a:p>
            <a:pPr lvl="3"/>
            <a:r>
              <a:rPr lang="en-US" sz="1200" b="1" dirty="0" smtClean="0"/>
              <a:t>Banking crisis was over</a:t>
            </a:r>
            <a:endParaRPr lang="en-US" sz="1400" b="1" dirty="0" smtClean="0"/>
          </a:p>
          <a:p>
            <a:pPr>
              <a:buNone/>
            </a:pPr>
            <a:endParaRPr lang="en-US" sz="2000" b="1" dirty="0"/>
          </a:p>
        </p:txBody>
      </p:sp>
      <p:pic>
        <p:nvPicPr>
          <p:cNvPr id="1026" name="Picture 2" descr="http://www.writeonnewjersey.com/wp-content/uploads/2010/06/FDR-Fireside-Chats.jpg"/>
          <p:cNvPicPr>
            <a:picLocks noChangeAspect="1" noChangeArrowheads="1"/>
          </p:cNvPicPr>
          <p:nvPr/>
        </p:nvPicPr>
        <p:blipFill>
          <a:blip r:embed="rId2" cstate="print"/>
          <a:srcRect/>
          <a:stretch>
            <a:fillRect/>
          </a:stretch>
        </p:blipFill>
        <p:spPr bwMode="auto">
          <a:xfrm>
            <a:off x="5638800" y="3200400"/>
            <a:ext cx="3505200" cy="365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B050"/>
                </a:solidFill>
                <a:latin typeface="Bernard MT Condensed" pitchFamily="18" charset="0"/>
              </a:rPr>
              <a:t>INVESTMENTS</a:t>
            </a:r>
            <a:endParaRPr lang="en-US" sz="6000" dirty="0">
              <a:solidFill>
                <a:srgbClr val="00B050"/>
              </a:solidFill>
              <a:latin typeface="Bernard MT Condensed" pitchFamily="18" charset="0"/>
            </a:endParaRPr>
          </a:p>
        </p:txBody>
      </p:sp>
      <p:sp>
        <p:nvSpPr>
          <p:cNvPr id="3" name="Content Placeholder 2"/>
          <p:cNvSpPr>
            <a:spLocks noGrp="1"/>
          </p:cNvSpPr>
          <p:nvPr>
            <p:ph idx="1"/>
          </p:nvPr>
        </p:nvSpPr>
        <p:spPr>
          <a:xfrm>
            <a:off x="457200" y="1447800"/>
            <a:ext cx="8229600" cy="2971800"/>
          </a:xfrm>
        </p:spPr>
        <p:txBody>
          <a:bodyPr>
            <a:normAutofit/>
          </a:bodyPr>
          <a:lstStyle/>
          <a:p>
            <a:r>
              <a:rPr lang="en-US" sz="2000" b="1" dirty="0" smtClean="0"/>
              <a:t>Securities Act of 1933: (stock market)</a:t>
            </a:r>
          </a:p>
        </p:txBody>
      </p:sp>
      <p:pic>
        <p:nvPicPr>
          <p:cNvPr id="38914" name="Picture 2" descr="http://recycle4nabvets.com/wp-content/uploads/wall-st.jpg"/>
          <p:cNvPicPr>
            <a:picLocks noChangeAspect="1" noChangeArrowheads="1"/>
          </p:cNvPicPr>
          <p:nvPr/>
        </p:nvPicPr>
        <p:blipFill>
          <a:blip r:embed="rId2" cstate="print"/>
          <a:srcRect/>
          <a:stretch>
            <a:fillRect/>
          </a:stretch>
        </p:blipFill>
        <p:spPr bwMode="auto">
          <a:xfrm>
            <a:off x="1447800" y="2286000"/>
            <a:ext cx="6324600" cy="434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B050"/>
                </a:solidFill>
                <a:latin typeface="Bernard MT Condensed" pitchFamily="18" charset="0"/>
              </a:rPr>
              <a:t>INVESTMENTS</a:t>
            </a:r>
            <a:endParaRPr lang="en-US" sz="6000" dirty="0">
              <a:solidFill>
                <a:srgbClr val="00B050"/>
              </a:solidFill>
              <a:latin typeface="Bernard MT Condensed" pitchFamily="18" charset="0"/>
            </a:endParaRPr>
          </a:p>
        </p:txBody>
      </p:sp>
      <p:sp>
        <p:nvSpPr>
          <p:cNvPr id="3" name="Content Placeholder 2"/>
          <p:cNvSpPr>
            <a:spLocks noGrp="1"/>
          </p:cNvSpPr>
          <p:nvPr>
            <p:ph idx="1"/>
          </p:nvPr>
        </p:nvSpPr>
        <p:spPr>
          <a:xfrm>
            <a:off x="457200" y="1447800"/>
            <a:ext cx="8229600" cy="2971800"/>
          </a:xfrm>
        </p:spPr>
        <p:txBody>
          <a:bodyPr>
            <a:normAutofit/>
          </a:bodyPr>
          <a:lstStyle/>
          <a:p>
            <a:r>
              <a:rPr lang="en-US" sz="2000" b="1" dirty="0" smtClean="0"/>
              <a:t>Securities Act of 1933: (stock market)</a:t>
            </a:r>
          </a:p>
          <a:p>
            <a:pPr lvl="1"/>
            <a:r>
              <a:rPr lang="en-US" sz="1600" b="1" dirty="0" smtClean="0"/>
              <a:t>Complete and truthful information to investors</a:t>
            </a:r>
          </a:p>
          <a:p>
            <a:pPr lvl="1"/>
            <a:endParaRPr lang="en-US" sz="1600" b="1" dirty="0" smtClean="0"/>
          </a:p>
        </p:txBody>
      </p:sp>
      <p:pic>
        <p:nvPicPr>
          <p:cNvPr id="5" name="Picture 2" descr="http://recycle4nabvets.com/wp-content/uploads/wall-st.jpg"/>
          <p:cNvPicPr>
            <a:picLocks noChangeAspect="1" noChangeArrowheads="1"/>
          </p:cNvPicPr>
          <p:nvPr/>
        </p:nvPicPr>
        <p:blipFill>
          <a:blip r:embed="rId2" cstate="print"/>
          <a:srcRect/>
          <a:stretch>
            <a:fillRect/>
          </a:stretch>
        </p:blipFill>
        <p:spPr bwMode="auto">
          <a:xfrm>
            <a:off x="1447800" y="2286000"/>
            <a:ext cx="6324600" cy="4343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B050"/>
                </a:solidFill>
                <a:latin typeface="Bernard MT Condensed" pitchFamily="18" charset="0"/>
              </a:rPr>
              <a:t>INVESTMENTS</a:t>
            </a:r>
            <a:endParaRPr lang="en-US" sz="6000" dirty="0">
              <a:solidFill>
                <a:srgbClr val="00B050"/>
              </a:solidFill>
              <a:latin typeface="Bernard MT Condensed" pitchFamily="18" charset="0"/>
            </a:endParaRPr>
          </a:p>
        </p:txBody>
      </p:sp>
      <p:sp>
        <p:nvSpPr>
          <p:cNvPr id="3" name="Content Placeholder 2"/>
          <p:cNvSpPr>
            <a:spLocks noGrp="1"/>
          </p:cNvSpPr>
          <p:nvPr>
            <p:ph idx="1"/>
          </p:nvPr>
        </p:nvSpPr>
        <p:spPr>
          <a:xfrm>
            <a:off x="457200" y="1066800"/>
            <a:ext cx="8229600" cy="3352800"/>
          </a:xfrm>
        </p:spPr>
        <p:txBody>
          <a:bodyPr>
            <a:normAutofit/>
          </a:bodyPr>
          <a:lstStyle/>
          <a:p>
            <a:pPr lvl="1">
              <a:buNone/>
            </a:pPr>
            <a:endParaRPr lang="en-US" sz="1600" b="1" dirty="0" smtClean="0"/>
          </a:p>
          <a:p>
            <a:r>
              <a:rPr lang="en-US" sz="2000" b="1" dirty="0" smtClean="0"/>
              <a:t>Security and Exchange Commission:</a:t>
            </a:r>
          </a:p>
        </p:txBody>
      </p:sp>
      <p:pic>
        <p:nvPicPr>
          <p:cNvPr id="36866" name="Picture 2" descr="http://t0.gstatic.com/images?q=tbn:ANd9GcRQIoablkyx3dF0i-47OU5IBaHYvAhMNZOFBrvzqbsO3Ruzz8VWRzZO-TxEEw"/>
          <p:cNvPicPr>
            <a:picLocks noChangeAspect="1" noChangeArrowheads="1"/>
          </p:cNvPicPr>
          <p:nvPr/>
        </p:nvPicPr>
        <p:blipFill>
          <a:blip r:embed="rId2" cstate="print"/>
          <a:srcRect/>
          <a:stretch>
            <a:fillRect/>
          </a:stretch>
        </p:blipFill>
        <p:spPr bwMode="auto">
          <a:xfrm>
            <a:off x="1828800" y="2209800"/>
            <a:ext cx="5486400" cy="42767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B050"/>
                </a:solidFill>
                <a:latin typeface="Bernard MT Condensed" pitchFamily="18" charset="0"/>
              </a:rPr>
              <a:t>INVESTMENTS</a:t>
            </a:r>
            <a:endParaRPr lang="en-US" sz="6000" dirty="0">
              <a:solidFill>
                <a:srgbClr val="00B050"/>
              </a:solidFill>
              <a:latin typeface="Bernard MT Condensed" pitchFamily="18" charset="0"/>
            </a:endParaRPr>
          </a:p>
        </p:txBody>
      </p:sp>
      <p:sp>
        <p:nvSpPr>
          <p:cNvPr id="3" name="Content Placeholder 2"/>
          <p:cNvSpPr>
            <a:spLocks noGrp="1"/>
          </p:cNvSpPr>
          <p:nvPr>
            <p:ph idx="1"/>
          </p:nvPr>
        </p:nvSpPr>
        <p:spPr>
          <a:xfrm>
            <a:off x="457200" y="1066800"/>
            <a:ext cx="8229600" cy="3352800"/>
          </a:xfrm>
        </p:spPr>
        <p:txBody>
          <a:bodyPr>
            <a:normAutofit/>
          </a:bodyPr>
          <a:lstStyle/>
          <a:p>
            <a:pPr lvl="1">
              <a:buNone/>
            </a:pPr>
            <a:endParaRPr lang="en-US" sz="1600" b="1" dirty="0" smtClean="0"/>
          </a:p>
          <a:p>
            <a:r>
              <a:rPr lang="en-US" sz="2000" b="1" dirty="0" smtClean="0"/>
              <a:t>Security and Exchange Commission:</a:t>
            </a:r>
          </a:p>
          <a:p>
            <a:pPr lvl="1"/>
            <a:r>
              <a:rPr lang="en-US" sz="1600" b="1" dirty="0" smtClean="0"/>
              <a:t>Independent agency to regulate the market and prevent fraud</a:t>
            </a:r>
          </a:p>
        </p:txBody>
      </p:sp>
      <p:pic>
        <p:nvPicPr>
          <p:cNvPr id="36866" name="Picture 2" descr="http://t0.gstatic.com/images?q=tbn:ANd9GcRQIoablkyx3dF0i-47OU5IBaHYvAhMNZOFBrvzqbsO3Ruzz8VWRzZO-TxEEw"/>
          <p:cNvPicPr>
            <a:picLocks noChangeAspect="1" noChangeArrowheads="1"/>
          </p:cNvPicPr>
          <p:nvPr/>
        </p:nvPicPr>
        <p:blipFill>
          <a:blip r:embed="rId2" cstate="print"/>
          <a:srcRect/>
          <a:stretch>
            <a:fillRect/>
          </a:stretch>
        </p:blipFill>
        <p:spPr bwMode="auto">
          <a:xfrm>
            <a:off x="1828800" y="2209800"/>
            <a:ext cx="5486400" cy="42767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latin typeface="Britannic Bold" pitchFamily="34" charset="0"/>
              </a:rPr>
              <a:t>RISE TO POWER</a:t>
            </a:r>
            <a:endParaRPr lang="en-US" sz="6000" dirty="0">
              <a:solidFill>
                <a:srgbClr val="FFFF00"/>
              </a:solidFill>
              <a:latin typeface="Britannic Bold" pitchFamily="34" charset="0"/>
            </a:endParaRPr>
          </a:p>
        </p:txBody>
      </p:sp>
      <p:sp>
        <p:nvSpPr>
          <p:cNvPr id="3" name="Content Placeholder 2"/>
          <p:cNvSpPr>
            <a:spLocks noGrp="1"/>
          </p:cNvSpPr>
          <p:nvPr>
            <p:ph idx="1"/>
          </p:nvPr>
        </p:nvSpPr>
        <p:spPr>
          <a:xfrm>
            <a:off x="457200" y="1371600"/>
            <a:ext cx="8229600" cy="5257800"/>
          </a:xfrm>
        </p:spPr>
        <p:txBody>
          <a:bodyPr>
            <a:normAutofit/>
          </a:bodyPr>
          <a:lstStyle/>
          <a:p>
            <a:r>
              <a:rPr lang="en-US" sz="2000" b="1" dirty="0" smtClean="0"/>
              <a:t>Profile:</a:t>
            </a:r>
          </a:p>
          <a:p>
            <a:pPr lvl="1"/>
            <a:r>
              <a:rPr lang="en-US" sz="1600" b="1" dirty="0" smtClean="0"/>
              <a:t>Born in 1882 to a wealthy New York Family (Hyde Park)</a:t>
            </a:r>
          </a:p>
          <a:p>
            <a:pPr lvl="1"/>
            <a:r>
              <a:rPr lang="en-US" sz="1600" b="1" dirty="0" smtClean="0"/>
              <a:t>Distant cousin of Theodore</a:t>
            </a:r>
          </a:p>
          <a:p>
            <a:pPr lvl="1"/>
            <a:r>
              <a:rPr lang="en-US" sz="1600" b="1" dirty="0" smtClean="0"/>
              <a:t>Undergraduate: Harvard / Graduate: Columbia</a:t>
            </a:r>
          </a:p>
          <a:p>
            <a:pPr lvl="1"/>
            <a:r>
              <a:rPr lang="en-US" sz="1600" b="1" dirty="0" smtClean="0"/>
              <a:t>Married Teddy’s niece Eleanor</a:t>
            </a:r>
          </a:p>
          <a:p>
            <a:pPr lvl="1"/>
            <a:endParaRPr lang="en-US" sz="1600" b="1" dirty="0" smtClean="0"/>
          </a:p>
          <a:p>
            <a:pPr lvl="1"/>
            <a:endParaRPr lang="en-US" sz="1600" b="1" dirty="0"/>
          </a:p>
        </p:txBody>
      </p:sp>
      <p:pic>
        <p:nvPicPr>
          <p:cNvPr id="54276" name="Picture 4" descr="http://www.historycentral.com/FDR/groton.jpg"/>
          <p:cNvPicPr>
            <a:picLocks noChangeAspect="1" noChangeArrowheads="1"/>
          </p:cNvPicPr>
          <p:nvPr/>
        </p:nvPicPr>
        <p:blipFill>
          <a:blip r:embed="rId2" cstate="print"/>
          <a:srcRect/>
          <a:stretch>
            <a:fillRect/>
          </a:stretch>
        </p:blipFill>
        <p:spPr bwMode="auto">
          <a:xfrm>
            <a:off x="1066800" y="3200400"/>
            <a:ext cx="7010400" cy="3352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B050"/>
                </a:solidFill>
                <a:latin typeface="Bernard MT Condensed" pitchFamily="18" charset="0"/>
              </a:rPr>
              <a:t>INVESTMENTS</a:t>
            </a:r>
            <a:endParaRPr lang="en-US" sz="6000" dirty="0">
              <a:solidFill>
                <a:srgbClr val="00B050"/>
              </a:solidFill>
              <a:latin typeface="Bernard MT Condensed" pitchFamily="18" charset="0"/>
            </a:endParaRPr>
          </a:p>
        </p:txBody>
      </p:sp>
      <p:sp>
        <p:nvSpPr>
          <p:cNvPr id="3" name="Content Placeholder 2"/>
          <p:cNvSpPr>
            <a:spLocks noGrp="1"/>
          </p:cNvSpPr>
          <p:nvPr>
            <p:ph idx="1"/>
          </p:nvPr>
        </p:nvSpPr>
        <p:spPr>
          <a:xfrm>
            <a:off x="457200" y="1066800"/>
            <a:ext cx="8229600" cy="3352800"/>
          </a:xfrm>
        </p:spPr>
        <p:txBody>
          <a:bodyPr>
            <a:normAutofit/>
          </a:bodyPr>
          <a:lstStyle/>
          <a:p>
            <a:pPr lvl="1">
              <a:buNone/>
            </a:pPr>
            <a:endParaRPr lang="en-US" sz="1600" b="1" dirty="0" smtClean="0"/>
          </a:p>
          <a:p>
            <a:r>
              <a:rPr lang="en-US" sz="2000" b="1" dirty="0" smtClean="0"/>
              <a:t>Federal Deposit Insurance Corporation:</a:t>
            </a:r>
          </a:p>
        </p:txBody>
      </p:sp>
      <p:pic>
        <p:nvPicPr>
          <p:cNvPr id="33794" name="Picture 2" descr="http://www.fdic.gov/regulations/resources/signage/images/signFDIC.gif"/>
          <p:cNvPicPr>
            <a:picLocks noChangeAspect="1" noChangeArrowheads="1"/>
          </p:cNvPicPr>
          <p:nvPr/>
        </p:nvPicPr>
        <p:blipFill>
          <a:blip r:embed="rId2" cstate="print"/>
          <a:srcRect/>
          <a:stretch>
            <a:fillRect/>
          </a:stretch>
        </p:blipFill>
        <p:spPr bwMode="auto">
          <a:xfrm>
            <a:off x="838200" y="2362200"/>
            <a:ext cx="7543800" cy="406717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B050"/>
                </a:solidFill>
                <a:latin typeface="Bernard MT Condensed" pitchFamily="18" charset="0"/>
              </a:rPr>
              <a:t>INVESTMENTS</a:t>
            </a:r>
            <a:endParaRPr lang="en-US" sz="6000" dirty="0">
              <a:solidFill>
                <a:srgbClr val="00B050"/>
              </a:solidFill>
              <a:latin typeface="Bernard MT Condensed" pitchFamily="18" charset="0"/>
            </a:endParaRPr>
          </a:p>
        </p:txBody>
      </p:sp>
      <p:sp>
        <p:nvSpPr>
          <p:cNvPr id="3" name="Content Placeholder 2"/>
          <p:cNvSpPr>
            <a:spLocks noGrp="1"/>
          </p:cNvSpPr>
          <p:nvPr>
            <p:ph idx="1"/>
          </p:nvPr>
        </p:nvSpPr>
        <p:spPr>
          <a:xfrm>
            <a:off x="457200" y="1066800"/>
            <a:ext cx="8229600" cy="3352800"/>
          </a:xfrm>
        </p:spPr>
        <p:txBody>
          <a:bodyPr>
            <a:normAutofit/>
          </a:bodyPr>
          <a:lstStyle/>
          <a:p>
            <a:pPr lvl="1">
              <a:buNone/>
            </a:pPr>
            <a:endParaRPr lang="en-US" sz="1600" b="1" dirty="0" smtClean="0"/>
          </a:p>
          <a:p>
            <a:r>
              <a:rPr lang="en-US" sz="2000" b="1" dirty="0" smtClean="0"/>
              <a:t>Federal Deposit Insurance Corporation:</a:t>
            </a:r>
          </a:p>
          <a:p>
            <a:pPr lvl="1"/>
            <a:r>
              <a:rPr lang="en-US" sz="1600" b="1" dirty="0" smtClean="0"/>
              <a:t>Government insurance for bank deposits</a:t>
            </a:r>
            <a:endParaRPr lang="en-US" sz="1600" b="1" dirty="0"/>
          </a:p>
        </p:txBody>
      </p:sp>
      <p:pic>
        <p:nvPicPr>
          <p:cNvPr id="33794" name="Picture 2" descr="http://www.fdic.gov/regulations/resources/signage/images/signFDIC.gif"/>
          <p:cNvPicPr>
            <a:picLocks noChangeAspect="1" noChangeArrowheads="1"/>
          </p:cNvPicPr>
          <p:nvPr/>
        </p:nvPicPr>
        <p:blipFill>
          <a:blip r:embed="rId2" cstate="print"/>
          <a:srcRect/>
          <a:stretch>
            <a:fillRect/>
          </a:stretch>
        </p:blipFill>
        <p:spPr bwMode="auto">
          <a:xfrm>
            <a:off x="838200" y="2362200"/>
            <a:ext cx="7543800" cy="40671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http://4.bp.blogspot.com/_2voKDNHe_2Q/S9CmDlDz90I/AAAAAAAAABY/LjMMDUqcKSE/s1600/fdr.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00000"/>
                </a:solidFill>
                <a:latin typeface="Stencil" pitchFamily="82" charset="0"/>
                <a:hlinkClick r:id="rId2"/>
              </a:rPr>
              <a:t>ALPHABET SOUP</a:t>
            </a:r>
            <a:endParaRPr lang="en-US" sz="6000" dirty="0">
              <a:solidFill>
                <a:srgbClr val="C00000"/>
              </a:solidFill>
              <a:latin typeface="Stencil" pitchFamily="82" charset="0"/>
            </a:endParaRPr>
          </a:p>
        </p:txBody>
      </p:sp>
      <p:graphicFrame>
        <p:nvGraphicFramePr>
          <p:cNvPr id="4" name="Content Placeholder 3"/>
          <p:cNvGraphicFramePr>
            <a:graphicFrameLocks noGrp="1"/>
          </p:cNvGraphicFramePr>
          <p:nvPr>
            <p:ph idx="1"/>
          </p:nvPr>
        </p:nvGraphicFramePr>
        <p:xfrm>
          <a:off x="457200" y="1600200"/>
          <a:ext cx="8229600" cy="4450080"/>
        </p:xfrm>
        <a:graphic>
          <a:graphicData uri="http://schemas.openxmlformats.org/drawingml/2006/table">
            <a:tbl>
              <a:tblPr firstRow="1" bandRow="1">
                <a:tableStyleId>{00A15C55-8517-42AA-B614-E9B94910E393}</a:tableStyleId>
              </a:tblPr>
              <a:tblGrid>
                <a:gridCol w="1828800"/>
                <a:gridCol w="914400"/>
                <a:gridCol w="5486400"/>
              </a:tblGrid>
              <a:tr h="370840">
                <a:tc>
                  <a:txBody>
                    <a:bodyPr/>
                    <a:lstStyle/>
                    <a:p>
                      <a:pPr algn="ctr"/>
                      <a:r>
                        <a:rPr lang="en-US" dirty="0" smtClean="0"/>
                        <a:t>AGENCY</a:t>
                      </a:r>
                      <a:endParaRPr lang="en-US" dirty="0"/>
                    </a:p>
                  </a:txBody>
                  <a:tcPr/>
                </a:tc>
                <a:tc>
                  <a:txBody>
                    <a:bodyPr/>
                    <a:lstStyle/>
                    <a:p>
                      <a:pPr algn="ctr"/>
                      <a:r>
                        <a:rPr lang="en-US" dirty="0" smtClean="0"/>
                        <a:t>AKA</a:t>
                      </a:r>
                      <a:endParaRPr lang="en-US" dirty="0"/>
                    </a:p>
                  </a:txBody>
                  <a:tcPr/>
                </a:tc>
                <a:tc>
                  <a:txBody>
                    <a:bodyPr/>
                    <a:lstStyle/>
                    <a:p>
                      <a:pPr algn="ctr"/>
                      <a:r>
                        <a:rPr lang="en-US" dirty="0" smtClean="0"/>
                        <a:t>FUNCTION</a:t>
                      </a:r>
                      <a:endParaRPr lang="en-US" dirty="0"/>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CCC</a:t>
                      </a:r>
                      <a:endParaRPr lang="en-US" b="1" dirty="0">
                        <a:solidFill>
                          <a:srgbClr val="0070C0"/>
                        </a:solidFill>
                      </a:endParaRPr>
                    </a:p>
                  </a:txBody>
                  <a:tcPr/>
                </a:tc>
                <a:tc>
                  <a:txBody>
                    <a:bodyPr/>
                    <a:lstStyle/>
                    <a:p>
                      <a:endParaRPr lang="en-US"/>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TVA</a:t>
                      </a:r>
                      <a:endParaRPr lang="en-US" b="1" dirty="0">
                        <a:solidFill>
                          <a:srgbClr val="0070C0"/>
                        </a:solidFill>
                      </a:endParaRPr>
                    </a:p>
                  </a:txBody>
                  <a:tcPr/>
                </a:tc>
                <a:tc>
                  <a:txBody>
                    <a:bodyPr/>
                    <a:lstStyle/>
                    <a:p>
                      <a:endParaRPr lang="en-US"/>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AAA</a:t>
                      </a:r>
                      <a:endParaRPr lang="en-US" b="1" dirty="0">
                        <a:solidFill>
                          <a:srgbClr val="0070C0"/>
                        </a:solidFill>
                      </a:endParaRPr>
                    </a:p>
                  </a:txBody>
                  <a:tcPr/>
                </a:tc>
                <a:tc>
                  <a:txBody>
                    <a:bodyPr/>
                    <a:lstStyle/>
                    <a:p>
                      <a:endParaRPr lang="en-US"/>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FERA</a:t>
                      </a:r>
                      <a:endParaRPr lang="en-US" b="1" dirty="0">
                        <a:solidFill>
                          <a:srgbClr val="0070C0"/>
                        </a:solidFill>
                      </a:endParaRPr>
                    </a:p>
                  </a:txBody>
                  <a:tcPr/>
                </a:tc>
                <a:tc>
                  <a:txBody>
                    <a:bodyPr/>
                    <a:lstStyle/>
                    <a:p>
                      <a:endParaRPr lang="en-US" dirty="0"/>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NRA</a:t>
                      </a:r>
                      <a:endParaRPr lang="en-US" b="1" dirty="0">
                        <a:solidFill>
                          <a:srgbClr val="0070C0"/>
                        </a:solidFill>
                      </a:endParaRPr>
                    </a:p>
                  </a:txBody>
                  <a:tcPr/>
                </a:tc>
                <a:tc>
                  <a:txBody>
                    <a:bodyPr/>
                    <a:lstStyle/>
                    <a:p>
                      <a:endParaRPr lang="en-US" dirty="0"/>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FDIC</a:t>
                      </a:r>
                      <a:endParaRPr lang="en-US" b="1" dirty="0">
                        <a:solidFill>
                          <a:srgbClr val="0070C0"/>
                        </a:solidFill>
                      </a:endParaRPr>
                    </a:p>
                  </a:txBody>
                  <a:tcPr/>
                </a:tc>
                <a:tc>
                  <a:txBody>
                    <a:bodyPr/>
                    <a:lstStyle/>
                    <a:p>
                      <a:endParaRPr lang="en-US"/>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PWA</a:t>
                      </a:r>
                      <a:endParaRPr lang="en-US" b="1" dirty="0">
                        <a:solidFill>
                          <a:srgbClr val="0070C0"/>
                        </a:solidFill>
                      </a:endParaRPr>
                    </a:p>
                  </a:txBody>
                  <a:tcPr/>
                </a:tc>
                <a:tc>
                  <a:txBody>
                    <a:bodyPr/>
                    <a:lstStyle/>
                    <a:p>
                      <a:endParaRPr lang="en-US"/>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HOLC</a:t>
                      </a:r>
                      <a:endParaRPr lang="en-US" b="1" dirty="0">
                        <a:solidFill>
                          <a:srgbClr val="0070C0"/>
                        </a:solidFill>
                      </a:endParaRPr>
                    </a:p>
                  </a:txBody>
                  <a:tcPr/>
                </a:tc>
                <a:tc>
                  <a:txBody>
                    <a:bodyPr/>
                    <a:lstStyle/>
                    <a:p>
                      <a:endParaRPr lang="en-US"/>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FCA</a:t>
                      </a:r>
                      <a:endParaRPr lang="en-US" b="1" dirty="0">
                        <a:solidFill>
                          <a:srgbClr val="0070C0"/>
                        </a:solidFill>
                      </a:endParaRPr>
                    </a:p>
                  </a:txBody>
                  <a:tcPr/>
                </a:tc>
                <a:tc>
                  <a:txBody>
                    <a:bodyPr/>
                    <a:lstStyle/>
                    <a:p>
                      <a:endParaRPr lang="en-US"/>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SEC</a:t>
                      </a:r>
                      <a:endParaRPr lang="en-US" b="1" dirty="0">
                        <a:solidFill>
                          <a:srgbClr val="0070C0"/>
                        </a:solidFill>
                      </a:endParaRPr>
                    </a:p>
                  </a:txBody>
                  <a:tcPr/>
                </a:tc>
                <a:tc>
                  <a:txBody>
                    <a:bodyPr/>
                    <a:lstStyle/>
                    <a:p>
                      <a:endParaRPr lang="en-US" dirty="0"/>
                    </a:p>
                  </a:txBody>
                  <a:tcPr/>
                </a:tc>
              </a:tr>
              <a:tr h="370840">
                <a:tc>
                  <a:txBody>
                    <a:bodyPr/>
                    <a:lstStyle/>
                    <a:p>
                      <a:pPr algn="ctr"/>
                      <a:endParaRPr lang="en-US" b="1" dirty="0">
                        <a:solidFill>
                          <a:srgbClr val="0070C0"/>
                        </a:solidFill>
                      </a:endParaRPr>
                    </a:p>
                  </a:txBody>
                  <a:tcPr/>
                </a:tc>
                <a:tc>
                  <a:txBody>
                    <a:bodyPr/>
                    <a:lstStyle/>
                    <a:p>
                      <a:pPr algn="ctr"/>
                      <a:r>
                        <a:rPr lang="en-US" b="1" dirty="0" smtClean="0">
                          <a:solidFill>
                            <a:srgbClr val="0070C0"/>
                          </a:solidFill>
                        </a:rPr>
                        <a:t>CWA</a:t>
                      </a:r>
                      <a:endParaRPr lang="en-US" b="1" dirty="0">
                        <a:solidFill>
                          <a:srgbClr val="0070C0"/>
                        </a:solidFill>
                      </a:endParaRPr>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B0F0"/>
                </a:solidFill>
                <a:latin typeface="Engravers MT" pitchFamily="18" charset="0"/>
              </a:rPr>
              <a:t>CHAPTER 23 QUIZ</a:t>
            </a:r>
            <a:endParaRPr lang="en-US" sz="5400" dirty="0">
              <a:solidFill>
                <a:srgbClr val="00B0F0"/>
              </a:solidFill>
              <a:latin typeface="Engravers MT" pitchFamily="18" charset="0"/>
            </a:endParaRPr>
          </a:p>
        </p:txBody>
      </p:sp>
      <p:sp>
        <p:nvSpPr>
          <p:cNvPr id="3" name="Content Placeholder 2"/>
          <p:cNvSpPr>
            <a:spLocks noGrp="1"/>
          </p:cNvSpPr>
          <p:nvPr>
            <p:ph idx="1"/>
          </p:nvPr>
        </p:nvSpPr>
        <p:spPr>
          <a:xfrm>
            <a:off x="228600" y="1295400"/>
            <a:ext cx="8686800" cy="5562600"/>
          </a:xfrm>
        </p:spPr>
        <p:txBody>
          <a:bodyPr>
            <a:normAutofit/>
          </a:bodyPr>
          <a:lstStyle/>
          <a:p>
            <a:pPr>
              <a:buAutoNum type="arabicPeriod"/>
            </a:pPr>
            <a:r>
              <a:rPr lang="en-US" sz="2000" b="1" dirty="0" smtClean="0"/>
              <a:t>U.S. President who gave FDR his first federal appointment.</a:t>
            </a:r>
          </a:p>
          <a:p>
            <a:pPr>
              <a:buAutoNum type="arabicPeriod"/>
            </a:pPr>
            <a:r>
              <a:rPr lang="en-US" sz="2000" b="1" dirty="0" smtClean="0"/>
              <a:t>In 1920, FDR lost his bid for this office.</a:t>
            </a:r>
          </a:p>
          <a:p>
            <a:pPr>
              <a:buAutoNum type="arabicPeriod"/>
            </a:pPr>
            <a:r>
              <a:rPr lang="en-US" sz="2000" b="1" dirty="0" smtClean="0"/>
              <a:t>For much of his adult life FDR battled this disease.</a:t>
            </a:r>
          </a:p>
          <a:p>
            <a:pPr>
              <a:buAutoNum type="arabicPeriod"/>
            </a:pPr>
            <a:r>
              <a:rPr lang="en-US" sz="2000" b="1" dirty="0" smtClean="0"/>
              <a:t>In 1928, FDR replaced this man as Governor of New York.</a:t>
            </a:r>
          </a:p>
          <a:p>
            <a:pPr>
              <a:buAutoNum type="arabicPeriod"/>
            </a:pPr>
            <a:r>
              <a:rPr lang="en-US" sz="2000" b="1" dirty="0" smtClean="0"/>
              <a:t>“I pledge you, I pledge myself, to a __________ for the American People.” - FDR</a:t>
            </a:r>
          </a:p>
          <a:p>
            <a:pPr>
              <a:buAutoNum type="arabicPeriod"/>
            </a:pPr>
            <a:r>
              <a:rPr lang="en-US" sz="2000" b="1" dirty="0" smtClean="0"/>
              <a:t>Strategy first used by FDR on March 12, 1933 to reach the American people in an attempt restore their confidence in the banking system.</a:t>
            </a:r>
          </a:p>
          <a:p>
            <a:pPr>
              <a:buAutoNum type="arabicPeriod"/>
            </a:pPr>
            <a:r>
              <a:rPr lang="en-US" sz="2000" b="1" dirty="0" smtClean="0"/>
              <a:t>Agency that provided government sponsored insurance to participating banks.</a:t>
            </a:r>
          </a:p>
          <a:p>
            <a:pPr>
              <a:buAutoNum type="arabicPeriod"/>
            </a:pPr>
            <a:r>
              <a:rPr lang="en-US" sz="2000" b="1" dirty="0" smtClean="0"/>
              <a:t>Agency that was created to regulate the stock market and reduce fraud.</a:t>
            </a:r>
          </a:p>
          <a:p>
            <a:pPr>
              <a:buAutoNum type="arabicPeriod"/>
            </a:pPr>
            <a:r>
              <a:rPr lang="en-US" sz="2000" b="1" dirty="0" smtClean="0"/>
              <a:t>Agency that provided subsidies to farmers who agreed to produce less.</a:t>
            </a:r>
          </a:p>
          <a:p>
            <a:pPr>
              <a:buAutoNum type="arabicPeriod"/>
            </a:pPr>
            <a:r>
              <a:rPr lang="en-US" sz="2000" b="1" dirty="0" smtClean="0"/>
              <a:t>Agency that helped Americans avoid foreclosure by refinancing their mortgages.</a:t>
            </a:r>
          </a:p>
          <a:p>
            <a:pPr>
              <a:buAutoNum type="arabicPeriod"/>
            </a:pPr>
            <a:endParaRPr lang="en-US" sz="1800" b="1" dirty="0" smtClean="0"/>
          </a:p>
          <a:p>
            <a:pPr>
              <a:buAutoNum type="arabicPeriod"/>
            </a:pPr>
            <a:endParaRPr lang="en-US" sz="1800" b="1" dirty="0" smtClean="0"/>
          </a:p>
          <a:p>
            <a:pPr>
              <a:buAutoNum type="arabicPeriod"/>
            </a:pPr>
            <a:endParaRPr lang="en-US" sz="1800" b="1" dirty="0" smtClean="0"/>
          </a:p>
          <a:p>
            <a:pPr>
              <a:buAutoNum type="arabicPeriod"/>
            </a:pPr>
            <a:endParaRPr lang="en-US" sz="1800" b="1" dirty="0" smtClean="0"/>
          </a:p>
          <a:p>
            <a:pPr>
              <a:buAutoNum type="arabicPeriod"/>
            </a:pPr>
            <a:endParaRPr lang="en-US" sz="1800" b="1" dirty="0" smtClean="0"/>
          </a:p>
          <a:p>
            <a:pPr>
              <a:buAutoNum type="arabicPeriod"/>
            </a:pPr>
            <a:endParaRPr lang="en-US" sz="1800" b="1" dirty="0" smtClean="0"/>
          </a:p>
          <a:p>
            <a:pPr>
              <a:buAutoNum type="arabicPeriod"/>
            </a:pPr>
            <a:endParaRPr lang="en-US" sz="1800" b="1" dirty="0" smtClean="0"/>
          </a:p>
          <a:p>
            <a:pPr>
              <a:buAutoNum type="arabicPeriod"/>
            </a:pPr>
            <a:endParaRPr lang="en-US" sz="1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7030A0"/>
                </a:solidFill>
                <a:latin typeface="Baskerville Old Face" pitchFamily="18" charset="0"/>
              </a:rPr>
              <a:t>CRITICS OF THE NEW DEAL</a:t>
            </a:r>
            <a:endParaRPr lang="en-US" sz="4400" dirty="0">
              <a:solidFill>
                <a:srgbClr val="7030A0"/>
              </a:solidFill>
              <a:latin typeface="Baskerville Old Face" pitchFamily="18" charset="0"/>
            </a:endParaRPr>
          </a:p>
        </p:txBody>
      </p:sp>
      <p:sp>
        <p:nvSpPr>
          <p:cNvPr id="3" name="Content Placeholder 2"/>
          <p:cNvSpPr>
            <a:spLocks noGrp="1"/>
          </p:cNvSpPr>
          <p:nvPr>
            <p:ph idx="1"/>
          </p:nvPr>
        </p:nvSpPr>
        <p:spPr>
          <a:xfrm>
            <a:off x="457200" y="1219200"/>
            <a:ext cx="8229600" cy="5090160"/>
          </a:xfrm>
        </p:spPr>
        <p:txBody>
          <a:bodyPr>
            <a:normAutofit/>
          </a:bodyPr>
          <a:lstStyle/>
          <a:p>
            <a:r>
              <a:rPr lang="en-US" sz="2000" b="1" dirty="0" smtClean="0"/>
              <a:t>Hostility toward FDR came from both the right and the left</a:t>
            </a:r>
          </a:p>
          <a:p>
            <a:pPr lvl="1"/>
            <a:r>
              <a:rPr lang="en-US" sz="1600" b="1" dirty="0" smtClean="0"/>
              <a:t>New Deal proposed too many restrictions on business</a:t>
            </a:r>
          </a:p>
          <a:p>
            <a:pPr lvl="1"/>
            <a:r>
              <a:rPr lang="en-US" sz="1600" b="1" dirty="0" smtClean="0"/>
              <a:t>Expanded power of federal government at expense of states’ rights</a:t>
            </a:r>
          </a:p>
          <a:p>
            <a:pPr lvl="1"/>
            <a:r>
              <a:rPr lang="en-US" sz="1600" b="1" dirty="0" smtClean="0"/>
              <a:t>Deficit spending</a:t>
            </a:r>
          </a:p>
          <a:p>
            <a:pPr lvl="1"/>
            <a:r>
              <a:rPr lang="en-US" sz="1600" b="1" dirty="0" smtClean="0"/>
              <a:t>More dramatic government intervention</a:t>
            </a:r>
          </a:p>
          <a:p>
            <a:pPr lvl="1"/>
            <a:r>
              <a:rPr lang="en-US" sz="1600" b="1" dirty="0" smtClean="0"/>
              <a:t>Shift wealth from rich to middle income and poor Americans</a:t>
            </a:r>
          </a:p>
          <a:p>
            <a:endParaRPr lang="en-US" sz="1600" b="1" dirty="0" smtClean="0"/>
          </a:p>
        </p:txBody>
      </p:sp>
      <p:pic>
        <p:nvPicPr>
          <p:cNvPr id="31746" name="Picture 2" descr="http://img.docstoccdn.com/thumb/orig/76738329.png"/>
          <p:cNvPicPr>
            <a:picLocks noChangeAspect="1" noChangeArrowheads="1"/>
          </p:cNvPicPr>
          <p:nvPr/>
        </p:nvPicPr>
        <p:blipFill>
          <a:blip r:embed="rId2" cstate="print"/>
          <a:srcRect/>
          <a:stretch>
            <a:fillRect/>
          </a:stretch>
        </p:blipFill>
        <p:spPr bwMode="auto">
          <a:xfrm>
            <a:off x="1295400" y="3200400"/>
            <a:ext cx="6553200" cy="3429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7030A0"/>
                </a:solidFill>
                <a:latin typeface="Baskerville Old Face" pitchFamily="18" charset="0"/>
              </a:rPr>
              <a:t>CRITICS OF THE NEW DEAL</a:t>
            </a:r>
            <a:endParaRPr lang="en-US" sz="4400" dirty="0">
              <a:solidFill>
                <a:srgbClr val="7030A0"/>
              </a:solidFill>
              <a:latin typeface="Baskerville Old Face" pitchFamily="18" charset="0"/>
            </a:endParaRPr>
          </a:p>
        </p:txBody>
      </p:sp>
      <p:sp>
        <p:nvSpPr>
          <p:cNvPr id="3" name="Content Placeholder 2"/>
          <p:cNvSpPr>
            <a:spLocks noGrp="1"/>
          </p:cNvSpPr>
          <p:nvPr>
            <p:ph idx="1"/>
          </p:nvPr>
        </p:nvSpPr>
        <p:spPr>
          <a:xfrm>
            <a:off x="457200" y="1219200"/>
            <a:ext cx="8229600" cy="5090160"/>
          </a:xfrm>
        </p:spPr>
        <p:txBody>
          <a:bodyPr>
            <a:normAutofit/>
          </a:bodyPr>
          <a:lstStyle/>
          <a:p>
            <a:r>
              <a:rPr lang="en-US" sz="2000" b="1" dirty="0" smtClean="0"/>
              <a:t>Huey Long: “The King Fish”</a:t>
            </a:r>
          </a:p>
        </p:txBody>
      </p:sp>
      <p:pic>
        <p:nvPicPr>
          <p:cNvPr id="30722" name="Picture 2" descr="http://www.knowla.org/uploads/2/Encyclopedia/document/thumbs-lg/lg-huey-p--long-for-governor-910.jpg"/>
          <p:cNvPicPr>
            <a:picLocks noChangeAspect="1" noChangeArrowheads="1"/>
          </p:cNvPicPr>
          <p:nvPr/>
        </p:nvPicPr>
        <p:blipFill>
          <a:blip r:embed="rId3" cstate="print"/>
          <a:srcRect/>
          <a:stretch>
            <a:fillRect/>
          </a:stretch>
        </p:blipFill>
        <p:spPr bwMode="auto">
          <a:xfrm>
            <a:off x="1143000" y="2133600"/>
            <a:ext cx="6858000" cy="39147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7030A0"/>
                </a:solidFill>
                <a:latin typeface="Baskerville Old Face" pitchFamily="18" charset="0"/>
              </a:rPr>
              <a:t>CRITICS OF THE NEW DEAL</a:t>
            </a:r>
            <a:endParaRPr lang="en-US" sz="4400" dirty="0">
              <a:solidFill>
                <a:srgbClr val="7030A0"/>
              </a:solidFill>
              <a:latin typeface="Baskerville Old Face" pitchFamily="18" charset="0"/>
            </a:endParaRPr>
          </a:p>
        </p:txBody>
      </p:sp>
      <p:sp>
        <p:nvSpPr>
          <p:cNvPr id="3" name="Content Placeholder 2"/>
          <p:cNvSpPr>
            <a:spLocks noGrp="1"/>
          </p:cNvSpPr>
          <p:nvPr>
            <p:ph idx="1"/>
          </p:nvPr>
        </p:nvSpPr>
        <p:spPr>
          <a:xfrm>
            <a:off x="457200" y="1219200"/>
            <a:ext cx="8229600" cy="5090160"/>
          </a:xfrm>
        </p:spPr>
        <p:txBody>
          <a:bodyPr>
            <a:normAutofit/>
          </a:bodyPr>
          <a:lstStyle/>
          <a:p>
            <a:r>
              <a:rPr lang="en-US" sz="2000" b="1" dirty="0" smtClean="0"/>
              <a:t>Huey Long: “The King Fish”</a:t>
            </a:r>
          </a:p>
          <a:p>
            <a:pPr lvl="1"/>
            <a:r>
              <a:rPr lang="en-US" sz="1600" b="1" dirty="0" smtClean="0"/>
              <a:t>Democratic governor/senator (Louisiana)</a:t>
            </a:r>
          </a:p>
          <a:p>
            <a:pPr lvl="1"/>
            <a:r>
              <a:rPr lang="en-US" sz="1600" b="1" dirty="0" smtClean="0"/>
              <a:t>Charismatic populist orator</a:t>
            </a:r>
          </a:p>
          <a:p>
            <a:pPr lvl="1"/>
            <a:r>
              <a:rPr lang="en-US" sz="1600" b="1" dirty="0" smtClean="0"/>
              <a:t>“Everyman a King” “Share Our Wealth”</a:t>
            </a:r>
          </a:p>
        </p:txBody>
      </p:sp>
      <p:pic>
        <p:nvPicPr>
          <p:cNvPr id="29700" name="Picture 4" descr="http://image.spreadshirt.com/image-server/image/composition/17422279/view/1/producttypecolor/4/type/png/width/280/height/280/women-s-louisiana-kingfish-huey-long-t-shirt-every-man-a-king-fat-enzo-t-shits_design.png"/>
          <p:cNvPicPr>
            <a:picLocks noChangeAspect="1" noChangeArrowheads="1"/>
          </p:cNvPicPr>
          <p:nvPr/>
        </p:nvPicPr>
        <p:blipFill>
          <a:blip r:embed="rId2" cstate="print"/>
          <a:srcRect/>
          <a:stretch>
            <a:fillRect/>
          </a:stretch>
        </p:blipFill>
        <p:spPr bwMode="auto">
          <a:xfrm>
            <a:off x="1828800" y="3048000"/>
            <a:ext cx="5486400" cy="3276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7030A0"/>
                </a:solidFill>
                <a:latin typeface="Baskerville Old Face" pitchFamily="18" charset="0"/>
              </a:rPr>
              <a:t>CRITICS OF THE NEW DEAL</a:t>
            </a:r>
            <a:endParaRPr lang="en-US" sz="4400" dirty="0">
              <a:solidFill>
                <a:srgbClr val="7030A0"/>
              </a:solidFill>
              <a:latin typeface="Baskerville Old Face" pitchFamily="18" charset="0"/>
            </a:endParaRPr>
          </a:p>
        </p:txBody>
      </p:sp>
      <p:sp>
        <p:nvSpPr>
          <p:cNvPr id="3" name="Content Placeholder 2"/>
          <p:cNvSpPr>
            <a:spLocks noGrp="1"/>
          </p:cNvSpPr>
          <p:nvPr>
            <p:ph idx="1"/>
          </p:nvPr>
        </p:nvSpPr>
        <p:spPr>
          <a:xfrm>
            <a:off x="457200" y="1219200"/>
            <a:ext cx="8229600" cy="5090160"/>
          </a:xfrm>
        </p:spPr>
        <p:txBody>
          <a:bodyPr>
            <a:normAutofit/>
          </a:bodyPr>
          <a:lstStyle/>
          <a:p>
            <a:pPr>
              <a:buFont typeface="Wingdings" pitchFamily="2" charset="2"/>
              <a:buChar char="q"/>
            </a:pPr>
            <a:r>
              <a:rPr lang="en-US" sz="2000" b="1" dirty="0" smtClean="0"/>
              <a:t>Huey Long: “The King Fish”</a:t>
            </a:r>
          </a:p>
          <a:p>
            <a:pPr lvl="1"/>
            <a:r>
              <a:rPr lang="en-US" sz="1600" b="1" dirty="0" smtClean="0"/>
              <a:t>Democratic governor/senator (Louisiana)</a:t>
            </a:r>
          </a:p>
          <a:p>
            <a:pPr lvl="1"/>
            <a:r>
              <a:rPr lang="en-US" sz="1600" b="1" dirty="0" smtClean="0"/>
              <a:t>Charismatic populist orator</a:t>
            </a:r>
          </a:p>
          <a:p>
            <a:pPr lvl="1"/>
            <a:r>
              <a:rPr lang="en-US" sz="1600" b="1" dirty="0" smtClean="0"/>
              <a:t>“Everyman a King” “Share Our Wealth”</a:t>
            </a:r>
          </a:p>
          <a:p>
            <a:pPr lvl="1"/>
            <a:r>
              <a:rPr lang="en-US" sz="1600" b="1" dirty="0" smtClean="0"/>
              <a:t>Planned to challenge for the presidency in 1936 </a:t>
            </a:r>
          </a:p>
        </p:txBody>
      </p:sp>
      <p:pic>
        <p:nvPicPr>
          <p:cNvPr id="28674" name="Picture 2" descr="http://www.newsrealblog.com/wp-content/uploads/2010/01/HueyLong.jpg">
            <a:hlinkClick r:id="rId2"/>
          </p:cNvPr>
          <p:cNvPicPr>
            <a:picLocks noChangeAspect="1" noChangeArrowheads="1"/>
          </p:cNvPicPr>
          <p:nvPr/>
        </p:nvPicPr>
        <p:blipFill>
          <a:blip r:embed="rId3" cstate="print"/>
          <a:srcRect/>
          <a:stretch>
            <a:fillRect/>
          </a:stretch>
        </p:blipFill>
        <p:spPr bwMode="auto">
          <a:xfrm>
            <a:off x="1828800" y="2971800"/>
            <a:ext cx="5410200" cy="35147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7030A0"/>
                </a:solidFill>
                <a:latin typeface="Baskerville Old Face" pitchFamily="18" charset="0"/>
              </a:rPr>
              <a:t>CRITICS OF THE NEW DEAL</a:t>
            </a:r>
            <a:endParaRPr lang="en-US" sz="4400" dirty="0">
              <a:solidFill>
                <a:srgbClr val="7030A0"/>
              </a:solidFill>
              <a:latin typeface="Baskerville Old Face" pitchFamily="18" charset="0"/>
            </a:endParaRPr>
          </a:p>
        </p:txBody>
      </p:sp>
      <p:sp>
        <p:nvSpPr>
          <p:cNvPr id="3" name="Content Placeholder 2"/>
          <p:cNvSpPr>
            <a:spLocks noGrp="1"/>
          </p:cNvSpPr>
          <p:nvPr>
            <p:ph idx="1"/>
          </p:nvPr>
        </p:nvSpPr>
        <p:spPr>
          <a:xfrm>
            <a:off x="457200" y="1219200"/>
            <a:ext cx="8229600" cy="5090160"/>
          </a:xfrm>
        </p:spPr>
        <p:txBody>
          <a:bodyPr>
            <a:normAutofit/>
          </a:bodyPr>
          <a:lstStyle/>
          <a:p>
            <a:r>
              <a:rPr lang="en-US" sz="2000" b="1" dirty="0" smtClean="0"/>
              <a:t>Huey Long: “The King Fish”</a:t>
            </a:r>
          </a:p>
          <a:p>
            <a:pPr lvl="1"/>
            <a:r>
              <a:rPr lang="en-US" sz="1600" b="1" dirty="0" smtClean="0"/>
              <a:t>Democratic governor/senator (Louisiana)</a:t>
            </a:r>
          </a:p>
          <a:p>
            <a:pPr lvl="1"/>
            <a:r>
              <a:rPr lang="en-US" sz="1600" b="1" dirty="0" smtClean="0"/>
              <a:t>Charismatic populist orator</a:t>
            </a:r>
          </a:p>
          <a:p>
            <a:pPr lvl="1"/>
            <a:r>
              <a:rPr lang="en-US" sz="1600" b="1" dirty="0" smtClean="0"/>
              <a:t>“Everyman a King” “Share Our Wealth”</a:t>
            </a:r>
          </a:p>
          <a:p>
            <a:pPr lvl="1"/>
            <a:r>
              <a:rPr lang="en-US" sz="1600" b="1" dirty="0" smtClean="0"/>
              <a:t>Planned to challenge for the presidency in 1936 </a:t>
            </a:r>
          </a:p>
          <a:p>
            <a:pPr lvl="1"/>
            <a:r>
              <a:rPr lang="en-US" sz="1600" b="1" dirty="0" smtClean="0"/>
              <a:t>Shot by assassin on 09/08/35… died two days later</a:t>
            </a:r>
          </a:p>
        </p:txBody>
      </p:sp>
      <p:pic>
        <p:nvPicPr>
          <p:cNvPr id="27652" name="Picture 4" descr="http://media.nola.com/politics/photo/huey-long-casketjpg-17e1d533b7d6cf19_large.jpg">
            <a:hlinkClick r:id="rId2"/>
          </p:cNvPr>
          <p:cNvPicPr>
            <a:picLocks noChangeAspect="1" noChangeArrowheads="1"/>
          </p:cNvPicPr>
          <p:nvPr/>
        </p:nvPicPr>
        <p:blipFill>
          <a:blip r:embed="rId3" cstate="print"/>
          <a:srcRect/>
          <a:stretch>
            <a:fillRect/>
          </a:stretch>
        </p:blipFill>
        <p:spPr bwMode="auto">
          <a:xfrm>
            <a:off x="2209800" y="3352800"/>
            <a:ext cx="4648200" cy="32194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latin typeface="Britannic Bold" pitchFamily="34" charset="0"/>
              </a:rPr>
              <a:t>RISE TO POWER</a:t>
            </a:r>
            <a:endParaRPr lang="en-US" sz="6000" dirty="0">
              <a:solidFill>
                <a:srgbClr val="FFFF00"/>
              </a:solidFill>
              <a:latin typeface="Britannic Bold" pitchFamily="34" charset="0"/>
            </a:endParaRPr>
          </a:p>
        </p:txBody>
      </p:sp>
      <p:sp>
        <p:nvSpPr>
          <p:cNvPr id="3" name="Content Placeholder 2"/>
          <p:cNvSpPr>
            <a:spLocks noGrp="1"/>
          </p:cNvSpPr>
          <p:nvPr>
            <p:ph idx="1"/>
          </p:nvPr>
        </p:nvSpPr>
        <p:spPr>
          <a:xfrm>
            <a:off x="457200" y="1371600"/>
            <a:ext cx="8229600" cy="5257800"/>
          </a:xfrm>
        </p:spPr>
        <p:txBody>
          <a:bodyPr>
            <a:normAutofit/>
          </a:bodyPr>
          <a:lstStyle/>
          <a:p>
            <a:r>
              <a:rPr lang="en-US" sz="2000" b="1" dirty="0" smtClean="0"/>
              <a:t>Politics:</a:t>
            </a:r>
          </a:p>
          <a:p>
            <a:pPr lvl="1"/>
            <a:r>
              <a:rPr lang="en-US" sz="1600" b="1" dirty="0" smtClean="0"/>
              <a:t>1910 won seat in NY State Senate</a:t>
            </a:r>
          </a:p>
          <a:p>
            <a:pPr lvl="1"/>
            <a:r>
              <a:rPr lang="en-US" sz="1600" b="1" dirty="0" smtClean="0"/>
              <a:t>Progressive reformer</a:t>
            </a:r>
          </a:p>
          <a:p>
            <a:pPr lvl="1"/>
            <a:r>
              <a:rPr lang="en-US" sz="1600" b="1" dirty="0" smtClean="0"/>
              <a:t>Supported Wilson in 1912</a:t>
            </a:r>
          </a:p>
          <a:p>
            <a:pPr lvl="1"/>
            <a:r>
              <a:rPr lang="en-US" sz="1600" b="1" dirty="0" smtClean="0"/>
              <a:t>Appointed assistant secretary of the navy (WWI)</a:t>
            </a:r>
          </a:p>
          <a:p>
            <a:pPr lvl="1"/>
            <a:r>
              <a:rPr lang="en-US" sz="1600" b="1" dirty="0" smtClean="0"/>
              <a:t>1920 Democrat nominee for VP</a:t>
            </a:r>
          </a:p>
          <a:p>
            <a:pPr lvl="1"/>
            <a:endParaRPr lang="en-US" sz="1600" b="1" dirty="0" smtClean="0"/>
          </a:p>
          <a:p>
            <a:pPr lvl="1"/>
            <a:endParaRPr lang="en-US" sz="1600" b="1" dirty="0"/>
          </a:p>
        </p:txBody>
      </p:sp>
      <p:pic>
        <p:nvPicPr>
          <p:cNvPr id="27650" name="Picture 2" descr="http://wwp.greenwichmeantime.com/time-zone/usa/new-york/images/new-york-state-flag.jpg"/>
          <p:cNvPicPr>
            <a:picLocks noChangeAspect="1" noChangeArrowheads="1"/>
          </p:cNvPicPr>
          <p:nvPr/>
        </p:nvPicPr>
        <p:blipFill>
          <a:blip r:embed="rId2" cstate="print"/>
          <a:srcRect/>
          <a:stretch>
            <a:fillRect/>
          </a:stretch>
        </p:blipFill>
        <p:spPr bwMode="auto">
          <a:xfrm>
            <a:off x="1066800" y="3505200"/>
            <a:ext cx="7010400" cy="304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Baskerville Old Face" pitchFamily="18" charset="0"/>
              </a:rPr>
              <a:t>CRITICS OF THE NEW DEAL</a:t>
            </a:r>
            <a:endParaRPr lang="en-US" sz="4400" dirty="0">
              <a:solidFill>
                <a:srgbClr val="FFFF00"/>
              </a:solidFill>
              <a:latin typeface="Baskerville Old Face" pitchFamily="18" charset="0"/>
            </a:endParaRPr>
          </a:p>
        </p:txBody>
      </p:sp>
      <p:sp>
        <p:nvSpPr>
          <p:cNvPr id="3" name="Content Placeholder 2"/>
          <p:cNvSpPr>
            <a:spLocks noGrp="1"/>
          </p:cNvSpPr>
          <p:nvPr>
            <p:ph idx="1"/>
          </p:nvPr>
        </p:nvSpPr>
        <p:spPr>
          <a:xfrm>
            <a:off x="457200" y="1219200"/>
            <a:ext cx="8229600" cy="3733800"/>
          </a:xfrm>
        </p:spPr>
        <p:txBody>
          <a:bodyPr>
            <a:normAutofit/>
          </a:bodyPr>
          <a:lstStyle/>
          <a:p>
            <a:r>
              <a:rPr lang="en-US" sz="2000" b="1" dirty="0" smtClean="0"/>
              <a:t>Father Coughlin</a:t>
            </a:r>
          </a:p>
          <a:p>
            <a:pPr lvl="1"/>
            <a:r>
              <a:rPr lang="en-US" sz="1600" b="1" dirty="0" smtClean="0"/>
              <a:t>Catholic priest from Detroit</a:t>
            </a:r>
          </a:p>
          <a:p>
            <a:pPr lvl="1"/>
            <a:r>
              <a:rPr lang="en-US" sz="1600" b="1" dirty="0" smtClean="0"/>
              <a:t>Popular radio show (40 million weekly listeners)</a:t>
            </a:r>
          </a:p>
          <a:p>
            <a:pPr lvl="1"/>
            <a:r>
              <a:rPr lang="en-US" sz="1600" b="1" dirty="0" smtClean="0"/>
              <a:t>Had become impatient with modest New Deal reforms</a:t>
            </a:r>
          </a:p>
          <a:p>
            <a:pPr lvl="1"/>
            <a:r>
              <a:rPr lang="en-US" sz="1600" b="1" dirty="0" smtClean="0"/>
              <a:t>National Union for Social Justice</a:t>
            </a:r>
          </a:p>
          <a:p>
            <a:pPr lvl="1"/>
            <a:endParaRPr lang="en-US" sz="1600" b="1" dirty="0" smtClean="0"/>
          </a:p>
        </p:txBody>
      </p:sp>
      <p:pic>
        <p:nvPicPr>
          <p:cNvPr id="1026" name="Picture 2" descr="http://goldenstate.files.wordpress.com/2009/03/cough.gif?w=288&amp;h=239">
            <a:hlinkClick r:id="rId2"/>
          </p:cNvPr>
          <p:cNvPicPr>
            <a:picLocks noChangeAspect="1" noChangeArrowheads="1"/>
          </p:cNvPicPr>
          <p:nvPr/>
        </p:nvPicPr>
        <p:blipFill>
          <a:blip r:embed="rId3" cstate="print"/>
          <a:srcRect/>
          <a:stretch>
            <a:fillRect/>
          </a:stretch>
        </p:blipFill>
        <p:spPr bwMode="auto">
          <a:xfrm>
            <a:off x="1981200" y="3048000"/>
            <a:ext cx="5181600" cy="3352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Baskerville Old Face" pitchFamily="18" charset="0"/>
              </a:rPr>
              <a:t>CRITICS OF THE NEW DEAL</a:t>
            </a:r>
            <a:endParaRPr lang="en-US" sz="4400" dirty="0">
              <a:solidFill>
                <a:srgbClr val="FFFF00"/>
              </a:solidFill>
              <a:latin typeface="Baskerville Old Face" pitchFamily="18" charset="0"/>
            </a:endParaRPr>
          </a:p>
        </p:txBody>
      </p:sp>
      <p:sp>
        <p:nvSpPr>
          <p:cNvPr id="3" name="Content Placeholder 2"/>
          <p:cNvSpPr>
            <a:spLocks noGrp="1"/>
          </p:cNvSpPr>
          <p:nvPr>
            <p:ph idx="1"/>
          </p:nvPr>
        </p:nvSpPr>
        <p:spPr>
          <a:xfrm>
            <a:off x="457200" y="1219200"/>
            <a:ext cx="8229600" cy="3733800"/>
          </a:xfrm>
        </p:spPr>
        <p:txBody>
          <a:bodyPr>
            <a:normAutofit/>
          </a:bodyPr>
          <a:lstStyle/>
          <a:p>
            <a:r>
              <a:rPr lang="en-US" sz="2000" b="1" dirty="0" smtClean="0"/>
              <a:t>The Townsend Plan: (Dr. Francis Townsend)</a:t>
            </a:r>
          </a:p>
          <a:p>
            <a:pPr lvl="1"/>
            <a:r>
              <a:rPr lang="en-US" sz="1600" b="1" dirty="0" smtClean="0"/>
              <a:t>Forced retirement of all Americans 60 and over</a:t>
            </a:r>
          </a:p>
          <a:p>
            <a:pPr lvl="1"/>
            <a:r>
              <a:rPr lang="en-US" sz="1600" b="1" dirty="0" smtClean="0"/>
              <a:t>Federal stipend of $200/month</a:t>
            </a:r>
          </a:p>
          <a:p>
            <a:pPr lvl="1"/>
            <a:r>
              <a:rPr lang="en-US" sz="1600" b="1" dirty="0" smtClean="0"/>
              <a:t>Had to spend entire allotment each month</a:t>
            </a:r>
          </a:p>
          <a:p>
            <a:pPr lvl="1"/>
            <a:endParaRPr lang="en-US" sz="1600" b="1" dirty="0" smtClean="0"/>
          </a:p>
        </p:txBody>
      </p:sp>
      <p:pic>
        <p:nvPicPr>
          <p:cNvPr id="25602" name="Picture 2" descr="http://www.ssa.gov/history/pics/tplanstamp4.jpg"/>
          <p:cNvPicPr>
            <a:picLocks noChangeAspect="1" noChangeArrowheads="1"/>
          </p:cNvPicPr>
          <p:nvPr/>
        </p:nvPicPr>
        <p:blipFill>
          <a:blip r:embed="rId2" cstate="print"/>
          <a:srcRect/>
          <a:stretch>
            <a:fillRect/>
          </a:stretch>
        </p:blipFill>
        <p:spPr bwMode="auto">
          <a:xfrm>
            <a:off x="1600200" y="3505200"/>
            <a:ext cx="6019800" cy="31051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Baskerville Old Face" pitchFamily="18" charset="0"/>
              </a:rPr>
              <a:t>CRITICS OF THE NEW DEAL</a:t>
            </a:r>
            <a:endParaRPr lang="en-US" sz="4400" dirty="0">
              <a:solidFill>
                <a:srgbClr val="FFFF00"/>
              </a:solidFill>
              <a:latin typeface="Baskerville Old Face" pitchFamily="18" charset="0"/>
            </a:endParaRPr>
          </a:p>
        </p:txBody>
      </p:sp>
      <p:sp>
        <p:nvSpPr>
          <p:cNvPr id="3" name="Content Placeholder 2"/>
          <p:cNvSpPr>
            <a:spLocks noGrp="1"/>
          </p:cNvSpPr>
          <p:nvPr>
            <p:ph idx="1"/>
          </p:nvPr>
        </p:nvSpPr>
        <p:spPr>
          <a:xfrm>
            <a:off x="457200" y="1219200"/>
            <a:ext cx="8229600" cy="3733800"/>
          </a:xfrm>
        </p:spPr>
        <p:txBody>
          <a:bodyPr>
            <a:normAutofit/>
          </a:bodyPr>
          <a:lstStyle/>
          <a:p>
            <a:r>
              <a:rPr lang="en-US" sz="2000" b="1" dirty="0" smtClean="0"/>
              <a:t>The Townsend Plan: (Dr. Francis Townsend)</a:t>
            </a:r>
          </a:p>
          <a:p>
            <a:pPr lvl="1"/>
            <a:r>
              <a:rPr lang="en-US" sz="1600" b="1" dirty="0" smtClean="0"/>
              <a:t>Forced retirement of all Americans 60 and over</a:t>
            </a:r>
          </a:p>
          <a:p>
            <a:pPr lvl="1"/>
            <a:r>
              <a:rPr lang="en-US" sz="1600" b="1" dirty="0" smtClean="0"/>
              <a:t>Federal stipend of $200/month</a:t>
            </a:r>
          </a:p>
          <a:p>
            <a:pPr lvl="1"/>
            <a:r>
              <a:rPr lang="en-US" sz="1600" b="1" dirty="0" smtClean="0"/>
              <a:t>Had to spend entire allotment each month</a:t>
            </a:r>
          </a:p>
          <a:p>
            <a:pPr lvl="1"/>
            <a:r>
              <a:rPr lang="en-US" sz="1600" b="1" dirty="0" smtClean="0"/>
              <a:t>Free up jobs and thus lower the unemployment rate</a:t>
            </a:r>
          </a:p>
          <a:p>
            <a:pPr lvl="1"/>
            <a:r>
              <a:rPr lang="en-US" sz="1600" b="1" dirty="0" smtClean="0"/>
              <a:t>Stimulate the economy</a:t>
            </a:r>
          </a:p>
          <a:p>
            <a:pPr lvl="1"/>
            <a:endParaRPr lang="en-US" sz="1600" b="1" dirty="0" smtClean="0"/>
          </a:p>
        </p:txBody>
      </p:sp>
      <p:pic>
        <p:nvPicPr>
          <p:cNvPr id="5" name="Picture 2" descr="http://www.ssa.gov/history/pics/tplanstamp4.jpg"/>
          <p:cNvPicPr>
            <a:picLocks noChangeAspect="1" noChangeArrowheads="1"/>
          </p:cNvPicPr>
          <p:nvPr/>
        </p:nvPicPr>
        <p:blipFill>
          <a:blip r:embed="rId2" cstate="print"/>
          <a:srcRect/>
          <a:stretch>
            <a:fillRect/>
          </a:stretch>
        </p:blipFill>
        <p:spPr bwMode="auto">
          <a:xfrm>
            <a:off x="1600200" y="3505200"/>
            <a:ext cx="6019800" cy="31051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latin typeface="Cooper Black" pitchFamily="18" charset="0"/>
              </a:rPr>
              <a:t>THE SECOND NEW DEAL</a:t>
            </a:r>
            <a:endParaRPr lang="en-US" sz="4800" dirty="0">
              <a:solidFill>
                <a:srgbClr val="0070C0"/>
              </a:solidFill>
              <a:latin typeface="Cooper Black" pitchFamily="18" charset="0"/>
            </a:endParaRPr>
          </a:p>
        </p:txBody>
      </p:sp>
      <p:sp>
        <p:nvSpPr>
          <p:cNvPr id="3" name="Content Placeholder 2"/>
          <p:cNvSpPr>
            <a:spLocks noGrp="1"/>
          </p:cNvSpPr>
          <p:nvPr>
            <p:ph idx="1"/>
          </p:nvPr>
        </p:nvSpPr>
        <p:spPr>
          <a:xfrm>
            <a:off x="457200" y="1447800"/>
            <a:ext cx="8229600" cy="5410200"/>
          </a:xfrm>
        </p:spPr>
        <p:txBody>
          <a:bodyPr>
            <a:normAutofit/>
          </a:bodyPr>
          <a:lstStyle/>
          <a:p>
            <a:r>
              <a:rPr lang="en-US" sz="2000" b="1" dirty="0" smtClean="0"/>
              <a:t>WPA: Works Progress Administration</a:t>
            </a:r>
          </a:p>
          <a:p>
            <a:pPr lvl="1"/>
            <a:r>
              <a:rPr lang="en-US" sz="1600" b="1" dirty="0" smtClean="0"/>
              <a:t>$11 billion budget</a:t>
            </a:r>
          </a:p>
          <a:p>
            <a:pPr lvl="2"/>
            <a:r>
              <a:rPr lang="en-US" sz="1400" b="1" dirty="0" smtClean="0"/>
              <a:t>8.5 million workers</a:t>
            </a:r>
          </a:p>
          <a:p>
            <a:pPr lvl="2"/>
            <a:r>
              <a:rPr lang="en-US" sz="1400" b="1" dirty="0" smtClean="0"/>
              <a:t>650,000 miles of roads</a:t>
            </a:r>
          </a:p>
          <a:p>
            <a:pPr lvl="2"/>
            <a:r>
              <a:rPr lang="en-US" sz="1400" b="1" dirty="0" smtClean="0"/>
              <a:t>125,000 public buildings</a:t>
            </a:r>
          </a:p>
          <a:p>
            <a:pPr lvl="2"/>
            <a:r>
              <a:rPr lang="en-US" sz="1400" b="1" dirty="0" smtClean="0"/>
              <a:t>124,000 bridges</a:t>
            </a:r>
          </a:p>
          <a:p>
            <a:pPr lvl="2"/>
            <a:r>
              <a:rPr lang="en-US" sz="1400" b="1" dirty="0" smtClean="0"/>
              <a:t>8,000 parks</a:t>
            </a:r>
          </a:p>
          <a:p>
            <a:pPr lvl="2"/>
            <a:r>
              <a:rPr lang="en-US" sz="1400" b="1" dirty="0" smtClean="0"/>
              <a:t>853 airports</a:t>
            </a:r>
          </a:p>
        </p:txBody>
      </p:sp>
      <p:pic>
        <p:nvPicPr>
          <p:cNvPr id="1026" name="Picture 2" descr="http://sites.bergen.org/ourstory/resources/great_depression/hammer.JPG"/>
          <p:cNvPicPr>
            <a:picLocks noChangeAspect="1" noChangeArrowheads="1"/>
          </p:cNvPicPr>
          <p:nvPr/>
        </p:nvPicPr>
        <p:blipFill>
          <a:blip r:embed="rId2" cstate="print"/>
          <a:srcRect/>
          <a:stretch>
            <a:fillRect/>
          </a:stretch>
        </p:blipFill>
        <p:spPr bwMode="auto">
          <a:xfrm>
            <a:off x="4267200" y="1905000"/>
            <a:ext cx="1828800" cy="2238376"/>
          </a:xfrm>
          <a:prstGeom prst="rect">
            <a:avLst/>
          </a:prstGeom>
          <a:noFill/>
        </p:spPr>
      </p:pic>
      <p:pic>
        <p:nvPicPr>
          <p:cNvPr id="1030" name="Picture 6" descr="http://www.teaneck.org/virtualvillage/Postcards/Armory/armory1.jpg"/>
          <p:cNvPicPr>
            <a:picLocks noChangeAspect="1" noChangeArrowheads="1"/>
          </p:cNvPicPr>
          <p:nvPr/>
        </p:nvPicPr>
        <p:blipFill>
          <a:blip r:embed="rId3" cstate="print"/>
          <a:srcRect/>
          <a:stretch>
            <a:fillRect/>
          </a:stretch>
        </p:blipFill>
        <p:spPr bwMode="auto">
          <a:xfrm>
            <a:off x="6172200" y="1905000"/>
            <a:ext cx="2971800" cy="22574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latin typeface="Cooper Black" pitchFamily="18" charset="0"/>
              </a:rPr>
              <a:t>THE SECOND NEW DEAL</a:t>
            </a:r>
            <a:endParaRPr lang="en-US" sz="4800" dirty="0">
              <a:solidFill>
                <a:srgbClr val="0070C0"/>
              </a:solidFill>
              <a:latin typeface="Cooper Black" pitchFamily="18" charset="0"/>
            </a:endParaRPr>
          </a:p>
        </p:txBody>
      </p:sp>
      <p:sp>
        <p:nvSpPr>
          <p:cNvPr id="3" name="Content Placeholder 2"/>
          <p:cNvSpPr>
            <a:spLocks noGrp="1"/>
          </p:cNvSpPr>
          <p:nvPr>
            <p:ph idx="1"/>
          </p:nvPr>
        </p:nvSpPr>
        <p:spPr>
          <a:xfrm>
            <a:off x="457200" y="1447800"/>
            <a:ext cx="8229600" cy="5410200"/>
          </a:xfrm>
        </p:spPr>
        <p:txBody>
          <a:bodyPr>
            <a:normAutofit/>
          </a:bodyPr>
          <a:lstStyle/>
          <a:p>
            <a:r>
              <a:rPr lang="en-US" sz="2000" b="1" dirty="0" smtClean="0"/>
              <a:t>WPA: Works Progress Administration</a:t>
            </a:r>
          </a:p>
          <a:p>
            <a:pPr lvl="1"/>
            <a:r>
              <a:rPr lang="en-US" sz="1600" b="1" dirty="0" smtClean="0"/>
              <a:t>$11 billion budget</a:t>
            </a:r>
          </a:p>
          <a:p>
            <a:pPr lvl="2"/>
            <a:r>
              <a:rPr lang="en-US" sz="1400" b="1" dirty="0" smtClean="0"/>
              <a:t>8.5 million workers</a:t>
            </a:r>
          </a:p>
          <a:p>
            <a:pPr lvl="2"/>
            <a:r>
              <a:rPr lang="en-US" sz="1400" b="1" dirty="0" smtClean="0"/>
              <a:t>650,000 miles of roads</a:t>
            </a:r>
          </a:p>
          <a:p>
            <a:pPr lvl="2"/>
            <a:r>
              <a:rPr lang="en-US" sz="1400" b="1" dirty="0" smtClean="0"/>
              <a:t>125,000 public buildings</a:t>
            </a:r>
          </a:p>
          <a:p>
            <a:pPr lvl="2"/>
            <a:r>
              <a:rPr lang="en-US" sz="1400" b="1" dirty="0" smtClean="0"/>
              <a:t>124,000 bridges</a:t>
            </a:r>
          </a:p>
          <a:p>
            <a:pPr lvl="2"/>
            <a:r>
              <a:rPr lang="en-US" sz="1400" b="1" dirty="0" smtClean="0"/>
              <a:t>8,000 parks</a:t>
            </a:r>
          </a:p>
          <a:p>
            <a:pPr lvl="2"/>
            <a:r>
              <a:rPr lang="en-US" sz="1400" b="1" dirty="0" smtClean="0"/>
              <a:t>853 airports</a:t>
            </a:r>
          </a:p>
          <a:p>
            <a:pPr lvl="1"/>
            <a:r>
              <a:rPr lang="en-US" sz="1600" b="1" dirty="0" smtClean="0"/>
              <a:t>Federal Number One</a:t>
            </a:r>
          </a:p>
          <a:p>
            <a:pPr lvl="2"/>
            <a:r>
              <a:rPr lang="en-US" sz="1400" b="1" dirty="0" smtClean="0"/>
              <a:t>Highly controversial program</a:t>
            </a:r>
          </a:p>
          <a:p>
            <a:pPr lvl="2"/>
            <a:r>
              <a:rPr lang="en-US" sz="1400" b="1" dirty="0" smtClean="0"/>
              <a:t>Used federal money to offer work</a:t>
            </a:r>
          </a:p>
          <a:p>
            <a:pPr lvl="2">
              <a:buNone/>
            </a:pPr>
            <a:r>
              <a:rPr lang="en-US" sz="1400" b="1" dirty="0" smtClean="0"/>
              <a:t>	 to artists, musicians, etc</a:t>
            </a:r>
          </a:p>
        </p:txBody>
      </p:sp>
      <p:pic>
        <p:nvPicPr>
          <p:cNvPr id="22530" name="Picture 2" descr="http://memory.loc.gov/ammem/wpaposters/images/3f05361t.gif"/>
          <p:cNvPicPr>
            <a:picLocks noChangeAspect="1" noChangeArrowheads="1"/>
          </p:cNvPicPr>
          <p:nvPr/>
        </p:nvPicPr>
        <p:blipFill>
          <a:blip r:embed="rId2" cstate="print"/>
          <a:srcRect/>
          <a:stretch>
            <a:fillRect/>
          </a:stretch>
        </p:blipFill>
        <p:spPr bwMode="auto">
          <a:xfrm>
            <a:off x="4876800" y="1828800"/>
            <a:ext cx="3886200" cy="2362200"/>
          </a:xfrm>
          <a:prstGeom prst="rect">
            <a:avLst/>
          </a:prstGeom>
          <a:noFill/>
        </p:spPr>
      </p:pic>
      <p:pic>
        <p:nvPicPr>
          <p:cNvPr id="22532" name="Picture 4" descr="http://www.gwu.edu/~erpapers/teachinger/images/fdrl_federalprog1_27-0595a.jpg"/>
          <p:cNvPicPr>
            <a:picLocks noChangeAspect="1" noChangeArrowheads="1"/>
          </p:cNvPicPr>
          <p:nvPr/>
        </p:nvPicPr>
        <p:blipFill>
          <a:blip r:embed="rId3" cstate="print"/>
          <a:srcRect/>
          <a:stretch>
            <a:fillRect/>
          </a:stretch>
        </p:blipFill>
        <p:spPr bwMode="auto">
          <a:xfrm>
            <a:off x="4876800" y="4343400"/>
            <a:ext cx="3886200" cy="2362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latin typeface="Cooper Black" pitchFamily="18" charset="0"/>
              </a:rPr>
              <a:t>THE SECOND NEW DEAL</a:t>
            </a:r>
            <a:endParaRPr lang="en-US" sz="4800" dirty="0">
              <a:solidFill>
                <a:srgbClr val="0070C0"/>
              </a:solidFill>
              <a:latin typeface="Cooper Black" pitchFamily="18" charset="0"/>
            </a:endParaRPr>
          </a:p>
        </p:txBody>
      </p:sp>
      <p:sp>
        <p:nvSpPr>
          <p:cNvPr id="3" name="Content Placeholder 2"/>
          <p:cNvSpPr>
            <a:spLocks noGrp="1"/>
          </p:cNvSpPr>
          <p:nvPr>
            <p:ph idx="1"/>
          </p:nvPr>
        </p:nvSpPr>
        <p:spPr>
          <a:xfrm>
            <a:off x="457200" y="1447800"/>
            <a:ext cx="8229600" cy="5410200"/>
          </a:xfrm>
        </p:spPr>
        <p:txBody>
          <a:bodyPr>
            <a:normAutofit/>
          </a:bodyPr>
          <a:lstStyle/>
          <a:p>
            <a:r>
              <a:rPr lang="en-US" sz="2000" b="1" i="1" dirty="0" smtClean="0"/>
              <a:t>Schechter vs. United States: (The Sick Chicken Case)</a:t>
            </a:r>
          </a:p>
          <a:p>
            <a:pPr lvl="1"/>
            <a:r>
              <a:rPr lang="en-US" sz="1600" b="1" dirty="0" smtClean="0"/>
              <a:t>May 27, 1935 Supreme Court struck down the NIRA (WPA funding)</a:t>
            </a:r>
          </a:p>
          <a:p>
            <a:pPr lvl="1"/>
            <a:r>
              <a:rPr lang="en-US" sz="1600" b="1" dirty="0" smtClean="0"/>
              <a:t>Schechter brothers sued after violating NIRA code (poultry business)</a:t>
            </a:r>
          </a:p>
          <a:p>
            <a:pPr lvl="1"/>
            <a:r>
              <a:rPr lang="en-US" sz="1600" b="1" dirty="0" smtClean="0"/>
              <a:t>Court ruled that the Constitution did not allow Congress to delegate its powers to the executive branch, thus the NIRA was illegal</a:t>
            </a:r>
          </a:p>
        </p:txBody>
      </p:sp>
      <p:pic>
        <p:nvPicPr>
          <p:cNvPr id="6" name="Picture 4" descr="http://morethanright.com/wp-content/uploads/2009/10/chicken.jpg"/>
          <p:cNvPicPr>
            <a:picLocks noChangeAspect="1" noChangeArrowheads="1"/>
          </p:cNvPicPr>
          <p:nvPr/>
        </p:nvPicPr>
        <p:blipFill>
          <a:blip r:embed="rId2" cstate="print"/>
          <a:srcRect/>
          <a:stretch>
            <a:fillRect/>
          </a:stretch>
        </p:blipFill>
        <p:spPr bwMode="auto">
          <a:xfrm>
            <a:off x="838200" y="3429000"/>
            <a:ext cx="7467600" cy="32289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latin typeface="Cooper Black" pitchFamily="18" charset="0"/>
              </a:rPr>
              <a:t>THE SECOND NEW DEAL</a:t>
            </a:r>
            <a:endParaRPr lang="en-US" sz="4800" dirty="0">
              <a:solidFill>
                <a:srgbClr val="0070C0"/>
              </a:solidFill>
              <a:latin typeface="Cooper Black" pitchFamily="18" charset="0"/>
            </a:endParaRPr>
          </a:p>
        </p:txBody>
      </p:sp>
      <p:sp>
        <p:nvSpPr>
          <p:cNvPr id="3" name="Content Placeholder 2"/>
          <p:cNvSpPr>
            <a:spLocks noGrp="1"/>
          </p:cNvSpPr>
          <p:nvPr>
            <p:ph idx="1"/>
          </p:nvPr>
        </p:nvSpPr>
        <p:spPr>
          <a:xfrm>
            <a:off x="457200" y="1447800"/>
            <a:ext cx="8229600" cy="5410200"/>
          </a:xfrm>
        </p:spPr>
        <p:txBody>
          <a:bodyPr>
            <a:normAutofit/>
          </a:bodyPr>
          <a:lstStyle/>
          <a:p>
            <a:r>
              <a:rPr lang="en-US" sz="2000" b="1" i="1" dirty="0" smtClean="0"/>
              <a:t>Schechter vs. </a:t>
            </a:r>
            <a:r>
              <a:rPr lang="en-US" sz="2000" b="1" i="1" dirty="0"/>
              <a:t>United States: (The Sick Chicken Case</a:t>
            </a:r>
            <a:r>
              <a:rPr lang="en-US" sz="2000" b="1" i="1" dirty="0" smtClean="0"/>
              <a:t>)</a:t>
            </a:r>
          </a:p>
          <a:p>
            <a:pPr lvl="1"/>
            <a:r>
              <a:rPr lang="en-US" sz="1600" b="1" dirty="0" smtClean="0"/>
              <a:t>May 27, 1935 Supreme Court struck down the NIRA (WPA funding)</a:t>
            </a:r>
          </a:p>
          <a:p>
            <a:pPr lvl="1"/>
            <a:r>
              <a:rPr lang="en-US" sz="1600" b="1" dirty="0" smtClean="0"/>
              <a:t>Schechter brothers sued after violating NIRA code (poultry business)</a:t>
            </a:r>
          </a:p>
          <a:p>
            <a:pPr lvl="1"/>
            <a:r>
              <a:rPr lang="en-US" sz="1600" b="1" dirty="0" smtClean="0"/>
              <a:t>Court ruled that the Constitution did not allow Congress to delegate its powers to the executive branch, thus the NIRA was illegal</a:t>
            </a:r>
          </a:p>
          <a:p>
            <a:pPr lvl="1"/>
            <a:r>
              <a:rPr lang="en-US" sz="1600" b="1" dirty="0" smtClean="0"/>
              <a:t>The entire New Deal platform was now in jeopardy</a:t>
            </a:r>
            <a:endParaRPr lang="en-US" sz="1600" b="1" dirty="0"/>
          </a:p>
        </p:txBody>
      </p:sp>
      <p:pic>
        <p:nvPicPr>
          <p:cNvPr id="20484" name="Picture 4" descr="http://morethanright.com/wp-content/uploads/2009/10/chicken.jpg"/>
          <p:cNvPicPr>
            <a:picLocks noChangeAspect="1" noChangeArrowheads="1"/>
          </p:cNvPicPr>
          <p:nvPr/>
        </p:nvPicPr>
        <p:blipFill>
          <a:blip r:embed="rId2" cstate="print"/>
          <a:srcRect/>
          <a:stretch>
            <a:fillRect/>
          </a:stretch>
        </p:blipFill>
        <p:spPr bwMode="auto">
          <a:xfrm>
            <a:off x="838200" y="3429000"/>
            <a:ext cx="7467600" cy="32289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latin typeface="Cooper Black" pitchFamily="18" charset="0"/>
              </a:rPr>
              <a:t>THE SECOND NEW DEAL</a:t>
            </a:r>
            <a:endParaRPr lang="en-US" sz="4800" dirty="0">
              <a:solidFill>
                <a:srgbClr val="FF0000"/>
              </a:solidFill>
              <a:latin typeface="Cooper Black" pitchFamily="18" charset="0"/>
            </a:endParaRPr>
          </a:p>
        </p:txBody>
      </p:sp>
      <p:sp>
        <p:nvSpPr>
          <p:cNvPr id="3" name="Content Placeholder 2"/>
          <p:cNvSpPr>
            <a:spLocks noGrp="1"/>
          </p:cNvSpPr>
          <p:nvPr>
            <p:ph idx="1"/>
          </p:nvPr>
        </p:nvSpPr>
        <p:spPr>
          <a:xfrm>
            <a:off x="457200" y="1447800"/>
            <a:ext cx="8229600" cy="4419600"/>
          </a:xfrm>
        </p:spPr>
        <p:txBody>
          <a:bodyPr>
            <a:normAutofit/>
          </a:bodyPr>
          <a:lstStyle/>
          <a:p>
            <a:r>
              <a:rPr lang="en-US" sz="1800" b="1" dirty="0" smtClean="0"/>
              <a:t>National Labor Restrictions Act: (Wagner Act)</a:t>
            </a:r>
          </a:p>
          <a:p>
            <a:pPr lvl="1"/>
            <a:r>
              <a:rPr lang="en-US" sz="1400" b="1" dirty="0" smtClean="0"/>
              <a:t>Guaranteed workers the right to organize</a:t>
            </a:r>
          </a:p>
          <a:p>
            <a:pPr lvl="1"/>
            <a:r>
              <a:rPr lang="en-US" sz="1400" b="1" dirty="0" smtClean="0"/>
              <a:t>Guaranteed workers the right to bargain collectively</a:t>
            </a:r>
          </a:p>
          <a:p>
            <a:pPr lvl="1"/>
            <a:r>
              <a:rPr lang="en-US" sz="1400" b="1" dirty="0" smtClean="0"/>
              <a:t>National Labor Relations Board</a:t>
            </a:r>
          </a:p>
          <a:p>
            <a:pPr lvl="2"/>
            <a:r>
              <a:rPr lang="en-US" sz="1200" b="1" dirty="0" smtClean="0"/>
              <a:t>Binding arbitration</a:t>
            </a:r>
          </a:p>
          <a:p>
            <a:pPr lvl="2"/>
            <a:r>
              <a:rPr lang="en-US" sz="1200" b="1" dirty="0" smtClean="0"/>
              <a:t>“Cease and desist” orders against unfair practices</a:t>
            </a:r>
            <a:endParaRPr lang="en-US" sz="1400" b="1" dirty="0" smtClean="0"/>
          </a:p>
        </p:txBody>
      </p:sp>
      <p:pic>
        <p:nvPicPr>
          <p:cNvPr id="6146" name="Picture 2" descr="http://historymatters.gmu.edu/mpimages/mp224.jpg"/>
          <p:cNvPicPr>
            <a:picLocks noChangeAspect="1" noChangeArrowheads="1"/>
          </p:cNvPicPr>
          <p:nvPr/>
        </p:nvPicPr>
        <p:blipFill>
          <a:blip r:embed="rId2" cstate="print"/>
          <a:srcRect/>
          <a:stretch>
            <a:fillRect/>
          </a:stretch>
        </p:blipFill>
        <p:spPr bwMode="auto">
          <a:xfrm>
            <a:off x="6248400" y="3124200"/>
            <a:ext cx="2895600" cy="3733800"/>
          </a:xfrm>
          <a:prstGeom prst="rect">
            <a:avLst/>
          </a:prstGeom>
          <a:noFill/>
        </p:spPr>
      </p:pic>
      <p:sp>
        <p:nvSpPr>
          <p:cNvPr id="6148" name="AutoShape 4" descr="data:image/jpg;base64,/9j/4AAQSkZJRgABAQAAAQABAAD/2wCEAAkGBhQSERQUEhQWFRQWFx8YGBcWGB4cHRwgHB8cHCQhHR8ZHiYgHB0jHR4YIC8gJScsLCwsIB4xNTAqNSYrLCkBCQoKDgwOGA8PGiwkHBwsKSwsKS0sLCwqKSksKSwpLCwpKSwsLCkpLCksKSwpKSwsLCkpLCksKSkpLCksLCwpKf/AABEIAKAArAMBIgACEQEDEQH/xAAcAAADAAMBAQEAAAAAAAAAAAAABgcEBQgDAgH/xABDEAACAQIEBAQEAggDBQkAAAABAgMEEQAFEiEGBzFBEyJRYRQycYFCoQgVI1JicoKRJDOyJUOiscEWRGODksLR0vH/xAAXAQEBAQEAAAAAAAAAAAAAAAABAAID/8QAIhEBAQADAAICAQUAAAAAAAAAAAECESExQRJRkQMTIjJh/9oADAMBAAIRAxEAPwCjcys+ejyyoniOmRQoQ2vYswW+/tfHLmZcS1NSSZ6iWQns7sR/a9h9hjonnvJbJ5PeSMf8V/8ApjmIY1vU4m24a4fmralIIBd3O57KO7MewA3xf8/4UhoqenipHnSskKwwmOaRdTADVI66ipRRd229BhM5UcfZZQqkRjlWaWwlqGVSt79BZrqg+nucUbhutjrcyqqlXDLTqtPCN9gw1vIAf3zZQ3cIcbm/JhypYiqKpYsQACx6tYWubdybnHrgwY5KjBgwYgMGDBiQwYMGJDBgwYkMGDBiQwYMGJDBhW455iU2Vopm1PI/yRpa5t3N9lW+18ecHG8oEMk1KUp5mRVnSdJFHi20lgACFJIF/cY1q1G3BgvgwVJ3z5H+x5PaWP8A1Y5lUY6v5sZTJU5VURQoZJDpKoouTpdSbD6Y5aqMsljNpIpEPoyMD+Yw+dJbeCuUMNJSyVeYoJZBEZBET5YwFLbkdX269B79cZ/CKmmTKaiVpI/FWWKZ5AwFnJeKNtW+nWfI7H2/FjQ8JcbF8iqKSUySVOiSKFFjkdirKAoJVSBuWAuelsOnC+WrT3yyqXXT1EZkgEu+2lfEha/4kJ1D2J6acdOyNKDfH7hNFVPlagTE1FCuwl6zQLew8Qf72NemseYDqDucN8UgYAg3BFwR0IPceoxzsD7wYMGMgYMajiniNKGmedwWsQqoCAXZjpVQTtuT17C57YncPFOaz5gscbxJfWyob+A6xEI8YYxazIHuDJcAW2GN44W9Kt4Ma7Jc7WoViAyOjFJY3+ZGAvY+txYhhsQQR1xscYAwYMGJDBgwYkMGDBiTnXn3kdStd8TIL07qqRst7LpHyt6Em598O/KbMYcxydqGVrtGpikX8QRiSjL9Ox7FR96Hn+SRVdPJBMupJFsfb0I9wdxjm6gpZcmf4xZSSJ3hhCg6Z1ja0he/RLeUDrq3Gy46TqdBcF5k8tPpmN6iBzBN7tHtq/rUq/8AVjf4nWV8WIrHMoxqoasRiYr81PIgKFpAOq2KqxHSynocUKKUMoZSCCLgjcEHuD6YzlO7L7wacGDGQ/AMafinITVQ2RtE0bCWCT9yReh/lO6sO4JxucGGEucNcTpVxOsyiKeK6VMD/gNtzv1jYbhuhHfEzyjjCakmDwytLloqXgjjaxCwppu6sRqshYAEncC3bGdzko4lq4ZZfE0NAySLTOEcgMN5TpY+FY2vY77Y88+zumky2Ckp4FSeoCU9Og3YRuyM72PmVG09WszfMRbHeY6m/srHG4IuDceuPrE6OU1WTeel8SroBu9MTeSIfvQn8Sjun/7hk4d49oq3ywTqXtvG3kcf0tYn7XxxsCZfpDZ4VemgUm+h3YMl1s1lBBO2oWYXG4v2vjX8M8C5jV0cOYQV7ioAcRo9xZQxBGu53bTfdbHa5w/c7cjSfK5ZCBrg0yIxtceYBhf3B6dyBhJ5T8xnjpJKaSOQpDHIyzqAEiUKWAc26l+hPcgY3LzURt5a8TCrqpHYBZnpY/iE2/zYXkjJt7rp+1h2xScRrkLw0HEmZPIzTOzxEEC2+hi1+pJxZcZzst4hhe4t4pNIIlRA8kzMF1EhVEaGRmOkFmso2VRckgYYcQr9ITOZ1qKaJbpEi+KjjYlySCVYbjSLbe+DHz0N8nEud1UkhpVp08DSWgdd5FddasGa9iw2tqFjih8N56tXAsoUo26yRsPNG67MjX7qf74iXBAziGgevpnjkiZy7xOuqSQL5S2q2o2sRbV0BxReW3EMdZPWywnySGGXR3V2j0OD9Cg379cdMpLLYT5gwY/GNscQ8qqqWNGd2CoqlmJ6ADcn7YivHVC8uSBiqRiSslqY1lbTJokZ2RUW12dlbVp7C98PVMFzWYvI/wDg1P7GAG3j6WsZpADdo9QsqnY2JN9sfUxNTnaIN4qGAu3p4s/lAPuIwT98dJNcpQvlvzD/AFa0ySoZaeZCGiFt2AsDvtYjyn2Peww7cEVebSU7HLjClL4h0RyAv4dwrFFZxcqt7fW+PHOeT7JmUqxQGSCoRvAbfw4XY7mQjcCMamUdzpHrizcP5IlHTRU8Qska2HqT3J9ybk4ZlMZ3qbLBgx4V9WIonkYgKisxJ6AKCSTbtYY5B74MJXDsFTX08VVJXyIJkDiKmSNVS/4dTq7sR0JJ6joMbPg6smIqYahzJJT1DRh2ADMhVXQtpAF9LW6b2xr4lDOI82zCbPKmKllYTSSGFQjAAolyEu1rCwJIOxN+uM3LYKrKJIqytpAjRnRqVEKyo19QLxkhJh1RiAWFwSdsbDm9Uy0ue0s9MoEzRLpsoJZi0kfQixYggC/tjdcxM9WvFDlzq8FRUTo00d1Zol3FmINix+YD03OOu0p+U5xFUwxzQuHjkGpSD/f3BHQjscY2dcI0tWP28KM3UOBpdT6q62YH74lPFXDEmSCJ6aWX4V3UG28kM1rCRB0ZXAIaM7MLj90hgyPnAEEa5kojWT/Lq4gWgkH2uUb1Xcg9QMY+PuJoafIW/wBpxGSeaqoJlni8aZ3WWMWlVXjJ0MSARe3Ur6Y0HMnhoU1FHPQPL8FWN40kexRSRqTdQDpF2FmvuPbG4znmfT0OaVk8KLVLUxQgFHGnZfNc772sLY9eVnMEx0jRVFNM9KsjLE8cZlCX83huBvte4Nu9sbvfCYnJ7mXT0dMKWaOcs0rOrRprBuF2sp1bWJNhi25VnENTGJIJFkQ91P5EdQR0IIBGJRxdSHw2zOOA00dM9P4EbII3NpSXYoN1B8QCx3IUn0xuJ+HoP1vKhDRtWRCpgmiYpIkieWQBh1BFnsbj5tt8Fxx0lLxMf0gcsMmWLIFuYZlYn0Vgyn7aimNPxnzLzTKXSCVIJgVulQysPEA7lVYBXG1x67jY4aKLL6zM6SA15p/AkCTNFCj6pAPOqMXaygnTe1+3TGJNIncpuK6mly12mgLUUYkdJ/EUaWA/y9JN7M+wsPmbFB5f8LPSrPLP4Xj1Uviv4Qsiiwsi37DfEQ434erkdooaSrhoWcNFBdnUGwFzpLAMWubE7XGKFl/FuYNlbVpkhhEOmJYPC8QyshEZDMWBQu5sABtjVnNJUczzFIIpJpTpSNSzH2Av/f0wiZlxjWVcjUEFIaeaWHWJJpV8kbnSX0rclwD8oOx69Ma/mJksv6sqKnMJzNIEHhxJeOGNnYAEKCTIwv1cn6Y0dVx0tTS09dYxVVLss6Auga1minVfMiSAEq1ipuehDDFjijxQUK5PTVM87eI11jhC3LGONRHDEoP4idyB3YnG44JyKSngLT2NTUOZpze/nb8I9kWyj6Y0fBkUmZmLMqsKqC5padblY+qmRifmkNiAegHTD6MZy+kCMFsGDGAMeVVAHRkboylT9GBGMHOuJaekXVPKqX+VerNuB5VG7G5AsL4Xmz2TM1dKPXDArFZZ28spt1jiT5oyehkcC1zYE7jUxqaXkjmTJFU5fKf2lJMwHqVYkfk4P2YY+ONeLZsszK0EKzNXpEFDMQBIhaPoBvdWj/tiZ8O1cz1M0kEPw7yXi0xPIiKEA1g6W8SSS5jJ3JPmaxwzPmrGbLhVgqaCoiDzSOWJWa+8hYAqVdF2axCkG2O/7d/tGmdX5C1c071s8Zr40aFYJCIFhYvdZY2B1PGF8wPmJO1x2XOC+W88le8pqgIaZi5rYjqDOBfyGTZrfiO4FiL4ouccVZfUZhTRu9JLAsTySSSCNxe6qianB0/iawIvtjYcfZgr5Y8VE8bNUFaeMRsCo1mxtp2A0BsYu+QFfiHPquTKnkqI1khLBqaoQiOUsrgxO0JNvOw6K2qxJ04bcrpMu/V71XgxLTzx+PMp3Qm1z5TdQwNxsAb4m/KDN5K6alpJrtFQiWYX73ARFI/gLSW+3phN47lqaKWfLPFf4WOYukd9rN5197WPTpffritmtJoaak+LrFjiUIJ5gqqBsodrAfQA46K4a4DqssacUUlO0UrhgkwkDAKLW1Iep+mIFy9rUizOjklIVFmW5OwHa59gbHHQPHHNmloYT4ciT1BHkRGDAHsXKkgAHt1OM9/KJHFT5hW1WY0ccMTytBAJFim8q6H13HihbsbgW2sMb7j6v+FrMiY+WRX0MP4WEaMNvqwwh8t+ZdPQtV1NV401VUMPlC2I3YksTsSx9OgGF3jLjCfNqwSaCukWijTfSou3Xu3cn2w7Tp7POGqasQJVRJKBe2obgnrpIsR0wk8QiuyemL00yy0aaRacapYFLBfIbqJVFwArb9OuJzwlz1rKayVI+KitYajpkFvRgN/6gT74as344TNIopZl8DL45QzRl1aaplX5YkRdwt7XJwY/SOL8R1FOKqGpZHaOkapimjQpqXdbMlyAytp3BsQcQzlfUySV0FJqJhmnSSROxMRLg+x23xWazKJc0klZgytDTrTusE3hAySHxJY9RVgwRdCEEEXv0thKk4DekeSWjNRR1UEbSaKnw2RktpYxzoNBO/QgHG9F8c2+YklRU1FFFZqcaYrAXvIjqxYep1AoB9cM/LDk4Ei8avDa5AP2AYqoUG9pQpGsk2Ok3A2749uSvAEIp46+ZfEnkLMhbcILkXA7ubE6j9sVpRjFtnIH5GgAAAAAFgBsB9B2x9YMGOYGDBgxJHuOKWSsrzLTrqMN6REKhxUSX1yBw/lWBFNmc73sBva2XPyoq5pI5viI6F0QJal8VmIXprkdwXIGwJHTbe2N9w5UT0cRp3oaiV43cmaPwtMupi3iAySqdT3uVtsbjGfJmdfP5IaX4QHrNUOjlR/DHEzam9NTADvfpjtbZyeCRs8yk5XS1bVEiTOZBVU8zEIzyuPCdDGDcjTcnTswJ7jGf/2Lp6fKJpRMokkijmWRyqxh0tKgVQNIu2xO7G/XDjT8D0ypJdPEmkVleebzytqBB8zfKP4VsB2GOb2qK54pqZ42qEpFMZVgW8AarFlUEAG+2sg2GGZekYeZXGj/AB9LV0j6A9JG3lsVNy5KsOhsSVIPph85Z8W5fmDoXpoIa9PN5UC6zaxZD62JuDuN8c7Fiepx9wTMjBlJVgbgg2IPsR0xzuS2tXBUyZZmmdXGrwYmlVAdyqtrsPsRj553ZKlXTU+aU3mQoFcgfhbdWP0JKn6jEll4hqGmecyuZnBV3vuwZdJB9QV2Prh64Y5hNSZNU0syXMin4bWt1ZZCVfqLFVIY/U2xrlSaqhJsLk496WiklYJEjOx6Kikk/YC+MzI+IZKTxTEE1SRmPUy3ZQ3Uofwtba+HLgzmDVRo1PR01Ov7JmZo4mElkUsSXD3vYfMehtYYpjL7Bbg4Dq2n8DQBIo1S3YWhX1lYEiOw3sTf2vtjI4dBjzGKOhcyM58ASlbX8S6MyA/KNJNi2/cjsMit43qKuBKCnhjhjdxdIAxaVidtbMSzm++5379MMvKDhv4bPGhqxonhRiidQzEDcHp8hLDFuTwkyzKAJPKi/Krsov6AkbnD5wxlHx8HiUBEGZ0y+ZFsBMlra0v8kgGxtsTboTjTcb5VPl2ZyFhoYyNNEwsQysxIO+xHUEEeow5ZJJlU6xVkdSuV1yHzIv8Allh30dNDfugjYnbFL7hargfm7PlgNNUQ+LGrm4PkkRiSWubebe5s29++HV/0hKRnVTBI0LizghdS+u2orIp+33xicxcsyzMYGqIqylWtjTUxRwBLpG4IJvc2Ok9eg3FsSrgzhWWvqkiiTUAQ0m4GlNSgk3I6X6DAl3yagjkBqciq0VSdT0r3MJPe6HzwN7jb2tjJzzjiup1j1U0CtKSFCSvUObDUWCIigqADuXHbG1ruXNI8gmhVqWcfLNTHw2+4tpb3DDfGupOXssTSNG9KkjqyGVaUhyrddhKEUnqdIAPpjUs30sTJObsSwIcwOiRr3eNQ8e5Om3hPIynTa4bvfFFRrgH1xOMi5OQxyI9Syy6LGyrbWw6NISbt66TtfvikYP1fhv8AgKMGDBjkBgwYMR2LY5yzuvmyXiGSdvMkjmRlUg64pCbi3ZhY9e4HY46JnmCqWY2VQST6AdfyvjnngrmWpzqaepA8KrPh3YX8MX8nUbC1lP1vjeP+pueIslyesYVdBW01NUhhJokOmNmBB8yMPIb9bAjrscajjzheiqUFXSz0sNQReemE8ekt3MZB0367dDcdDfHn+kJAFr4dKgKacWsAN9cl+n2wqcEcSUtM5Wso4qmFyLlh+0T3Q9Lfw/nh3PCeGecNqtUsNFJ8UJFVkEfmYEi5QhfxKQenaxxsOZEmiaCj2tR08cR/nI1vf31tb7YoedcL5ZLRSZhlDLHPTATDS7C2g6iGRySpte3YkAb3xF6+tkqah5X80krljbuWN9sN1rgVjgPkzSVKLJPWpNcA+FTuNr72Yne/sAMWDKuEaWlheKmhSJWUq1h5jcW8zG5P3OOeMn5OZrLZlh8IdQzyKp/IlvyxT+FeD87pSDLmETRDd45C823cAsARt/FbAULyOplp6yN6e3ixyXS9rXBI31WFjilZ3mlf8RRZnVUSweBIqPNG6lHRjbcBidgXFwbbgYmuX5T8XUsiywxamJDTPoXr6+vtiuZVyUq46aWMZghjljOqJELxt3BGprXuBZgARhnEm/HnESV+aSys7CDXoQqNREabAqCQDfdrX74++IaHLEo43op5pagyaXEoCaV0k30gEbmwuGPTGq4c4UqK6pFPAhL/AIidggGxLHsBhy5q8vYcrpaNYyXldn8SQ/isEsAOiqLm3fAmn4P4Mpa5LHMEp6i+0UsdgfSz6gDf0G/tjaVXAeaZLMtXCviJGdXiQkspXuHX5gpHW4t74n9FRvK6xxIzuxsqqLkn2Ax0Jyl4NzOkF6uYCnKkfDMfENz+Se4BPuMG0fuGeII62liqIj5ZFvb9091PuDcfbG1xM+Aj+r80rMtO0Un+JpgfQ/Mo+g/0HFMwWaqGDBgxkDBgwYkMBwY1XFHEUVDSyVEp8qDYDqzHYKPcnbDEV+cfFUdLl00Re01QhjjQdSGsGPsoW4v72xMeXfC2V5rB4D+JBWxgksr/AOYu/mCtcbbXUW9cIHEnEUtbUvUTNd3PTso7KPQAYq+Vcoy9JR1+VztHU+GslnPlLW3sbeXe4sbg9MaiannVw7LTw5d40niusbwmQAi4RgyXub6tJ3+mE3hnK6R2X4h6iRmPlgpY7u31Z7Bf6Q2LXzKy2auyLxZoTFUwWlaPrYr5X0kX8pUlh7DENyrjGqpk0U8vgjuY1VWP1cLqP98al12lUuYOVUtBkoNNSmllqWWJhKby6QdZDEMeuhbgeuIjfD1zD4hSeChSOomn/ZmaRp31MrudJX2A0E29CD3xk8vuT09fplmvBTHcMR55B/AD2/iO31wZQUqcPx1ksojozOZD0ETMD9TpIsPc4skUOaZbltVPmNZrUwlEhLeI4d/Iv7Q9LXJsCenXG/o+IMsy0rRUEYmqHOkRQWZmb1kkOwt1JJ2AOwwl8x6qozZaw07f4bLyt0XpI++tv4tABt7fXDIUYJw38D8zqrLWARvEgv5oXO31U/gP029sKDY+6eEuyoouzEKB7nYYxPIUOk5oNQVNW9BHG0dVIJR4qnUl7kp5SOjEj7DDPznllqMoy+pnjEcpe7qL2XxEJHXffSDbtjx434bpcsqspknQtTxxFJQoB1vHdxcbXu73N+2PrMOM34kkXL4IBDEWErTOdTKE72FlF76ep643dbKYcO8WVFFr+FZY3ksC4RS9vRWYEqD3t1xVeHOWua1pWTMa2oijNj4fiszsPoG0p97n2xF8xomhlkicWaNyjD3U2OKfyX5ktTTLR1LkwSm0bMf8tz9eit0t2O/rjMoOXMLJ1ywZbWU4bTRy+HIWYs3hyHfUSbncv/6sVSJgQCDcEXB9sL/MLKBU5bVxWuTEWX+ZPOPzGMTlTnPxOVUrk3ZE8JvrH5d/cgKfvgvYTbgwYMZAwYMGJDHOHPPjY1NX8JG37GmNjbo0nc/0/KP6sW/jziUUFBPUfiVdMY9XbZf7He3tjkOWQsxLEkk3JPcnr974ZxNnmuRmOGnnW5inU2Po6Eqyn6bMPZhjojkZWa8oiHeN5E/4tQ/JhiccssoXMsqrqA28SN1ngJ/CzKR9gSoB/mwxcnM8WhyuuaouoppyWU9dWlRpHuWUD743rfgmfmdxPIvh5fRjVWVfkH/hodmY+lxqF+wDHtjmrN8uenmkhk2eNyjfVTba/r1x0fyvyCSRpc0rB/iavdFP+7i7AX6XAH2A9ThB/SD4WEVTHVoLLONL/wA6Dr/Utv7HFdeASODszoqZmmq4nqHQ/soRYRk2+aRj2BtZQD3vjZcQc0MwzFvCDlEchVgguL3OwJHmb6X+2EgDF65FcvgkYr51u7j9gCPlXpr37t29t++DafFDw2vD+Uz1ctjXSp4anr4ZfYKvuN2Y99NsOPKXhz4bKog4884M0mrv4nQH18mkH7+uFPm3Ma3M8vyxN11CSQD+L/4jVj98WGOMKABsALC3YYreFyZzL4U/V+YSxKLRN+0i/kbcD+k3X7Y9+UuT/E5tTKRdUYyt/wCWNQ/uwUffFO/SLyQNTU9SBvG/ht/K4uP7Mv54WOQ7xwGurZTpjggAJ/mN7D3OkAfXFPsHnn7lolyzxBbVBKjn1s90P2uVP2xqv0csmAp6moI3kkEQPsg1H82H9hjW8Jzy5pSZ7US7mWMKq9l0B3VR7L5cNnIFT+qRcWBnkK+48v8A1uPtivCmHPfIvAzRpFFlqEEn9Q8rfmAfvidKhJ2vtvjoT9IjI/EooagDzQy6T/LJt/qC/wBziDZTmr08ySx21KehAII7hgdipFwRg9h0dyc41+PovCma88ACPfq6HZW+v4T7j3xi8lyYXzKiP/d6olfo11/9gP3wkZXRilaHOcsBamvpq6YbtDe2td/mTuD1HlP0buFKxV4lq/DbVFV0qzoR0NxGwP8AbVjfqlV8GAYMcgMGDBiSDfpFcSapYKNT5UXxZLfvNsoP0UE/1DChyn4cir6moppgPPTMUfujBlIYf8j6gnFA4s5IVVdWz1JqYVEj3UEOSFAsB0HQAY3HLflBJllUah6hJLxlNKoR1I3uT7emNkk8mIZaLO5aWYaXMbxsPdbOCPUG1x7HDvnnDUVZmppY1tArpV137ryW0xp9WW7Ed7364aMx4JSTMaavQ6JYgVcW/wAxSpA+jKT19PoMbfK8nSDxSN3mkaR2I3YnYfZVAUD0Hvi3pM9UAFhsMT/nrDGcolL/ADK8Zj/m1W/06sUHCJzb4UqcxpYoKXT/AJuty7aRYA29zucZgc98CcOfHV8FOb6Xa7/yr5m/IW++Oq4s5pkkSmWWJZNPliDDUFUfujoABiI5dyJzSBtcNTBExUqSkkgNj1FwnfDvwXylNFTVBLo1bNGyCWxKx6gRtezHc3J2J6Y1qJoeVy/rDO67MG3WMlYz/N5F/tGtvvi04V+X/A6ZXTGFX8RmbW72tc2tYDewAHrhowW7qK3NDK/iMqq0tciIyD6x2cf8jjmSDiEpQS0iC3izLI7eqoCAv01HV9hjrnN4dcEy2vqjcW+qkY4uZCDYgg9CO+GeEvHKirjocgqaqb5WeQ29bAIF+pa4w5coCn6npNHTS1/5tb6vzxzzVcRTz0NNQxxsIoWZjoDEyOzFrkAdgbAYufIlJFyzw5UdCkzgB1KmxCtsGA2uThyhMXMTJTV5bVQgXYxllH8SEOP7lbY5DIx28RiW1/6PlHLM8gmnRXYtoXRZbm9gdPQdhjKSXlpx02W1V2uaeWyzp12/eA9VufqLjviq5DwukfEKSUrf4YUZlUDdVEpKhUP7pJZgO1jj6T9HWhHWapP3T/6YdODuCYsuRkjklkBAUGUglVXUQoso8t2Y29ScO9RGIYMGDGAMGDBiT//Z"/>
          <p:cNvSpPr>
            <a:spLocks noChangeAspect="1" noChangeArrowheads="1"/>
          </p:cNvSpPr>
          <p:nvPr/>
        </p:nvSpPr>
        <p:spPr bwMode="auto">
          <a:xfrm>
            <a:off x="80963" y="-731838"/>
            <a:ext cx="16383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g;base64,/9j/4AAQSkZJRgABAQAAAQABAAD/2wCEAAkGBhQSERQUEhQWFRQWFx8YGBcWGB4cHRwgHB8cHCQhHR8ZHiYgHB0jHR4YIC8gJScsLCwsIB4xNTAqNSYrLCkBCQoKDgwOGA8PGiwkHBwsKSwsKS0sLCwqKSksKSwpLCwpKSwsLCkpLCksKSwpKSwsLCkpLCksKSkpLCksLCwpKf/AABEIAKAArAMBIgACEQEDEQH/xAAcAAADAAMBAQEAAAAAAAAAAAAABgcEBQgDAgH/xABDEAACAQIEBAQEAggDBQkAAAABAgMEEQAFEiEGBzFBEyJRYRQycYFCoQgVI1JicoKRJDOyJUOiscEWRGODksLR0vH/xAAXAQEBAQEAAAAAAAAAAAAAAAABAAID/8QAIhEBAQADAAICAQUAAAAAAAAAAAECESExQRJRkQMTIjJh/9oADAMBAAIRAxEAPwCjcys+ejyyoniOmRQoQ2vYswW+/tfHLmZcS1NSSZ6iWQns7sR/a9h9hjonnvJbJ5PeSMf8V/8ApjmIY1vU4m24a4fmralIIBd3O57KO7MewA3xf8/4UhoqenipHnSskKwwmOaRdTADVI66ipRRd229BhM5UcfZZQqkRjlWaWwlqGVSt79BZrqg+nucUbhutjrcyqqlXDLTqtPCN9gw1vIAf3zZQ3cIcbm/JhypYiqKpYsQACx6tYWubdybnHrgwY5KjBgwYgMGDBiQwYMGJDBgwYkMGDBiQwYMGJDBhW455iU2Vopm1PI/yRpa5t3N9lW+18ecHG8oEMk1KUp5mRVnSdJFHi20lgACFJIF/cY1q1G3BgvgwVJ3z5H+x5PaWP8A1Y5lUY6v5sZTJU5VURQoZJDpKoouTpdSbD6Y5aqMsljNpIpEPoyMD+Yw+dJbeCuUMNJSyVeYoJZBEZBET5YwFLbkdX269B79cZ/CKmmTKaiVpI/FWWKZ5AwFnJeKNtW+nWfI7H2/FjQ8JcbF8iqKSUySVOiSKFFjkdirKAoJVSBuWAuelsOnC+WrT3yyqXXT1EZkgEu+2lfEha/4kJ1D2J6acdOyNKDfH7hNFVPlagTE1FCuwl6zQLew8Qf72NemseYDqDucN8UgYAg3BFwR0IPceoxzsD7wYMGMgYMajiniNKGmedwWsQqoCAXZjpVQTtuT17C57YncPFOaz5gscbxJfWyob+A6xEI8YYxazIHuDJcAW2GN44W9Kt4Ma7Jc7WoViAyOjFJY3+ZGAvY+txYhhsQQR1xscYAwYMGJDBgwYkMGDBiTnXn3kdStd8TIL07qqRst7LpHyt6Em598O/KbMYcxydqGVrtGpikX8QRiSjL9Ox7FR96Hn+SRVdPJBMupJFsfb0I9wdxjm6gpZcmf4xZSSJ3hhCg6Z1ja0he/RLeUDrq3Gy46TqdBcF5k8tPpmN6iBzBN7tHtq/rUq/8AVjf4nWV8WIrHMoxqoasRiYr81PIgKFpAOq2KqxHSynocUKKUMoZSCCLgjcEHuD6YzlO7L7wacGDGQ/AMafinITVQ2RtE0bCWCT9yReh/lO6sO4JxucGGEucNcTpVxOsyiKeK6VMD/gNtzv1jYbhuhHfEzyjjCakmDwytLloqXgjjaxCwppu6sRqshYAEncC3bGdzko4lq4ZZfE0NAySLTOEcgMN5TpY+FY2vY77Y88+zumky2Ckp4FSeoCU9Og3YRuyM72PmVG09WszfMRbHeY6m/srHG4IuDceuPrE6OU1WTeel8SroBu9MTeSIfvQn8Sjun/7hk4d49oq3ywTqXtvG3kcf0tYn7XxxsCZfpDZ4VemgUm+h3YMl1s1lBBO2oWYXG4v2vjX8M8C5jV0cOYQV7ioAcRo9xZQxBGu53bTfdbHa5w/c7cjSfK5ZCBrg0yIxtceYBhf3B6dyBhJ5T8xnjpJKaSOQpDHIyzqAEiUKWAc26l+hPcgY3LzURt5a8TCrqpHYBZnpY/iE2/zYXkjJt7rp+1h2xScRrkLw0HEmZPIzTOzxEEC2+hi1+pJxZcZzst4hhe4t4pNIIlRA8kzMF1EhVEaGRmOkFmso2VRckgYYcQr9ITOZ1qKaJbpEi+KjjYlySCVYbjSLbe+DHz0N8nEud1UkhpVp08DSWgdd5FddasGa9iw2tqFjih8N56tXAsoUo26yRsPNG67MjX7qf74iXBAziGgevpnjkiZy7xOuqSQL5S2q2o2sRbV0BxReW3EMdZPWywnySGGXR3V2j0OD9Cg379cdMpLLYT5gwY/GNscQ8qqqWNGd2CoqlmJ6ADcn7YivHVC8uSBiqRiSslqY1lbTJokZ2RUW12dlbVp7C98PVMFzWYvI/wDg1P7GAG3j6WsZpADdo9QsqnY2JN9sfUxNTnaIN4qGAu3p4s/lAPuIwT98dJNcpQvlvzD/AFa0ySoZaeZCGiFt2AsDvtYjyn2Peww7cEVebSU7HLjClL4h0RyAv4dwrFFZxcqt7fW+PHOeT7JmUqxQGSCoRvAbfw4XY7mQjcCMamUdzpHrizcP5IlHTRU8Qska2HqT3J9ybk4ZlMZ3qbLBgx4V9WIonkYgKisxJ6AKCSTbtYY5B74MJXDsFTX08VVJXyIJkDiKmSNVS/4dTq7sR0JJ6joMbPg6smIqYahzJJT1DRh2ADMhVXQtpAF9LW6b2xr4lDOI82zCbPKmKllYTSSGFQjAAolyEu1rCwJIOxN+uM3LYKrKJIqytpAjRnRqVEKyo19QLxkhJh1RiAWFwSdsbDm9Uy0ue0s9MoEzRLpsoJZi0kfQixYggC/tjdcxM9WvFDlzq8FRUTo00d1Zol3FmINix+YD03OOu0p+U5xFUwxzQuHjkGpSD/f3BHQjscY2dcI0tWP28KM3UOBpdT6q62YH74lPFXDEmSCJ6aWX4V3UG28kM1rCRB0ZXAIaM7MLj90hgyPnAEEa5kojWT/Lq4gWgkH2uUb1Xcg9QMY+PuJoafIW/wBpxGSeaqoJlni8aZ3WWMWlVXjJ0MSARe3Ur6Y0HMnhoU1FHPQPL8FWN40kexRSRqTdQDpF2FmvuPbG4znmfT0OaVk8KLVLUxQgFHGnZfNc772sLY9eVnMEx0jRVFNM9KsjLE8cZlCX83huBvte4Nu9sbvfCYnJ7mXT0dMKWaOcs0rOrRprBuF2sp1bWJNhi25VnENTGJIJFkQ91P5EdQR0IIBGJRxdSHw2zOOA00dM9P4EbII3NpSXYoN1B8QCx3IUn0xuJ+HoP1vKhDRtWRCpgmiYpIkieWQBh1BFnsbj5tt8Fxx0lLxMf0gcsMmWLIFuYZlYn0Vgyn7aimNPxnzLzTKXSCVIJgVulQysPEA7lVYBXG1x67jY4aKLL6zM6SA15p/AkCTNFCj6pAPOqMXaygnTe1+3TGJNIncpuK6mly12mgLUUYkdJ/EUaWA/y9JN7M+wsPmbFB5f8LPSrPLP4Xj1Uviv4Qsiiwsi37DfEQ434erkdooaSrhoWcNFBdnUGwFzpLAMWubE7XGKFl/FuYNlbVpkhhEOmJYPC8QyshEZDMWBQu5sABtjVnNJUczzFIIpJpTpSNSzH2Av/f0wiZlxjWVcjUEFIaeaWHWJJpV8kbnSX0rclwD8oOx69Ma/mJksv6sqKnMJzNIEHhxJeOGNnYAEKCTIwv1cn6Y0dVx0tTS09dYxVVLss6Auga1minVfMiSAEq1ipuehDDFjijxQUK5PTVM87eI11jhC3LGONRHDEoP4idyB3YnG44JyKSngLT2NTUOZpze/nb8I9kWyj6Y0fBkUmZmLMqsKqC5padblY+qmRifmkNiAegHTD6MZy+kCMFsGDGAMeVVAHRkboylT9GBGMHOuJaekXVPKqX+VerNuB5VG7G5AsL4Xmz2TM1dKPXDArFZZ28spt1jiT5oyehkcC1zYE7jUxqaXkjmTJFU5fKf2lJMwHqVYkfk4P2YY+ONeLZsszK0EKzNXpEFDMQBIhaPoBvdWj/tiZ8O1cz1M0kEPw7yXi0xPIiKEA1g6W8SSS5jJ3JPmaxwzPmrGbLhVgqaCoiDzSOWJWa+8hYAqVdF2axCkG2O/7d/tGmdX5C1c071s8Zr40aFYJCIFhYvdZY2B1PGF8wPmJO1x2XOC+W88le8pqgIaZi5rYjqDOBfyGTZrfiO4FiL4ouccVZfUZhTRu9JLAsTySSSCNxe6qianB0/iawIvtjYcfZgr5Y8VE8bNUFaeMRsCo1mxtp2A0BsYu+QFfiHPquTKnkqI1khLBqaoQiOUsrgxO0JNvOw6K2qxJ04bcrpMu/V71XgxLTzx+PMp3Qm1z5TdQwNxsAb4m/KDN5K6alpJrtFQiWYX73ARFI/gLSW+3phN47lqaKWfLPFf4WOYukd9rN5197WPTpffritmtJoaak+LrFjiUIJ5gqqBsodrAfQA46K4a4DqssacUUlO0UrhgkwkDAKLW1Iep+mIFy9rUizOjklIVFmW5OwHa59gbHHQPHHNmloYT4ciT1BHkRGDAHsXKkgAHt1OM9/KJHFT5hW1WY0ccMTytBAJFim8q6H13HihbsbgW2sMb7j6v+FrMiY+WRX0MP4WEaMNvqwwh8t+ZdPQtV1NV401VUMPlC2I3YksTsSx9OgGF3jLjCfNqwSaCukWijTfSou3Xu3cn2w7Tp7POGqasQJVRJKBe2obgnrpIsR0wk8QiuyemL00yy0aaRacapYFLBfIbqJVFwArb9OuJzwlz1rKayVI+KitYajpkFvRgN/6gT74as344TNIopZl8DL45QzRl1aaplX5YkRdwt7XJwY/SOL8R1FOKqGpZHaOkapimjQpqXdbMlyAytp3BsQcQzlfUySV0FJqJhmnSSROxMRLg+x23xWazKJc0klZgytDTrTusE3hAySHxJY9RVgwRdCEEEXv0thKk4DekeSWjNRR1UEbSaKnw2RktpYxzoNBO/QgHG9F8c2+YklRU1FFFZqcaYrAXvIjqxYep1AoB9cM/LDk4Ei8avDa5AP2AYqoUG9pQpGsk2Ok3A2749uSvAEIp46+ZfEnkLMhbcILkXA7ubE6j9sVpRjFtnIH5GgAAAAAFgBsB9B2x9YMGOYGDBgxJHuOKWSsrzLTrqMN6REKhxUSX1yBw/lWBFNmc73sBva2XPyoq5pI5viI6F0QJal8VmIXprkdwXIGwJHTbe2N9w5UT0cRp3oaiV43cmaPwtMupi3iAySqdT3uVtsbjGfJmdfP5IaX4QHrNUOjlR/DHEzam9NTADvfpjtbZyeCRs8yk5XS1bVEiTOZBVU8zEIzyuPCdDGDcjTcnTswJ7jGf/2Lp6fKJpRMokkijmWRyqxh0tKgVQNIu2xO7G/XDjT8D0ypJdPEmkVleebzytqBB8zfKP4VsB2GOb2qK54pqZ42qEpFMZVgW8AarFlUEAG+2sg2GGZekYeZXGj/AB9LV0j6A9JG3lsVNy5KsOhsSVIPph85Z8W5fmDoXpoIa9PN5UC6zaxZD62JuDuN8c7Fiepx9wTMjBlJVgbgg2IPsR0xzuS2tXBUyZZmmdXGrwYmlVAdyqtrsPsRj553ZKlXTU+aU3mQoFcgfhbdWP0JKn6jEll4hqGmecyuZnBV3vuwZdJB9QV2Prh64Y5hNSZNU0syXMin4bWt1ZZCVfqLFVIY/U2xrlSaqhJsLk496WiklYJEjOx6Kikk/YC+MzI+IZKTxTEE1SRmPUy3ZQ3Uofwtba+HLgzmDVRo1PR01Ov7JmZo4mElkUsSXD3vYfMehtYYpjL7Bbg4Dq2n8DQBIo1S3YWhX1lYEiOw3sTf2vtjI4dBjzGKOhcyM58ASlbX8S6MyA/KNJNi2/cjsMit43qKuBKCnhjhjdxdIAxaVidtbMSzm++5379MMvKDhv4bPGhqxonhRiidQzEDcHp8hLDFuTwkyzKAJPKi/Krsov6AkbnD5wxlHx8HiUBEGZ0y+ZFsBMlra0v8kgGxtsTboTjTcb5VPl2ZyFhoYyNNEwsQysxIO+xHUEEeow5ZJJlU6xVkdSuV1yHzIv8Allh30dNDfugjYnbFL7hargfm7PlgNNUQ+LGrm4PkkRiSWubebe5s29++HV/0hKRnVTBI0LizghdS+u2orIp+33xicxcsyzMYGqIqylWtjTUxRwBLpG4IJvc2Ok9eg3FsSrgzhWWvqkiiTUAQ0m4GlNSgk3I6X6DAl3yagjkBqciq0VSdT0r3MJPe6HzwN7jb2tjJzzjiup1j1U0CtKSFCSvUObDUWCIigqADuXHbG1ruXNI8gmhVqWcfLNTHw2+4tpb3DDfGupOXssTSNG9KkjqyGVaUhyrddhKEUnqdIAPpjUs30sTJObsSwIcwOiRr3eNQ8e5Om3hPIynTa4bvfFFRrgH1xOMi5OQxyI9Syy6LGyrbWw6NISbt66TtfvikYP1fhv8AgKMGDBjkBgwYMR2LY5yzuvmyXiGSdvMkjmRlUg64pCbi3ZhY9e4HY46JnmCqWY2VQST6AdfyvjnngrmWpzqaepA8KrPh3YX8MX8nUbC1lP1vjeP+pueIslyesYVdBW01NUhhJokOmNmBB8yMPIb9bAjrscajjzheiqUFXSz0sNQReemE8ekt3MZB0367dDcdDfHn+kJAFr4dKgKacWsAN9cl+n2wqcEcSUtM5Wso4qmFyLlh+0T3Q9Lfw/nh3PCeGecNqtUsNFJ8UJFVkEfmYEi5QhfxKQenaxxsOZEmiaCj2tR08cR/nI1vf31tb7YoedcL5ZLRSZhlDLHPTATDS7C2g6iGRySpte3YkAb3xF6+tkqah5X80krljbuWN9sN1rgVjgPkzSVKLJPWpNcA+FTuNr72Yne/sAMWDKuEaWlheKmhSJWUq1h5jcW8zG5P3OOeMn5OZrLZlh8IdQzyKp/IlvyxT+FeD87pSDLmETRDd45C823cAsARt/FbAULyOplp6yN6e3ixyXS9rXBI31WFjilZ3mlf8RRZnVUSweBIqPNG6lHRjbcBidgXFwbbgYmuX5T8XUsiywxamJDTPoXr6+vtiuZVyUq46aWMZghjljOqJELxt3BGprXuBZgARhnEm/HnESV+aSys7CDXoQqNREabAqCQDfdrX74++IaHLEo43op5pagyaXEoCaV0k30gEbmwuGPTGq4c4UqK6pFPAhL/AIidggGxLHsBhy5q8vYcrpaNYyXldn8SQ/isEsAOiqLm3fAmn4P4Mpa5LHMEp6i+0UsdgfSz6gDf0G/tjaVXAeaZLMtXCviJGdXiQkspXuHX5gpHW4t74n9FRvK6xxIzuxsqqLkn2Ax0Jyl4NzOkF6uYCnKkfDMfENz+Se4BPuMG0fuGeII62liqIj5ZFvb9091PuDcfbG1xM+Aj+r80rMtO0Un+JpgfQ/Mo+g/0HFMwWaqGDBgxkDBgwYkMBwY1XFHEUVDSyVEp8qDYDqzHYKPcnbDEV+cfFUdLl00Re01QhjjQdSGsGPsoW4v72xMeXfC2V5rB4D+JBWxgksr/AOYu/mCtcbbXUW9cIHEnEUtbUvUTNd3PTso7KPQAYq+Vcoy9JR1+VztHU+GslnPlLW3sbeXe4sbg9MaiannVw7LTw5d40niusbwmQAi4RgyXub6tJ3+mE3hnK6R2X4h6iRmPlgpY7u31Z7Bf6Q2LXzKy2auyLxZoTFUwWlaPrYr5X0kX8pUlh7DENyrjGqpk0U8vgjuY1VWP1cLqP98al12lUuYOVUtBkoNNSmllqWWJhKby6QdZDEMeuhbgeuIjfD1zD4hSeChSOomn/ZmaRp31MrudJX2A0E29CD3xk8vuT09fplmvBTHcMR55B/AD2/iO31wZQUqcPx1ksojozOZD0ETMD9TpIsPc4skUOaZbltVPmNZrUwlEhLeI4d/Iv7Q9LXJsCenXG/o+IMsy0rRUEYmqHOkRQWZmb1kkOwt1JJ2AOwwl8x6qozZaw07f4bLyt0XpI++tv4tABt7fXDIUYJw38D8zqrLWARvEgv5oXO31U/gP029sKDY+6eEuyoouzEKB7nYYxPIUOk5oNQVNW9BHG0dVIJR4qnUl7kp5SOjEj7DDPznllqMoy+pnjEcpe7qL2XxEJHXffSDbtjx434bpcsqspknQtTxxFJQoB1vHdxcbXu73N+2PrMOM34kkXL4IBDEWErTOdTKE72FlF76ep643dbKYcO8WVFFr+FZY3ksC4RS9vRWYEqD3t1xVeHOWua1pWTMa2oijNj4fiszsPoG0p97n2xF8xomhlkicWaNyjD3U2OKfyX5ktTTLR1LkwSm0bMf8tz9eit0t2O/rjMoOXMLJ1ywZbWU4bTRy+HIWYs3hyHfUSbncv/6sVSJgQCDcEXB9sL/MLKBU5bVxWuTEWX+ZPOPzGMTlTnPxOVUrk3ZE8JvrH5d/cgKfvgvYTbgwYMZAwYMGJDHOHPPjY1NX8JG37GmNjbo0nc/0/KP6sW/jziUUFBPUfiVdMY9XbZf7He3tjkOWQsxLEkk3JPcnr974ZxNnmuRmOGnnW5inU2Po6Eqyn6bMPZhjojkZWa8oiHeN5E/4tQ/JhiccssoXMsqrqA28SN1ngJ/CzKR9gSoB/mwxcnM8WhyuuaouoppyWU9dWlRpHuWUD743rfgmfmdxPIvh5fRjVWVfkH/hodmY+lxqF+wDHtjmrN8uenmkhk2eNyjfVTba/r1x0fyvyCSRpc0rB/iavdFP+7i7AX6XAH2A9ThB/SD4WEVTHVoLLONL/wA6Dr/Utv7HFdeASODszoqZmmq4nqHQ/soRYRk2+aRj2BtZQD3vjZcQc0MwzFvCDlEchVgguL3OwJHmb6X+2EgDF65FcvgkYr51u7j9gCPlXpr37t29t++DafFDw2vD+Uz1ctjXSp4anr4ZfYKvuN2Y99NsOPKXhz4bKog4884M0mrv4nQH18mkH7+uFPm3Ma3M8vyxN11CSQD+L/4jVj98WGOMKABsALC3YYreFyZzL4U/V+YSxKLRN+0i/kbcD+k3X7Y9+UuT/E5tTKRdUYyt/wCWNQ/uwUffFO/SLyQNTU9SBvG/ht/K4uP7Mv54WOQ7xwGurZTpjggAJ/mN7D3OkAfXFPsHnn7lolyzxBbVBKjn1s90P2uVP2xqv0csmAp6moI3kkEQPsg1H82H9hjW8Jzy5pSZ7US7mWMKq9l0B3VR7L5cNnIFT+qRcWBnkK+48v8A1uPtivCmHPfIvAzRpFFlqEEn9Q8rfmAfvidKhJ2vtvjoT9IjI/EooagDzQy6T/LJt/qC/wBziDZTmr08ySx21KehAII7hgdipFwRg9h0dyc41+PovCma88ACPfq6HZW+v4T7j3xi8lyYXzKiP/d6olfo11/9gP3wkZXRilaHOcsBamvpq6YbtDe2td/mTuD1HlP0buFKxV4lq/DbVFV0qzoR0NxGwP8AbVjfqlV8GAYMcgMGDBiSDfpFcSapYKNT5UXxZLfvNsoP0UE/1DChyn4cir6moppgPPTMUfujBlIYf8j6gnFA4s5IVVdWz1JqYVEj3UEOSFAsB0HQAY3HLflBJllUah6hJLxlNKoR1I3uT7emNkk8mIZaLO5aWYaXMbxsPdbOCPUG1x7HDvnnDUVZmppY1tArpV137ryW0xp9WW7Ed7364aMx4JSTMaavQ6JYgVcW/wAxSpA+jKT19PoMbfK8nSDxSN3mkaR2I3YnYfZVAUD0Hvi3pM9UAFhsMT/nrDGcolL/ADK8Zj/m1W/06sUHCJzb4UqcxpYoKXT/AJuty7aRYA29zucZgc98CcOfHV8FOb6Xa7/yr5m/IW++Oq4s5pkkSmWWJZNPliDDUFUfujoABiI5dyJzSBtcNTBExUqSkkgNj1FwnfDvwXylNFTVBLo1bNGyCWxKx6gRtezHc3J2J6Y1qJoeVy/rDO67MG3WMlYz/N5F/tGtvvi04V+X/A6ZXTGFX8RmbW72tc2tYDewAHrhowW7qK3NDK/iMqq0tciIyD6x2cf8jjmSDiEpQS0iC3izLI7eqoCAv01HV9hjrnN4dcEy2vqjcW+qkY4uZCDYgg9CO+GeEvHKirjocgqaqb5WeQ29bAIF+pa4w5coCn6npNHTS1/5tb6vzxzzVcRTz0NNQxxsIoWZjoDEyOzFrkAdgbAYufIlJFyzw5UdCkzgB1KmxCtsGA2uThyhMXMTJTV5bVQgXYxllH8SEOP7lbY5DIx28RiW1/6PlHLM8gmnRXYtoXRZbm9gdPQdhjKSXlpx02W1V2uaeWyzp12/eA9VufqLjviq5DwukfEKSUrf4YUZlUDdVEpKhUP7pJZgO1jj6T9HWhHWapP3T/6YdODuCYsuRkjklkBAUGUglVXUQoso8t2Y29ScO9RGIYMGDGAMGDBiT//Z"/>
          <p:cNvSpPr>
            <a:spLocks noChangeAspect="1" noChangeArrowheads="1"/>
          </p:cNvSpPr>
          <p:nvPr/>
        </p:nvSpPr>
        <p:spPr bwMode="auto">
          <a:xfrm>
            <a:off x="80963" y="-731838"/>
            <a:ext cx="16383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2" name="Picture 8" descr="http://www.classbrain.com/artteenst/uploads/labor.jpg"/>
          <p:cNvPicPr>
            <a:picLocks noChangeAspect="1" noChangeArrowheads="1"/>
          </p:cNvPicPr>
          <p:nvPr/>
        </p:nvPicPr>
        <p:blipFill>
          <a:blip r:embed="rId3" cstate="print"/>
          <a:srcRect/>
          <a:stretch>
            <a:fillRect/>
          </a:stretch>
        </p:blipFill>
        <p:spPr bwMode="auto">
          <a:xfrm>
            <a:off x="0" y="3124200"/>
            <a:ext cx="2895600" cy="3733800"/>
          </a:xfrm>
          <a:prstGeom prst="rect">
            <a:avLst/>
          </a:prstGeom>
          <a:noFill/>
        </p:spPr>
      </p:pic>
      <p:pic>
        <p:nvPicPr>
          <p:cNvPr id="6154" name="Picture 10" descr="http://www.lib.umich.edu/radical-responses-great-depression/graphics/635.gif"/>
          <p:cNvPicPr>
            <a:picLocks noChangeAspect="1" noChangeArrowheads="1"/>
          </p:cNvPicPr>
          <p:nvPr/>
        </p:nvPicPr>
        <p:blipFill>
          <a:blip r:embed="rId4" cstate="print"/>
          <a:srcRect/>
          <a:stretch>
            <a:fillRect/>
          </a:stretch>
        </p:blipFill>
        <p:spPr bwMode="auto">
          <a:xfrm>
            <a:off x="3124200" y="3124200"/>
            <a:ext cx="2895600" cy="3733800"/>
          </a:xfrm>
          <a:prstGeom prst="rect">
            <a:avLst/>
          </a:prstGeom>
          <a:noFill/>
        </p:spPr>
      </p:pic>
      <p:pic>
        <p:nvPicPr>
          <p:cNvPr id="6156" name="Picture 12" descr="http://www.amug.org/~jpaul/images/days/jul05/1935nlrb.jpg"/>
          <p:cNvPicPr>
            <a:picLocks noChangeAspect="1" noChangeArrowheads="1"/>
          </p:cNvPicPr>
          <p:nvPr/>
        </p:nvPicPr>
        <p:blipFill>
          <a:blip r:embed="rId5" cstate="print"/>
          <a:srcRect/>
          <a:stretch>
            <a:fillRect/>
          </a:stretch>
        </p:blipFill>
        <p:spPr bwMode="auto">
          <a:xfrm>
            <a:off x="7010400" y="1600200"/>
            <a:ext cx="1285875" cy="126682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4">
                    <a:lumMod val="75000"/>
                  </a:schemeClr>
                </a:solidFill>
                <a:latin typeface="Elephant" pitchFamily="18" charset="0"/>
              </a:rPr>
              <a:t>SOCIAL SECURITY</a:t>
            </a:r>
            <a:endParaRPr lang="en-US" sz="4800" dirty="0">
              <a:solidFill>
                <a:schemeClr val="accent4">
                  <a:lumMod val="75000"/>
                </a:schemeClr>
              </a:solidFill>
              <a:latin typeface="Elephant" pitchFamily="18" charset="0"/>
            </a:endParaRPr>
          </a:p>
        </p:txBody>
      </p:sp>
      <p:sp>
        <p:nvSpPr>
          <p:cNvPr id="3" name="Content Placeholder 2"/>
          <p:cNvSpPr>
            <a:spLocks noGrp="1"/>
          </p:cNvSpPr>
          <p:nvPr>
            <p:ph idx="1"/>
          </p:nvPr>
        </p:nvSpPr>
        <p:spPr>
          <a:xfrm>
            <a:off x="457200" y="1143000"/>
            <a:ext cx="8229600" cy="4724400"/>
          </a:xfrm>
        </p:spPr>
        <p:txBody>
          <a:bodyPr>
            <a:normAutofit/>
          </a:bodyPr>
          <a:lstStyle/>
          <a:p>
            <a:pPr>
              <a:buNone/>
            </a:pPr>
            <a:endParaRPr lang="en-US" sz="1400" b="1" dirty="0" smtClean="0"/>
          </a:p>
          <a:p>
            <a:r>
              <a:rPr lang="en-US" sz="1800" b="1" dirty="0" smtClean="0"/>
              <a:t>Social Security Act of 1935</a:t>
            </a:r>
          </a:p>
          <a:p>
            <a:pPr lvl="1"/>
            <a:r>
              <a:rPr lang="en-US" sz="1400" b="1" dirty="0" smtClean="0"/>
              <a:t>Goal was to provide security for the elderly and unemployed</a:t>
            </a:r>
          </a:p>
          <a:p>
            <a:pPr lvl="2"/>
            <a:r>
              <a:rPr lang="en-US" sz="1200" b="1" dirty="0" smtClean="0"/>
              <a:t>Also provided welfare for disabled and needy families</a:t>
            </a:r>
          </a:p>
          <a:p>
            <a:pPr lvl="1"/>
            <a:endParaRPr lang="en-US" sz="1400" b="1" dirty="0"/>
          </a:p>
        </p:txBody>
      </p:sp>
      <p:pic>
        <p:nvPicPr>
          <p:cNvPr id="5122" name="Picture 2" descr="http://docs.fdrlibrary.marist.edu/images/photodb/27-0816a.gif"/>
          <p:cNvPicPr>
            <a:picLocks noChangeAspect="1" noChangeArrowheads="1"/>
          </p:cNvPicPr>
          <p:nvPr/>
        </p:nvPicPr>
        <p:blipFill>
          <a:blip r:embed="rId2" cstate="print"/>
          <a:srcRect/>
          <a:stretch>
            <a:fillRect/>
          </a:stretch>
        </p:blipFill>
        <p:spPr bwMode="auto">
          <a:xfrm>
            <a:off x="1524000" y="2514600"/>
            <a:ext cx="6096000" cy="4114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4">
                    <a:lumMod val="75000"/>
                  </a:schemeClr>
                </a:solidFill>
                <a:latin typeface="Elephant" pitchFamily="18" charset="0"/>
              </a:rPr>
              <a:t>SOCIAL SECURITY</a:t>
            </a:r>
            <a:endParaRPr lang="en-US" sz="4800" dirty="0">
              <a:solidFill>
                <a:srgbClr val="FF0000"/>
              </a:solidFill>
              <a:latin typeface="Cooper Black" pitchFamily="18" charset="0"/>
            </a:endParaRPr>
          </a:p>
        </p:txBody>
      </p:sp>
      <p:sp>
        <p:nvSpPr>
          <p:cNvPr id="3" name="Content Placeholder 2"/>
          <p:cNvSpPr>
            <a:spLocks noGrp="1"/>
          </p:cNvSpPr>
          <p:nvPr>
            <p:ph idx="1"/>
          </p:nvPr>
        </p:nvSpPr>
        <p:spPr>
          <a:xfrm>
            <a:off x="457200" y="1447800"/>
            <a:ext cx="8229600" cy="4419600"/>
          </a:xfrm>
        </p:spPr>
        <p:txBody>
          <a:bodyPr>
            <a:normAutofit/>
          </a:bodyPr>
          <a:lstStyle/>
          <a:p>
            <a:r>
              <a:rPr lang="en-US" sz="1800" b="1" dirty="0" smtClean="0"/>
              <a:t>Social Security Act of 1935</a:t>
            </a:r>
          </a:p>
          <a:p>
            <a:pPr lvl="1"/>
            <a:r>
              <a:rPr lang="en-US" sz="1400" b="1" dirty="0" smtClean="0"/>
              <a:t>Goal was to provide security for the elderly and unemployed</a:t>
            </a:r>
          </a:p>
          <a:p>
            <a:pPr lvl="2"/>
            <a:r>
              <a:rPr lang="en-US" sz="1200" b="1" dirty="0" smtClean="0"/>
              <a:t>Also provided welfare for disabled and needy families</a:t>
            </a:r>
          </a:p>
          <a:p>
            <a:pPr lvl="1"/>
            <a:r>
              <a:rPr lang="en-US" sz="1400" b="1" dirty="0" smtClean="0"/>
              <a:t>Monthly retirement benefit (65 and older)</a:t>
            </a:r>
          </a:p>
          <a:p>
            <a:pPr lvl="1"/>
            <a:r>
              <a:rPr lang="en-US" sz="1400" b="1" dirty="0" smtClean="0"/>
              <a:t>Unemployment insurance – temporary benefit </a:t>
            </a:r>
          </a:p>
          <a:p>
            <a:pPr lvl="1"/>
            <a:endParaRPr lang="en-US" sz="1400" b="1" dirty="0"/>
          </a:p>
        </p:txBody>
      </p:sp>
      <p:pic>
        <p:nvPicPr>
          <p:cNvPr id="4098" name="Picture 2" descr="http://www.acslaw.org/files/SocialSecurityImage.gif"/>
          <p:cNvPicPr>
            <a:picLocks noChangeAspect="1" noChangeArrowheads="1"/>
          </p:cNvPicPr>
          <p:nvPr/>
        </p:nvPicPr>
        <p:blipFill>
          <a:blip r:embed="rId2" cstate="print"/>
          <a:srcRect/>
          <a:stretch>
            <a:fillRect/>
          </a:stretch>
        </p:blipFill>
        <p:spPr bwMode="auto">
          <a:xfrm>
            <a:off x="304800" y="3429000"/>
            <a:ext cx="5067300" cy="3276600"/>
          </a:xfrm>
          <a:prstGeom prst="rect">
            <a:avLst/>
          </a:prstGeom>
          <a:noFill/>
        </p:spPr>
      </p:pic>
      <p:pic>
        <p:nvPicPr>
          <p:cNvPr id="4100" name="Picture 4" descr="http://www.nationalarchives.gov.uk/cabinetpapers/images/cabinetpapers/he9a01-0010758-main.jpg"/>
          <p:cNvPicPr>
            <a:picLocks noChangeAspect="1" noChangeArrowheads="1"/>
          </p:cNvPicPr>
          <p:nvPr/>
        </p:nvPicPr>
        <p:blipFill>
          <a:blip r:embed="rId3" cstate="print"/>
          <a:srcRect/>
          <a:stretch>
            <a:fillRect/>
          </a:stretch>
        </p:blipFill>
        <p:spPr bwMode="auto">
          <a:xfrm>
            <a:off x="5486400" y="3429000"/>
            <a:ext cx="3352800" cy="3276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latin typeface="Britannic Bold" pitchFamily="34" charset="0"/>
              </a:rPr>
              <a:t>RISE TO POWER</a:t>
            </a:r>
            <a:endParaRPr lang="en-US" sz="6000" dirty="0">
              <a:solidFill>
                <a:srgbClr val="FFFF00"/>
              </a:solidFill>
              <a:latin typeface="Britannic Bold" pitchFamily="34" charset="0"/>
            </a:endParaRPr>
          </a:p>
        </p:txBody>
      </p:sp>
      <p:sp>
        <p:nvSpPr>
          <p:cNvPr id="3" name="Content Placeholder 2"/>
          <p:cNvSpPr>
            <a:spLocks noGrp="1"/>
          </p:cNvSpPr>
          <p:nvPr>
            <p:ph idx="1"/>
          </p:nvPr>
        </p:nvSpPr>
        <p:spPr>
          <a:xfrm>
            <a:off x="457200" y="1371600"/>
            <a:ext cx="8229600" cy="5257800"/>
          </a:xfrm>
        </p:spPr>
        <p:txBody>
          <a:bodyPr>
            <a:normAutofit/>
          </a:bodyPr>
          <a:lstStyle/>
          <a:p>
            <a:r>
              <a:rPr lang="en-US" sz="2000" b="1" dirty="0" smtClean="0"/>
              <a:t>Polio:</a:t>
            </a:r>
          </a:p>
          <a:p>
            <a:pPr lvl="1"/>
            <a:r>
              <a:rPr lang="en-US" sz="1600" b="1" dirty="0" smtClean="0"/>
              <a:t>Eleanor’s role</a:t>
            </a:r>
          </a:p>
          <a:p>
            <a:pPr lvl="1"/>
            <a:r>
              <a:rPr lang="en-US" sz="1600" b="1" dirty="0" smtClean="0"/>
              <a:t>Charity</a:t>
            </a:r>
          </a:p>
          <a:p>
            <a:pPr lvl="1"/>
            <a:endParaRPr lang="en-US" sz="1600" b="1" dirty="0" smtClean="0"/>
          </a:p>
          <a:p>
            <a:pPr lvl="1"/>
            <a:endParaRPr lang="en-US" sz="1600" b="1" dirty="0"/>
          </a:p>
        </p:txBody>
      </p:sp>
      <p:pic>
        <p:nvPicPr>
          <p:cNvPr id="52226" name="Picture 2" descr="http://0.tqn.com/d/dc/1/0/Z/W/wheelchair.jpg"/>
          <p:cNvPicPr>
            <a:picLocks noChangeAspect="1" noChangeArrowheads="1"/>
          </p:cNvPicPr>
          <p:nvPr/>
        </p:nvPicPr>
        <p:blipFill>
          <a:blip r:embed="rId2" cstate="print"/>
          <a:srcRect/>
          <a:stretch>
            <a:fillRect/>
          </a:stretch>
        </p:blipFill>
        <p:spPr bwMode="auto">
          <a:xfrm>
            <a:off x="3200400" y="1600201"/>
            <a:ext cx="5105400" cy="4800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4">
                    <a:lumMod val="75000"/>
                  </a:schemeClr>
                </a:solidFill>
                <a:latin typeface="Elephant" pitchFamily="18" charset="0"/>
              </a:rPr>
              <a:t>SOCIAL SECURITY</a:t>
            </a:r>
            <a:endParaRPr lang="en-US" sz="4800" dirty="0">
              <a:solidFill>
                <a:srgbClr val="FF0000"/>
              </a:solidFill>
              <a:latin typeface="Cooper Black" pitchFamily="18" charset="0"/>
            </a:endParaRPr>
          </a:p>
        </p:txBody>
      </p:sp>
      <p:sp>
        <p:nvSpPr>
          <p:cNvPr id="3" name="Content Placeholder 2"/>
          <p:cNvSpPr>
            <a:spLocks noGrp="1"/>
          </p:cNvSpPr>
          <p:nvPr>
            <p:ph idx="1"/>
          </p:nvPr>
        </p:nvSpPr>
        <p:spPr>
          <a:xfrm>
            <a:off x="457200" y="1447800"/>
            <a:ext cx="8229600" cy="4419600"/>
          </a:xfrm>
        </p:spPr>
        <p:txBody>
          <a:bodyPr>
            <a:normAutofit/>
          </a:bodyPr>
          <a:lstStyle/>
          <a:p>
            <a:pPr>
              <a:buNone/>
            </a:pPr>
            <a:endParaRPr lang="en-US" sz="1400" b="1" dirty="0" smtClean="0"/>
          </a:p>
          <a:p>
            <a:r>
              <a:rPr lang="en-US" sz="1800" b="1" dirty="0" smtClean="0"/>
              <a:t>Social Security Act of 1935</a:t>
            </a:r>
          </a:p>
          <a:p>
            <a:pPr lvl="1"/>
            <a:r>
              <a:rPr lang="en-US" sz="1400" b="1" dirty="0" smtClean="0"/>
              <a:t>Harsh criticism of funding plan (payroll taxes)</a:t>
            </a:r>
          </a:p>
          <a:p>
            <a:pPr lvl="2"/>
            <a:r>
              <a:rPr lang="en-US" sz="1200" b="1" dirty="0" smtClean="0"/>
              <a:t>FDR argued that these taxes gave contributors a </a:t>
            </a:r>
            <a:r>
              <a:rPr lang="en-US" sz="1200" b="1" smtClean="0"/>
              <a:t>legal and moral </a:t>
            </a:r>
            <a:r>
              <a:rPr lang="en-US" sz="1200" b="1" dirty="0" smtClean="0"/>
              <a:t>right to collect in the future</a:t>
            </a:r>
          </a:p>
          <a:p>
            <a:pPr lvl="2"/>
            <a:r>
              <a:rPr lang="en-US" sz="1200" b="1" dirty="0" smtClean="0"/>
              <a:t>“No politician can ever scrap my social security program” - FDR</a:t>
            </a:r>
          </a:p>
          <a:p>
            <a:pPr lvl="1"/>
            <a:endParaRPr lang="en-US" sz="1400" b="1" dirty="0"/>
          </a:p>
        </p:txBody>
      </p:sp>
      <p:pic>
        <p:nvPicPr>
          <p:cNvPr id="3074" name="Picture 2" descr="http://www.archelaus-cards.com/blog/images/1935-03-b.gif"/>
          <p:cNvPicPr>
            <a:picLocks noChangeAspect="1" noChangeArrowheads="1"/>
          </p:cNvPicPr>
          <p:nvPr/>
        </p:nvPicPr>
        <p:blipFill>
          <a:blip r:embed="rId2" cstate="print"/>
          <a:srcRect/>
          <a:stretch>
            <a:fillRect/>
          </a:stretch>
        </p:blipFill>
        <p:spPr bwMode="auto">
          <a:xfrm>
            <a:off x="4680857" y="3178629"/>
            <a:ext cx="3962400" cy="3429000"/>
          </a:xfrm>
          <a:prstGeom prst="rect">
            <a:avLst/>
          </a:prstGeom>
          <a:noFill/>
        </p:spPr>
      </p:pic>
      <p:pic>
        <p:nvPicPr>
          <p:cNvPr id="1026" name="Picture 2" descr="http://www.ssa.gov/history/pics/repubtow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6" y="3178629"/>
            <a:ext cx="39624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4">
                    <a:lumMod val="75000"/>
                  </a:schemeClr>
                </a:solidFill>
                <a:latin typeface="Elephant" pitchFamily="18" charset="0"/>
              </a:rPr>
              <a:t>SOCIAL SECURITY</a:t>
            </a:r>
            <a:endParaRPr lang="en-US" sz="4800" dirty="0">
              <a:solidFill>
                <a:srgbClr val="FF0000"/>
              </a:solidFill>
              <a:latin typeface="Cooper Black" pitchFamily="18" charset="0"/>
            </a:endParaRPr>
          </a:p>
        </p:txBody>
      </p:sp>
      <p:sp>
        <p:nvSpPr>
          <p:cNvPr id="3" name="Content Placeholder 2"/>
          <p:cNvSpPr>
            <a:spLocks noGrp="1"/>
          </p:cNvSpPr>
          <p:nvPr>
            <p:ph idx="1"/>
          </p:nvPr>
        </p:nvSpPr>
        <p:spPr>
          <a:xfrm>
            <a:off x="457200" y="1447800"/>
            <a:ext cx="8229600" cy="4419600"/>
          </a:xfrm>
        </p:spPr>
        <p:txBody>
          <a:bodyPr>
            <a:normAutofit/>
          </a:bodyPr>
          <a:lstStyle/>
          <a:p>
            <a:endParaRPr lang="en-US" sz="1400" b="1" dirty="0" smtClean="0"/>
          </a:p>
          <a:p>
            <a:r>
              <a:rPr lang="en-US" sz="1800" b="1" dirty="0" smtClean="0"/>
              <a:t>Social Security Act of 1935</a:t>
            </a:r>
          </a:p>
          <a:p>
            <a:pPr lvl="1"/>
            <a:r>
              <a:rPr lang="en-US" sz="1400" b="1" dirty="0" smtClean="0"/>
              <a:t>Harsh criticism of funding plan (payroll taxes)</a:t>
            </a:r>
          </a:p>
          <a:p>
            <a:pPr lvl="2"/>
            <a:r>
              <a:rPr lang="en-US" sz="1200" b="1" dirty="0" smtClean="0"/>
              <a:t>FDR argued that these taxes gave contributors a legal and moral right to collect in the future</a:t>
            </a:r>
          </a:p>
          <a:p>
            <a:pPr lvl="2"/>
            <a:r>
              <a:rPr lang="en-US" sz="1200" b="1" dirty="0" smtClean="0"/>
              <a:t>“No politician can ever scrap my social security program” - FDR</a:t>
            </a:r>
          </a:p>
          <a:p>
            <a:pPr lvl="1"/>
            <a:r>
              <a:rPr lang="en-US" sz="1400" b="1" dirty="0" smtClean="0"/>
              <a:t>S.S. firmly established the idea that the federal government should be responsible for those who, through no fault of their own, were unable to work</a:t>
            </a:r>
          </a:p>
          <a:p>
            <a:pPr lvl="1"/>
            <a:endParaRPr lang="en-US" sz="1400" b="1" dirty="0"/>
          </a:p>
        </p:txBody>
      </p:sp>
      <p:pic>
        <p:nvPicPr>
          <p:cNvPr id="1028" name="Picture 4" descr="http://www.youngerthanroscoe.com/files/images/socsec.jpg"/>
          <p:cNvPicPr>
            <a:picLocks noChangeAspect="1" noChangeArrowheads="1"/>
          </p:cNvPicPr>
          <p:nvPr/>
        </p:nvPicPr>
        <p:blipFill>
          <a:blip r:embed="rId2" cstate="print"/>
          <a:srcRect/>
          <a:stretch>
            <a:fillRect/>
          </a:stretch>
        </p:blipFill>
        <p:spPr bwMode="auto">
          <a:xfrm>
            <a:off x="2057400" y="3352800"/>
            <a:ext cx="4953000" cy="3276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ssa.gov/history/pics/ui40.JPG"/>
          <p:cNvPicPr>
            <a:picLocks noChangeAspect="1" noChangeArrowheads="1"/>
          </p:cNvPicPr>
          <p:nvPr/>
        </p:nvPicPr>
        <p:blipFill>
          <a:blip r:embed="rId2" cstate="print"/>
          <a:srcRect/>
          <a:stretch>
            <a:fillRect/>
          </a:stretch>
        </p:blipFill>
        <p:spPr bwMode="auto">
          <a:xfrm>
            <a:off x="0" y="3429000"/>
            <a:ext cx="3047999" cy="3429000"/>
          </a:xfrm>
          <a:prstGeom prst="rect">
            <a:avLst/>
          </a:prstGeom>
          <a:noFill/>
        </p:spPr>
      </p:pic>
      <p:pic>
        <p:nvPicPr>
          <p:cNvPr id="50180" name="Picture 4" descr="http://www.ssa.gov/history/pics/blind40.JPG"/>
          <p:cNvPicPr>
            <a:picLocks noChangeAspect="1" noChangeArrowheads="1"/>
          </p:cNvPicPr>
          <p:nvPr/>
        </p:nvPicPr>
        <p:blipFill>
          <a:blip r:embed="rId3" cstate="print"/>
          <a:srcRect/>
          <a:stretch>
            <a:fillRect/>
          </a:stretch>
        </p:blipFill>
        <p:spPr bwMode="auto">
          <a:xfrm>
            <a:off x="6096000" y="3429000"/>
            <a:ext cx="3048000" cy="3429000"/>
          </a:xfrm>
          <a:prstGeom prst="rect">
            <a:avLst/>
          </a:prstGeom>
          <a:noFill/>
        </p:spPr>
      </p:pic>
      <p:pic>
        <p:nvPicPr>
          <p:cNvPr id="50182" name="Picture 6" descr="http://frrl.files.wordpress.com/2010/09/socialsecurityposter.gif"/>
          <p:cNvPicPr>
            <a:picLocks noChangeAspect="1" noChangeArrowheads="1"/>
          </p:cNvPicPr>
          <p:nvPr/>
        </p:nvPicPr>
        <p:blipFill>
          <a:blip r:embed="rId4" cstate="print"/>
          <a:srcRect/>
          <a:stretch>
            <a:fillRect/>
          </a:stretch>
        </p:blipFill>
        <p:spPr bwMode="auto">
          <a:xfrm>
            <a:off x="0" y="0"/>
            <a:ext cx="4572000" cy="3429000"/>
          </a:xfrm>
          <a:prstGeom prst="rect">
            <a:avLst/>
          </a:prstGeom>
          <a:noFill/>
        </p:spPr>
      </p:pic>
      <p:pic>
        <p:nvPicPr>
          <p:cNvPr id="50184" name="Picture 8" descr="http://docs.fdrlibrary.marist.edu/images/photodb/27-0815a.gif"/>
          <p:cNvPicPr>
            <a:picLocks noChangeAspect="1" noChangeArrowheads="1"/>
          </p:cNvPicPr>
          <p:nvPr/>
        </p:nvPicPr>
        <p:blipFill>
          <a:blip r:embed="rId5" cstate="print"/>
          <a:srcRect/>
          <a:stretch>
            <a:fillRect/>
          </a:stretch>
        </p:blipFill>
        <p:spPr bwMode="auto">
          <a:xfrm>
            <a:off x="4648200" y="0"/>
            <a:ext cx="4495800" cy="3429000"/>
          </a:xfrm>
          <a:prstGeom prst="rect">
            <a:avLst/>
          </a:prstGeom>
          <a:noFill/>
        </p:spPr>
      </p:pic>
      <p:pic>
        <p:nvPicPr>
          <p:cNvPr id="50186" name="Picture 10" descr="http://www.irs.gov/app/understandingTaxes/student/images/whys_thm2_les4.jpg"/>
          <p:cNvPicPr>
            <a:picLocks noChangeAspect="1" noChangeArrowheads="1"/>
          </p:cNvPicPr>
          <p:nvPr/>
        </p:nvPicPr>
        <p:blipFill>
          <a:blip r:embed="rId6" cstate="print"/>
          <a:srcRect/>
          <a:stretch>
            <a:fillRect/>
          </a:stretch>
        </p:blipFill>
        <p:spPr bwMode="auto">
          <a:xfrm>
            <a:off x="3124200" y="3429000"/>
            <a:ext cx="2895600" cy="3429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social security system"/>
          <p:cNvPicPr>
            <a:picLocks noChangeAspect="1" noChangeArrowheads="1"/>
          </p:cNvPicPr>
          <p:nvPr/>
        </p:nvPicPr>
        <p:blipFill>
          <a:blip r:embed="rId2" cstate="print"/>
          <a:srcRect/>
          <a:stretch>
            <a:fillRect/>
          </a:stretch>
        </p:blipFill>
        <p:spPr bwMode="auto">
          <a:xfrm>
            <a:off x="2895601" y="0"/>
            <a:ext cx="3352800" cy="3438525"/>
          </a:xfrm>
          <a:prstGeom prst="rect">
            <a:avLst/>
          </a:prstGeom>
          <a:noFill/>
        </p:spPr>
      </p:pic>
      <p:pic>
        <p:nvPicPr>
          <p:cNvPr id="55302" name="Picture 6" descr="http://www.bilerico.com/2010/11/9-22-Social-Security.jpg"/>
          <p:cNvPicPr>
            <a:picLocks noChangeAspect="1" noChangeArrowheads="1"/>
          </p:cNvPicPr>
          <p:nvPr/>
        </p:nvPicPr>
        <p:blipFill>
          <a:blip r:embed="rId3" cstate="print"/>
          <a:srcRect/>
          <a:stretch>
            <a:fillRect/>
          </a:stretch>
        </p:blipFill>
        <p:spPr bwMode="auto">
          <a:xfrm>
            <a:off x="0" y="3429000"/>
            <a:ext cx="4572000" cy="3429000"/>
          </a:xfrm>
          <a:prstGeom prst="rect">
            <a:avLst/>
          </a:prstGeom>
          <a:noFill/>
        </p:spPr>
      </p:pic>
      <p:pic>
        <p:nvPicPr>
          <p:cNvPr id="55304" name="Picture 8" descr="http://www.vote29.com/newmyblog/wp-content/uploads/2010/12/picture1_12.jpg"/>
          <p:cNvPicPr>
            <a:picLocks noChangeAspect="1" noChangeArrowheads="1"/>
          </p:cNvPicPr>
          <p:nvPr/>
        </p:nvPicPr>
        <p:blipFill>
          <a:blip r:embed="rId4" cstate="print"/>
          <a:srcRect/>
          <a:stretch>
            <a:fillRect/>
          </a:stretch>
        </p:blipFill>
        <p:spPr bwMode="auto">
          <a:xfrm>
            <a:off x="0" y="0"/>
            <a:ext cx="2895600" cy="3429000"/>
          </a:xfrm>
          <a:prstGeom prst="rect">
            <a:avLst/>
          </a:prstGeom>
          <a:noFill/>
        </p:spPr>
      </p:pic>
      <p:pic>
        <p:nvPicPr>
          <p:cNvPr id="55306" name="Picture 10" descr="http://t3.gstatic.com/images?q=tbn:ANd9GcQnUU8d2gt4NYskUvRQB8cN-mxz-7lUbSYi6Hi5quwMQBpsJynj6g&amp;t=1"/>
          <p:cNvPicPr>
            <a:picLocks noChangeAspect="1" noChangeArrowheads="1"/>
          </p:cNvPicPr>
          <p:nvPr/>
        </p:nvPicPr>
        <p:blipFill>
          <a:blip r:embed="rId5" cstate="print"/>
          <a:srcRect/>
          <a:stretch>
            <a:fillRect/>
          </a:stretch>
        </p:blipFill>
        <p:spPr bwMode="auto">
          <a:xfrm>
            <a:off x="4572000" y="3429000"/>
            <a:ext cx="4572000" cy="3429000"/>
          </a:xfrm>
          <a:prstGeom prst="rect">
            <a:avLst/>
          </a:prstGeom>
          <a:noFill/>
        </p:spPr>
      </p:pic>
      <p:pic>
        <p:nvPicPr>
          <p:cNvPr id="55308" name="Picture 12" descr="http://www.debateitout.com/wp-content/uploads/2009/08/social-security.gif"/>
          <p:cNvPicPr>
            <a:picLocks noChangeAspect="1" noChangeArrowheads="1"/>
          </p:cNvPicPr>
          <p:nvPr/>
        </p:nvPicPr>
        <p:blipFill>
          <a:blip r:embed="rId6" cstate="print"/>
          <a:srcRect/>
          <a:stretch>
            <a:fillRect/>
          </a:stretch>
        </p:blipFill>
        <p:spPr bwMode="auto">
          <a:xfrm>
            <a:off x="6248400" y="0"/>
            <a:ext cx="2895600" cy="3429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077200" cy="5693866"/>
          </a:xfrm>
          <a:prstGeom prst="rect">
            <a:avLst/>
          </a:prstGeom>
        </p:spPr>
        <p:txBody>
          <a:bodyPr wrap="square">
            <a:spAutoFit/>
          </a:bodyPr>
          <a:lstStyle/>
          <a:p>
            <a:r>
              <a:rPr lang="en-US" sz="1400" b="1" dirty="0" smtClean="0"/>
              <a:t>Social Security's future problems are equally predictable, even if their exact timing is uncertain. As millions of baby boomers approach retirement, the program's annual cash surplus will shrink and then disappear. Then, Social Security will not be able to pay full benefits from its payroll and other tax revenues. It will need to consume ever-growing amounts of general revenue dollars to meet its obligations--money that now pays for everything from environmental programs to highway construction to defense. Eventually, either benefits will have to be slashed or the rest of the government will have to shrink to accommodate Social Security. </a:t>
            </a:r>
          </a:p>
          <a:p>
            <a:endParaRPr lang="en-US" sz="1400" b="1" dirty="0" smtClean="0"/>
          </a:p>
          <a:p>
            <a:r>
              <a:rPr lang="en-US" sz="1400" b="1" dirty="0" smtClean="0"/>
              <a:t>The reason that Social Security's deficits are inevitable is fairly simple. Demographics are more predictable than most events. Millions of baby boomers began to retire in 2008, when those born in 1946 reached Social Security's retirement age of 65. From then until 2025, every year will see another crop of baby boomers reach the 65 year-old threshold. Because the baby boomers have not produced enough children to replace themselves, the number of taxpaying workers will shrink</a:t>
            </a:r>
            <a:r>
              <a:rPr lang="en-US" sz="1400" b="1" smtClean="0"/>
              <a:t>. </a:t>
            </a:r>
          </a:p>
          <a:p>
            <a:endParaRPr lang="en-US" sz="1400" b="1" dirty="0" smtClean="0"/>
          </a:p>
          <a:p>
            <a:r>
              <a:rPr lang="en-US" sz="1400" b="1" dirty="0" smtClean="0"/>
              <a:t>Demographic trends do not change rapidly. It takes about 25 years to grow a new taxpayer. We can estimate with surprising accuracy how many people born in a particular year will live to reach retirement. The retirees of 2070 were all born in 2005, and we can see and count them today. </a:t>
            </a:r>
          </a:p>
          <a:p>
            <a:r>
              <a:rPr lang="en-US" sz="1400" b="1" dirty="0" smtClean="0"/>
              <a:t>This is critical, because a retiree's Social Security benefits are actually paid from the taxes of those who are still working. The program's finances are based on the relationship between the number of workers paying taxes and the number of retirees receiving benefits. </a:t>
            </a:r>
          </a:p>
          <a:p>
            <a:r>
              <a:rPr lang="en-US" sz="1400" b="1" dirty="0" smtClean="0"/>
              <a:t>Back in 1950, as the baby boom was just getting started, each retiree's benefit was divided among 16 workers. Taxes could be kept low. Today, that number has dropped to 3.3 workers per retiree, and by 2025, it will reach--and remain at--about two workers per retiree. Each married couple will have to pay, in addition to their own family's expenses, Social Security retirement benefits for one retiree. </a:t>
            </a:r>
            <a:endParaRPr lang="en-US" sz="1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Gill Sans Ultra Bold" pitchFamily="34" charset="0"/>
              </a:rPr>
              <a:t>THE NEW DEAL COALITION</a:t>
            </a:r>
            <a:endParaRPr lang="en-US" dirty="0">
              <a:solidFill>
                <a:srgbClr val="0070C0"/>
              </a:solidFill>
              <a:latin typeface="Gill Sans Ultra Bold" pitchFamily="34" charset="0"/>
            </a:endParaRPr>
          </a:p>
        </p:txBody>
      </p:sp>
      <p:sp>
        <p:nvSpPr>
          <p:cNvPr id="3" name="Content Placeholder 2"/>
          <p:cNvSpPr>
            <a:spLocks noGrp="1"/>
          </p:cNvSpPr>
          <p:nvPr>
            <p:ph idx="1"/>
          </p:nvPr>
        </p:nvSpPr>
        <p:spPr>
          <a:xfrm>
            <a:off x="76200" y="1295400"/>
            <a:ext cx="8915400" cy="5013960"/>
          </a:xfrm>
        </p:spPr>
        <p:txBody>
          <a:bodyPr>
            <a:normAutofit/>
          </a:bodyPr>
          <a:lstStyle/>
          <a:p>
            <a:r>
              <a:rPr lang="en-US" sz="2000" b="1" dirty="0" smtClean="0"/>
              <a:t>Party lines shift:</a:t>
            </a:r>
          </a:p>
        </p:txBody>
      </p:sp>
      <p:pic>
        <p:nvPicPr>
          <p:cNvPr id="1028" name="Picture 4" descr="http://www.natcom.org/uploadedImages/CommunicationCurrents_Articles/Volume_5/Illustration%20-%20Republican%20Elephant%20Democrat%20Donkey.jpg"/>
          <p:cNvPicPr>
            <a:picLocks noChangeAspect="1" noChangeArrowheads="1"/>
          </p:cNvPicPr>
          <p:nvPr/>
        </p:nvPicPr>
        <p:blipFill>
          <a:blip r:embed="rId2" cstate="print"/>
          <a:srcRect/>
          <a:stretch>
            <a:fillRect/>
          </a:stretch>
        </p:blipFill>
        <p:spPr bwMode="auto">
          <a:xfrm>
            <a:off x="381000" y="1905000"/>
            <a:ext cx="8382000" cy="4572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40000"/>
                    <a:lumOff val="60000"/>
                  </a:schemeClr>
                </a:solidFill>
                <a:latin typeface="Gill Sans Ultra Bold" pitchFamily="34" charset="0"/>
              </a:rPr>
              <a:t>THE NEW DEAL COALITION</a:t>
            </a:r>
            <a:endParaRPr lang="en-US" dirty="0">
              <a:solidFill>
                <a:schemeClr val="accent3">
                  <a:lumMod val="40000"/>
                  <a:lumOff val="60000"/>
                </a:schemeClr>
              </a:solidFill>
              <a:latin typeface="Gill Sans Ultra Bold" pitchFamily="34" charset="0"/>
            </a:endParaRPr>
          </a:p>
        </p:txBody>
      </p:sp>
      <p:sp>
        <p:nvSpPr>
          <p:cNvPr id="3" name="Content Placeholder 2"/>
          <p:cNvSpPr>
            <a:spLocks noGrp="1"/>
          </p:cNvSpPr>
          <p:nvPr>
            <p:ph idx="1"/>
          </p:nvPr>
        </p:nvSpPr>
        <p:spPr>
          <a:xfrm>
            <a:off x="76200" y="1295400"/>
            <a:ext cx="8915400" cy="5013960"/>
          </a:xfrm>
        </p:spPr>
        <p:txBody>
          <a:bodyPr>
            <a:normAutofit/>
          </a:bodyPr>
          <a:lstStyle/>
          <a:p>
            <a:r>
              <a:rPr lang="en-US" sz="2000" b="1" dirty="0" smtClean="0"/>
              <a:t>Party lines shift:</a:t>
            </a:r>
          </a:p>
          <a:p>
            <a:pPr lvl="1"/>
            <a:r>
              <a:rPr lang="en-US" sz="1600" b="1" dirty="0" smtClean="0"/>
              <a:t>Millions of voters owed their jobs, mortgages, and bank accounts to the New Deal</a:t>
            </a:r>
          </a:p>
        </p:txBody>
      </p:sp>
      <p:pic>
        <p:nvPicPr>
          <p:cNvPr id="62466" name="Picture 2" descr="http://en.citizendium.org/images/4/4e/Fdr-Dems-2003.jpg"/>
          <p:cNvPicPr>
            <a:picLocks noChangeAspect="1" noChangeArrowheads="1"/>
          </p:cNvPicPr>
          <p:nvPr/>
        </p:nvPicPr>
        <p:blipFill>
          <a:blip r:embed="rId2" cstate="print"/>
          <a:srcRect/>
          <a:stretch>
            <a:fillRect/>
          </a:stretch>
        </p:blipFill>
        <p:spPr bwMode="auto">
          <a:xfrm>
            <a:off x="4648200" y="1981200"/>
            <a:ext cx="4343400" cy="4876800"/>
          </a:xfrm>
          <a:prstGeom prst="rect">
            <a:avLst/>
          </a:prstGeom>
          <a:noFill/>
        </p:spPr>
      </p:pic>
      <p:pic>
        <p:nvPicPr>
          <p:cNvPr id="62468" name="Picture 4" descr="http://coat.ncf.ca/our_magazine/links/53/roosevelt%20election%20poster.jpeg"/>
          <p:cNvPicPr>
            <a:picLocks noChangeAspect="1" noChangeArrowheads="1"/>
          </p:cNvPicPr>
          <p:nvPr/>
        </p:nvPicPr>
        <p:blipFill>
          <a:blip r:embed="rId3" cstate="print"/>
          <a:srcRect/>
          <a:stretch>
            <a:fillRect/>
          </a:stretch>
        </p:blipFill>
        <p:spPr bwMode="auto">
          <a:xfrm>
            <a:off x="152400" y="1981200"/>
            <a:ext cx="4343400" cy="4876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75000"/>
                  </a:schemeClr>
                </a:solidFill>
                <a:latin typeface="Gill Sans Ultra Bold" pitchFamily="34" charset="0"/>
              </a:rPr>
              <a:t>THE NEW DEAL COALITION</a:t>
            </a:r>
            <a:endParaRPr lang="en-US" dirty="0">
              <a:solidFill>
                <a:schemeClr val="accent4">
                  <a:lumMod val="75000"/>
                </a:schemeClr>
              </a:solidFill>
              <a:latin typeface="Gill Sans Ultra Bold" pitchFamily="34" charset="0"/>
            </a:endParaRPr>
          </a:p>
        </p:txBody>
      </p:sp>
      <p:sp>
        <p:nvSpPr>
          <p:cNvPr id="3" name="Content Placeholder 2"/>
          <p:cNvSpPr>
            <a:spLocks noGrp="1"/>
          </p:cNvSpPr>
          <p:nvPr>
            <p:ph idx="1"/>
          </p:nvPr>
        </p:nvSpPr>
        <p:spPr>
          <a:xfrm>
            <a:off x="76200" y="1295400"/>
            <a:ext cx="8915400" cy="5013960"/>
          </a:xfrm>
        </p:spPr>
        <p:txBody>
          <a:bodyPr>
            <a:normAutofit/>
          </a:bodyPr>
          <a:lstStyle/>
          <a:p>
            <a:r>
              <a:rPr lang="en-US" sz="2000" b="1" dirty="0" smtClean="0"/>
              <a:t>Party lines shift:</a:t>
            </a:r>
          </a:p>
          <a:p>
            <a:pPr lvl="1"/>
            <a:r>
              <a:rPr lang="en-US" sz="1600" b="1" dirty="0" smtClean="0"/>
              <a:t>Millions of voters owed their jobs, mortgages, and bank accounts to the New Deal</a:t>
            </a:r>
          </a:p>
          <a:p>
            <a:pPr lvl="1"/>
            <a:r>
              <a:rPr lang="en-US" sz="1600" b="1" dirty="0" smtClean="0"/>
              <a:t>African-Americans switch allegiance from the republican to the democratic party</a:t>
            </a:r>
          </a:p>
        </p:txBody>
      </p:sp>
      <p:pic>
        <p:nvPicPr>
          <p:cNvPr id="61446" name="Picture 6" descr="http://www.parcbench.com/wp-content/uploads/2010/03/Lincoln-portrait.jpg"/>
          <p:cNvPicPr>
            <a:picLocks noChangeAspect="1" noChangeArrowheads="1"/>
          </p:cNvPicPr>
          <p:nvPr/>
        </p:nvPicPr>
        <p:blipFill>
          <a:blip r:embed="rId2" cstate="print"/>
          <a:srcRect/>
          <a:stretch>
            <a:fillRect/>
          </a:stretch>
        </p:blipFill>
        <p:spPr bwMode="auto">
          <a:xfrm>
            <a:off x="1" y="2438401"/>
            <a:ext cx="2971800" cy="4419600"/>
          </a:xfrm>
          <a:prstGeom prst="rect">
            <a:avLst/>
          </a:prstGeom>
          <a:noFill/>
        </p:spPr>
      </p:pic>
      <p:pic>
        <p:nvPicPr>
          <p:cNvPr id="61448" name="Picture 8" descr="http://ww2today.com/wp-content/uploads/2011/01/Franklin-D.-Roosevelt.jpg"/>
          <p:cNvPicPr>
            <a:picLocks noChangeAspect="1" noChangeArrowheads="1"/>
          </p:cNvPicPr>
          <p:nvPr/>
        </p:nvPicPr>
        <p:blipFill>
          <a:blip r:embed="rId3" cstate="print"/>
          <a:srcRect/>
          <a:stretch>
            <a:fillRect/>
          </a:stretch>
        </p:blipFill>
        <p:spPr bwMode="auto">
          <a:xfrm>
            <a:off x="6172200" y="2438400"/>
            <a:ext cx="2971800" cy="4419600"/>
          </a:xfrm>
          <a:prstGeom prst="rect">
            <a:avLst/>
          </a:prstGeom>
          <a:noFill/>
        </p:spPr>
      </p:pic>
      <p:pic>
        <p:nvPicPr>
          <p:cNvPr id="61450" name="Picture 10" descr="http://4.bp.blogspot.com/_h0SQqY8ocp4/S0-c2tgIgYI/AAAAAAAAOJE/Hp6FuIGM8Lc/s400/VOTING+17.jpg"/>
          <p:cNvPicPr>
            <a:picLocks noChangeAspect="1" noChangeArrowheads="1"/>
          </p:cNvPicPr>
          <p:nvPr/>
        </p:nvPicPr>
        <p:blipFill>
          <a:blip r:embed="rId4" cstate="print"/>
          <a:srcRect/>
          <a:stretch>
            <a:fillRect/>
          </a:stretch>
        </p:blipFill>
        <p:spPr bwMode="auto">
          <a:xfrm>
            <a:off x="3048000" y="2438400"/>
            <a:ext cx="3048000" cy="4419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3463"/>
                </a:solidFill>
                <a:latin typeface="Gill Sans Ultra Bold" pitchFamily="34" charset="0"/>
              </a:rPr>
              <a:t>THE NEW DEAL COALITION</a:t>
            </a:r>
            <a:endParaRPr lang="en-US" dirty="0">
              <a:solidFill>
                <a:srgbClr val="1F3463"/>
              </a:solidFill>
              <a:latin typeface="Gill Sans Ultra Bold" pitchFamily="34" charset="0"/>
            </a:endParaRPr>
          </a:p>
        </p:txBody>
      </p:sp>
      <p:sp>
        <p:nvSpPr>
          <p:cNvPr id="3" name="Content Placeholder 2"/>
          <p:cNvSpPr>
            <a:spLocks noGrp="1"/>
          </p:cNvSpPr>
          <p:nvPr>
            <p:ph idx="1"/>
          </p:nvPr>
        </p:nvSpPr>
        <p:spPr>
          <a:xfrm>
            <a:off x="76200" y="1295400"/>
            <a:ext cx="8915400" cy="5013960"/>
          </a:xfrm>
        </p:spPr>
        <p:txBody>
          <a:bodyPr>
            <a:normAutofit/>
          </a:bodyPr>
          <a:lstStyle/>
          <a:p>
            <a:r>
              <a:rPr lang="en-US" sz="2000" b="1" dirty="0" smtClean="0"/>
              <a:t>Party lines shift:</a:t>
            </a:r>
          </a:p>
          <a:p>
            <a:pPr lvl="1"/>
            <a:r>
              <a:rPr lang="en-US" sz="1600" b="1" dirty="0" smtClean="0"/>
              <a:t>Millions of voters owed their jobs, mortgages, and bank accounts to the New Deal</a:t>
            </a:r>
          </a:p>
          <a:p>
            <a:pPr lvl="1"/>
            <a:r>
              <a:rPr lang="en-US" sz="1600" b="1" dirty="0" smtClean="0"/>
              <a:t>African-Americans switch allegiance from republican to democratic party</a:t>
            </a:r>
          </a:p>
          <a:p>
            <a:pPr lvl="1"/>
            <a:r>
              <a:rPr lang="en-US" sz="1600" b="1" dirty="0" smtClean="0"/>
              <a:t>The coalition included:</a:t>
            </a:r>
          </a:p>
          <a:p>
            <a:pPr lvl="2"/>
            <a:r>
              <a:rPr lang="en-US" sz="1400" b="1" dirty="0" smtClean="0"/>
              <a:t>White southerners</a:t>
            </a:r>
          </a:p>
          <a:p>
            <a:pPr lvl="2"/>
            <a:r>
              <a:rPr lang="en-US" sz="1400" b="1" dirty="0" smtClean="0"/>
              <a:t>African-Americans</a:t>
            </a:r>
          </a:p>
          <a:p>
            <a:pPr lvl="2"/>
            <a:r>
              <a:rPr lang="en-US" sz="1400" b="1" dirty="0" smtClean="0"/>
              <a:t>Labor Unions</a:t>
            </a:r>
          </a:p>
          <a:p>
            <a:pPr lvl="2"/>
            <a:r>
              <a:rPr lang="en-US" sz="1400" b="1" dirty="0" smtClean="0"/>
              <a:t>Farmers</a:t>
            </a:r>
          </a:p>
          <a:p>
            <a:pPr lvl="2"/>
            <a:r>
              <a:rPr lang="en-US" sz="1400" b="1" dirty="0" smtClean="0"/>
              <a:t>Immigrants</a:t>
            </a:r>
          </a:p>
          <a:p>
            <a:pPr lvl="2"/>
            <a:r>
              <a:rPr lang="en-US" sz="1400" b="1" dirty="0" smtClean="0"/>
              <a:t>Ethnic minorities</a:t>
            </a:r>
          </a:p>
          <a:p>
            <a:pPr lvl="2"/>
            <a:r>
              <a:rPr lang="en-US" sz="1400" b="1" dirty="0" smtClean="0"/>
              <a:t>Women</a:t>
            </a:r>
          </a:p>
          <a:p>
            <a:pPr lvl="2"/>
            <a:r>
              <a:rPr lang="en-US" sz="1400" b="1" dirty="0" smtClean="0"/>
              <a:t>Progressives</a:t>
            </a:r>
          </a:p>
          <a:p>
            <a:pPr lvl="2"/>
            <a:r>
              <a:rPr lang="en-US" sz="1400" b="1" dirty="0" smtClean="0"/>
              <a:t>Intellectuals</a:t>
            </a:r>
          </a:p>
        </p:txBody>
      </p:sp>
      <p:pic>
        <p:nvPicPr>
          <p:cNvPr id="60418" name="Picture 2" descr="http://www.legendaryauctions.com/LotImages/20/18812_med.jpeg"/>
          <p:cNvPicPr>
            <a:picLocks noChangeAspect="1" noChangeArrowheads="1"/>
          </p:cNvPicPr>
          <p:nvPr/>
        </p:nvPicPr>
        <p:blipFill>
          <a:blip r:embed="rId2" cstate="print"/>
          <a:srcRect/>
          <a:stretch>
            <a:fillRect/>
          </a:stretch>
        </p:blipFill>
        <p:spPr bwMode="auto">
          <a:xfrm>
            <a:off x="3581400" y="2438400"/>
            <a:ext cx="5029200" cy="42862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latin typeface="Gill Sans Ultra Bold" pitchFamily="34" charset="0"/>
              </a:rPr>
              <a:t>THE NEW DEAL COALITION</a:t>
            </a:r>
            <a:endParaRPr lang="en-US" dirty="0">
              <a:solidFill>
                <a:srgbClr val="00B0F0"/>
              </a:solidFill>
              <a:latin typeface="Gill Sans Ultra Bold" pitchFamily="34" charset="0"/>
            </a:endParaRPr>
          </a:p>
        </p:txBody>
      </p:sp>
      <p:sp>
        <p:nvSpPr>
          <p:cNvPr id="3" name="Content Placeholder 2"/>
          <p:cNvSpPr>
            <a:spLocks noGrp="1"/>
          </p:cNvSpPr>
          <p:nvPr>
            <p:ph idx="1"/>
          </p:nvPr>
        </p:nvSpPr>
        <p:spPr>
          <a:xfrm>
            <a:off x="76200" y="1295400"/>
            <a:ext cx="8915400" cy="5013960"/>
          </a:xfrm>
        </p:spPr>
        <p:txBody>
          <a:bodyPr>
            <a:normAutofit lnSpcReduction="10000"/>
          </a:bodyPr>
          <a:lstStyle/>
          <a:p>
            <a:r>
              <a:rPr lang="en-US" sz="2000" b="1" dirty="0" smtClean="0"/>
              <a:t>Party lines shift:</a:t>
            </a:r>
          </a:p>
          <a:p>
            <a:pPr lvl="1"/>
            <a:r>
              <a:rPr lang="en-US" sz="1600" b="1" dirty="0" smtClean="0"/>
              <a:t>Millions of voters owed their jobs, mortgages, and bank accounts to the New Deal</a:t>
            </a:r>
          </a:p>
          <a:p>
            <a:pPr lvl="1"/>
            <a:r>
              <a:rPr lang="en-US" sz="1600" b="1" dirty="0" smtClean="0"/>
              <a:t>African-Americans switch allegiance from republican to democratic party</a:t>
            </a:r>
          </a:p>
          <a:p>
            <a:pPr lvl="1"/>
            <a:r>
              <a:rPr lang="en-US" sz="1600" b="1" dirty="0" smtClean="0"/>
              <a:t>The coalition included:</a:t>
            </a:r>
          </a:p>
          <a:p>
            <a:pPr lvl="2"/>
            <a:r>
              <a:rPr lang="en-US" sz="1400" b="1" dirty="0" smtClean="0"/>
              <a:t>White southerners</a:t>
            </a:r>
          </a:p>
          <a:p>
            <a:pPr lvl="2"/>
            <a:r>
              <a:rPr lang="en-US" sz="1400" b="1" dirty="0" smtClean="0"/>
              <a:t>African-Americans</a:t>
            </a:r>
          </a:p>
          <a:p>
            <a:pPr lvl="2"/>
            <a:r>
              <a:rPr lang="en-US" sz="1400" b="1" dirty="0" smtClean="0"/>
              <a:t>Laborers</a:t>
            </a:r>
          </a:p>
          <a:p>
            <a:pPr lvl="2"/>
            <a:r>
              <a:rPr lang="en-US" sz="1400" b="1" dirty="0" smtClean="0"/>
              <a:t>Farmers</a:t>
            </a:r>
          </a:p>
          <a:p>
            <a:pPr lvl="2"/>
            <a:r>
              <a:rPr lang="en-US" sz="1400" b="1" dirty="0" smtClean="0"/>
              <a:t>Immigrants</a:t>
            </a:r>
          </a:p>
          <a:p>
            <a:pPr lvl="2"/>
            <a:r>
              <a:rPr lang="en-US" sz="1400" b="1" dirty="0" smtClean="0"/>
              <a:t>Ethnic minorities</a:t>
            </a:r>
          </a:p>
          <a:p>
            <a:pPr lvl="2"/>
            <a:r>
              <a:rPr lang="en-US" sz="1400" b="1" dirty="0" smtClean="0"/>
              <a:t>Women</a:t>
            </a:r>
          </a:p>
          <a:p>
            <a:pPr lvl="2"/>
            <a:r>
              <a:rPr lang="en-US" sz="1400" b="1" dirty="0" smtClean="0"/>
              <a:t>Progressives</a:t>
            </a:r>
          </a:p>
          <a:p>
            <a:pPr lvl="2"/>
            <a:r>
              <a:rPr lang="en-US" sz="1400" b="1" dirty="0" smtClean="0"/>
              <a:t>Intellectuals</a:t>
            </a:r>
          </a:p>
          <a:p>
            <a:r>
              <a:rPr lang="en-US" sz="2000" b="1" dirty="0" smtClean="0"/>
              <a:t>Election of 1936</a:t>
            </a:r>
            <a:r>
              <a:rPr lang="en-US" sz="2000" b="1" dirty="0" smtClean="0">
                <a:sym typeface="Wingdings" pitchFamily="2" charset="2"/>
              </a:rPr>
              <a:t> </a:t>
            </a:r>
            <a:endParaRPr lang="en-US" sz="2000" b="1" dirty="0" smtClean="0"/>
          </a:p>
          <a:p>
            <a:pPr lvl="1"/>
            <a:r>
              <a:rPr lang="en-US" sz="1600" b="1" dirty="0" smtClean="0"/>
              <a:t>Landslide victory for FDR</a:t>
            </a:r>
          </a:p>
          <a:p>
            <a:pPr lvl="1"/>
            <a:r>
              <a:rPr lang="en-US" sz="1600" b="1" dirty="0" smtClean="0"/>
              <a:t>60% of the popular vote</a:t>
            </a:r>
          </a:p>
          <a:p>
            <a:pPr lvl="1"/>
            <a:r>
              <a:rPr lang="en-US" sz="1600" b="1" dirty="0" smtClean="0"/>
              <a:t>Carried every state except </a:t>
            </a:r>
          </a:p>
          <a:p>
            <a:pPr lvl="1">
              <a:buNone/>
            </a:pPr>
            <a:r>
              <a:rPr lang="en-US" sz="1600" b="1" dirty="0" smtClean="0"/>
              <a:t>	Maine and Vermont</a:t>
            </a:r>
            <a:endParaRPr lang="en-US" sz="1600" b="1" dirty="0"/>
          </a:p>
        </p:txBody>
      </p:sp>
      <p:pic>
        <p:nvPicPr>
          <p:cNvPr id="1026" name="Picture 2" descr="http://media-2.web.britannica.com/eb-media/34/73734-050-B620307F.gif"/>
          <p:cNvPicPr>
            <a:picLocks noChangeAspect="1" noChangeArrowheads="1"/>
          </p:cNvPicPr>
          <p:nvPr/>
        </p:nvPicPr>
        <p:blipFill>
          <a:blip r:embed="rId2" cstate="print"/>
          <a:srcRect/>
          <a:stretch>
            <a:fillRect/>
          </a:stretch>
        </p:blipFill>
        <p:spPr bwMode="auto">
          <a:xfrm>
            <a:off x="3733800" y="2514600"/>
            <a:ext cx="5410200" cy="4343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latin typeface="Britannic Bold" pitchFamily="34" charset="0"/>
              </a:rPr>
              <a:t>RISE TO POWER</a:t>
            </a:r>
            <a:endParaRPr lang="en-US" sz="6000" dirty="0">
              <a:solidFill>
                <a:srgbClr val="FFFF00"/>
              </a:solidFill>
              <a:latin typeface="Britannic Bold" pitchFamily="34" charset="0"/>
            </a:endParaRPr>
          </a:p>
        </p:txBody>
      </p:sp>
      <p:sp>
        <p:nvSpPr>
          <p:cNvPr id="3" name="Content Placeholder 2"/>
          <p:cNvSpPr>
            <a:spLocks noGrp="1"/>
          </p:cNvSpPr>
          <p:nvPr>
            <p:ph idx="1"/>
          </p:nvPr>
        </p:nvSpPr>
        <p:spPr>
          <a:xfrm>
            <a:off x="457200" y="1371600"/>
            <a:ext cx="8229600" cy="5257800"/>
          </a:xfrm>
        </p:spPr>
        <p:txBody>
          <a:bodyPr>
            <a:normAutofit/>
          </a:bodyPr>
          <a:lstStyle/>
          <a:p>
            <a:r>
              <a:rPr lang="en-US" sz="2000" b="1" dirty="0" smtClean="0"/>
              <a:t>Governor of New York:</a:t>
            </a:r>
          </a:p>
          <a:p>
            <a:pPr lvl="1"/>
            <a:r>
              <a:rPr lang="en-US" sz="1600" b="1" dirty="0" smtClean="0"/>
              <a:t>1928 Governor of NY (replacement)</a:t>
            </a:r>
          </a:p>
          <a:p>
            <a:pPr lvl="1"/>
            <a:r>
              <a:rPr lang="en-US" sz="1600" b="1" dirty="0" smtClean="0"/>
              <a:t>Used power to alleviate economic distress</a:t>
            </a:r>
          </a:p>
          <a:p>
            <a:pPr lvl="1"/>
            <a:r>
              <a:rPr lang="en-US" sz="1600" b="1" dirty="0" smtClean="0"/>
              <a:t>Energy and optimism (popularity soared)</a:t>
            </a:r>
          </a:p>
          <a:p>
            <a:pPr lvl="1"/>
            <a:endParaRPr lang="en-US" sz="1600" b="1" dirty="0" smtClean="0"/>
          </a:p>
          <a:p>
            <a:pPr lvl="1"/>
            <a:endParaRPr lang="en-US" sz="1600" b="1" dirty="0"/>
          </a:p>
        </p:txBody>
      </p:sp>
      <p:pic>
        <p:nvPicPr>
          <p:cNvPr id="51204" name="Picture 4" descr="http://willrabbe.com/storage/FDR%20Al%20Smith%201.jpg?__SQUARESPACE_CACHEVERSION=1304385845582"/>
          <p:cNvPicPr>
            <a:picLocks noChangeAspect="1" noChangeArrowheads="1"/>
          </p:cNvPicPr>
          <p:nvPr/>
        </p:nvPicPr>
        <p:blipFill>
          <a:blip r:embed="rId2" cstate="print"/>
          <a:srcRect/>
          <a:stretch>
            <a:fillRect/>
          </a:stretch>
        </p:blipFill>
        <p:spPr bwMode="auto">
          <a:xfrm>
            <a:off x="1981200" y="3048000"/>
            <a:ext cx="5181600" cy="34575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odoni MT Black" pitchFamily="18" charset="0"/>
              </a:rPr>
              <a:t>ELECTION</a:t>
            </a:r>
            <a:r>
              <a:rPr lang="en-US" sz="5400" dirty="0" smtClean="0">
                <a:latin typeface="Bodoni MT Black" pitchFamily="18" charset="0"/>
              </a:rPr>
              <a:t> </a:t>
            </a:r>
            <a:r>
              <a:rPr lang="en-US" sz="5400" dirty="0" smtClean="0">
                <a:solidFill>
                  <a:schemeClr val="tx1"/>
                </a:solidFill>
                <a:latin typeface="Bodoni MT Black" pitchFamily="18" charset="0"/>
              </a:rPr>
              <a:t>OF</a:t>
            </a:r>
            <a:r>
              <a:rPr lang="en-US" sz="5400" dirty="0" smtClean="0">
                <a:latin typeface="Bodoni MT Black" pitchFamily="18" charset="0"/>
              </a:rPr>
              <a:t> </a:t>
            </a:r>
            <a:r>
              <a:rPr lang="en-US" sz="5400" dirty="0" smtClean="0">
                <a:solidFill>
                  <a:srgbClr val="002060"/>
                </a:solidFill>
                <a:latin typeface="Bodoni MT Black" pitchFamily="18" charset="0"/>
              </a:rPr>
              <a:t>1932</a:t>
            </a:r>
            <a:endParaRPr lang="en-US" sz="5400" dirty="0">
              <a:solidFill>
                <a:srgbClr val="002060"/>
              </a:solidFill>
              <a:latin typeface="Bodoni MT Black" pitchFamily="18" charset="0"/>
            </a:endParaRPr>
          </a:p>
        </p:txBody>
      </p:sp>
      <p:sp>
        <p:nvSpPr>
          <p:cNvPr id="3" name="Content Placeholder 2"/>
          <p:cNvSpPr>
            <a:spLocks noGrp="1"/>
          </p:cNvSpPr>
          <p:nvPr>
            <p:ph idx="1"/>
          </p:nvPr>
        </p:nvSpPr>
        <p:spPr>
          <a:xfrm>
            <a:off x="0" y="1371600"/>
            <a:ext cx="9144000" cy="4937760"/>
          </a:xfrm>
        </p:spPr>
        <p:txBody>
          <a:bodyPr>
            <a:normAutofit/>
          </a:bodyPr>
          <a:lstStyle/>
          <a:p>
            <a:r>
              <a:rPr lang="en-US" sz="2000" b="1" dirty="0" smtClean="0"/>
              <a:t>National Convention: </a:t>
            </a:r>
          </a:p>
          <a:p>
            <a:pPr lvl="1">
              <a:buNone/>
            </a:pPr>
            <a:r>
              <a:rPr lang="en-US" sz="1600" b="1" dirty="0" smtClean="0"/>
              <a:t>“I pledge you, I pledge myself, to a new deal for the American People” – FDR</a:t>
            </a:r>
          </a:p>
          <a:p>
            <a:pPr lvl="1"/>
            <a:endParaRPr lang="en-US" sz="1600" b="1" dirty="0" smtClean="0"/>
          </a:p>
          <a:p>
            <a:pPr lvl="1"/>
            <a:endParaRPr lang="en-US" sz="1600" b="1" dirty="0" smtClean="0"/>
          </a:p>
          <a:p>
            <a:endParaRPr lang="en-US" sz="2000" b="1" dirty="0"/>
          </a:p>
        </p:txBody>
      </p:sp>
      <p:pic>
        <p:nvPicPr>
          <p:cNvPr id="50178" name="Picture 2" descr="http://nedgrace.files.wordpress.com/2009/02/fdr1.jpg">
            <a:hlinkClick r:id="rId2"/>
          </p:cNvPr>
          <p:cNvPicPr>
            <a:picLocks noChangeAspect="1" noChangeArrowheads="1"/>
          </p:cNvPicPr>
          <p:nvPr/>
        </p:nvPicPr>
        <p:blipFill>
          <a:blip r:embed="rId3" cstate="print"/>
          <a:srcRect/>
          <a:stretch>
            <a:fillRect/>
          </a:stretch>
        </p:blipFill>
        <p:spPr bwMode="auto">
          <a:xfrm>
            <a:off x="2362200" y="2286000"/>
            <a:ext cx="4514850" cy="42100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odoni MT Black" pitchFamily="18" charset="0"/>
              </a:rPr>
              <a:t>ELECTION</a:t>
            </a:r>
            <a:r>
              <a:rPr lang="en-US" sz="5400" dirty="0" smtClean="0">
                <a:latin typeface="Bodoni MT Black" pitchFamily="18" charset="0"/>
              </a:rPr>
              <a:t> </a:t>
            </a:r>
            <a:r>
              <a:rPr lang="en-US" sz="5400" dirty="0" smtClean="0">
                <a:solidFill>
                  <a:schemeClr val="tx1"/>
                </a:solidFill>
                <a:latin typeface="Bodoni MT Black" pitchFamily="18" charset="0"/>
              </a:rPr>
              <a:t>OF</a:t>
            </a:r>
            <a:r>
              <a:rPr lang="en-US" sz="5400" dirty="0" smtClean="0">
                <a:latin typeface="Bodoni MT Black" pitchFamily="18" charset="0"/>
              </a:rPr>
              <a:t> </a:t>
            </a:r>
            <a:r>
              <a:rPr lang="en-US" sz="5400" dirty="0" smtClean="0">
                <a:solidFill>
                  <a:srgbClr val="002060"/>
                </a:solidFill>
                <a:latin typeface="Bodoni MT Black" pitchFamily="18" charset="0"/>
              </a:rPr>
              <a:t>1932</a:t>
            </a:r>
            <a:endParaRPr lang="en-US" sz="5400" dirty="0">
              <a:solidFill>
                <a:srgbClr val="002060"/>
              </a:solidFill>
              <a:latin typeface="Bodoni MT Black" pitchFamily="18" charset="0"/>
            </a:endParaRPr>
          </a:p>
        </p:txBody>
      </p:sp>
      <p:sp>
        <p:nvSpPr>
          <p:cNvPr id="3" name="Content Placeholder 2"/>
          <p:cNvSpPr>
            <a:spLocks noGrp="1"/>
          </p:cNvSpPr>
          <p:nvPr>
            <p:ph idx="1"/>
          </p:nvPr>
        </p:nvSpPr>
        <p:spPr>
          <a:xfrm>
            <a:off x="0" y="1371600"/>
            <a:ext cx="9144000" cy="4937760"/>
          </a:xfrm>
        </p:spPr>
        <p:txBody>
          <a:bodyPr>
            <a:normAutofit/>
          </a:bodyPr>
          <a:lstStyle/>
          <a:p>
            <a:r>
              <a:rPr lang="en-US" sz="2000" b="1" dirty="0" smtClean="0"/>
              <a:t>National Convention: </a:t>
            </a:r>
          </a:p>
          <a:p>
            <a:pPr lvl="1">
              <a:buNone/>
            </a:pPr>
            <a:r>
              <a:rPr lang="en-US" sz="1600" b="1" dirty="0" smtClean="0"/>
              <a:t>“I pledge you, I pledge myself, to a new deal for the American People” - FDR</a:t>
            </a:r>
          </a:p>
          <a:p>
            <a:r>
              <a:rPr lang="en-US" sz="2000" b="1" dirty="0" smtClean="0"/>
              <a:t>FDR defeated incumbent Herbert Hoover (electoral votes: 472-59)</a:t>
            </a:r>
          </a:p>
          <a:p>
            <a:pPr lvl="2"/>
            <a:endParaRPr lang="en-US" sz="1400" b="1" i="1" dirty="0" smtClean="0"/>
          </a:p>
          <a:p>
            <a:pPr lvl="1">
              <a:buNone/>
            </a:pPr>
            <a:endParaRPr lang="en-US" sz="1600" b="1" dirty="0" smtClean="0"/>
          </a:p>
          <a:p>
            <a:pPr lvl="1"/>
            <a:endParaRPr lang="en-US" sz="1600" b="1" dirty="0" smtClean="0"/>
          </a:p>
          <a:p>
            <a:pPr lvl="1"/>
            <a:endParaRPr lang="en-US" sz="1600" b="1" dirty="0" smtClean="0"/>
          </a:p>
          <a:p>
            <a:endParaRPr lang="en-US" sz="2000" b="1" dirty="0"/>
          </a:p>
        </p:txBody>
      </p:sp>
      <p:pic>
        <p:nvPicPr>
          <p:cNvPr id="34818" name="Picture 2" descr="http://upload.wikimedia.org/wikipedia/commons/thumb/d/db/1932_Electoral_Map.png/800px-1932_Electoral_Map.png"/>
          <p:cNvPicPr>
            <a:picLocks noChangeAspect="1" noChangeArrowheads="1"/>
          </p:cNvPicPr>
          <p:nvPr/>
        </p:nvPicPr>
        <p:blipFill>
          <a:blip r:embed="rId2" cstate="print"/>
          <a:srcRect/>
          <a:stretch>
            <a:fillRect/>
          </a:stretch>
        </p:blipFill>
        <p:spPr bwMode="auto">
          <a:xfrm>
            <a:off x="0" y="2514600"/>
            <a:ext cx="9144000" cy="4343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odoni MT Black" pitchFamily="18" charset="0"/>
              </a:rPr>
              <a:t>ELECTION</a:t>
            </a:r>
            <a:r>
              <a:rPr lang="en-US" sz="5400" dirty="0" smtClean="0">
                <a:latin typeface="Bodoni MT Black" pitchFamily="18" charset="0"/>
              </a:rPr>
              <a:t> </a:t>
            </a:r>
            <a:r>
              <a:rPr lang="en-US" sz="5400" dirty="0" smtClean="0">
                <a:solidFill>
                  <a:schemeClr val="tx1"/>
                </a:solidFill>
                <a:latin typeface="Bodoni MT Black" pitchFamily="18" charset="0"/>
              </a:rPr>
              <a:t>OF</a:t>
            </a:r>
            <a:r>
              <a:rPr lang="en-US" sz="5400" dirty="0" smtClean="0">
                <a:latin typeface="Bodoni MT Black" pitchFamily="18" charset="0"/>
              </a:rPr>
              <a:t> </a:t>
            </a:r>
            <a:r>
              <a:rPr lang="en-US" sz="5400" dirty="0" smtClean="0">
                <a:solidFill>
                  <a:srgbClr val="002060"/>
                </a:solidFill>
                <a:latin typeface="Bodoni MT Black" pitchFamily="18" charset="0"/>
              </a:rPr>
              <a:t>1932</a:t>
            </a:r>
            <a:endParaRPr lang="en-US" sz="5400" dirty="0">
              <a:solidFill>
                <a:srgbClr val="002060"/>
              </a:solidFill>
              <a:latin typeface="Bodoni MT Black" pitchFamily="18" charset="0"/>
            </a:endParaRPr>
          </a:p>
        </p:txBody>
      </p:sp>
      <p:sp>
        <p:nvSpPr>
          <p:cNvPr id="3" name="Content Placeholder 2"/>
          <p:cNvSpPr>
            <a:spLocks noGrp="1"/>
          </p:cNvSpPr>
          <p:nvPr>
            <p:ph idx="1"/>
          </p:nvPr>
        </p:nvSpPr>
        <p:spPr>
          <a:xfrm>
            <a:off x="0" y="1371600"/>
            <a:ext cx="9144000" cy="4937760"/>
          </a:xfrm>
        </p:spPr>
        <p:txBody>
          <a:bodyPr>
            <a:normAutofit/>
          </a:bodyPr>
          <a:lstStyle/>
          <a:p>
            <a:r>
              <a:rPr lang="en-US" sz="2000" b="1" dirty="0" smtClean="0"/>
              <a:t>Inauguration: March 4, 1933</a:t>
            </a:r>
            <a:endParaRPr lang="en-US" sz="1600" b="1" dirty="0" smtClean="0"/>
          </a:p>
          <a:p>
            <a:pPr lvl="1"/>
            <a:r>
              <a:rPr lang="en-US" sz="1600" b="1" dirty="0" smtClean="0"/>
              <a:t>Unemployment:</a:t>
            </a:r>
          </a:p>
          <a:p>
            <a:pPr lvl="2"/>
            <a:r>
              <a:rPr lang="en-US" sz="1400" b="1" dirty="0" smtClean="0"/>
              <a:t>Continued to rise throughout the winter (1932-1933)</a:t>
            </a:r>
          </a:p>
          <a:p>
            <a:pPr lvl="2"/>
            <a:r>
              <a:rPr lang="en-US" sz="1400" b="1" dirty="0" smtClean="0"/>
              <a:t>Reached 25%</a:t>
            </a:r>
          </a:p>
          <a:p>
            <a:pPr lvl="2"/>
            <a:endParaRPr lang="en-US" sz="1400" b="1" i="1" dirty="0" smtClean="0"/>
          </a:p>
          <a:p>
            <a:pPr lvl="1">
              <a:buNone/>
            </a:pPr>
            <a:endParaRPr lang="en-US" sz="1600" b="1" dirty="0" smtClean="0"/>
          </a:p>
          <a:p>
            <a:pPr lvl="1"/>
            <a:endParaRPr lang="en-US" sz="1600" b="1" dirty="0" smtClean="0"/>
          </a:p>
          <a:p>
            <a:pPr lvl="1"/>
            <a:endParaRPr lang="en-US" sz="1600" b="1" dirty="0" smtClean="0"/>
          </a:p>
          <a:p>
            <a:endParaRPr lang="en-US" sz="2000" b="1" dirty="0"/>
          </a:p>
        </p:txBody>
      </p:sp>
      <p:pic>
        <p:nvPicPr>
          <p:cNvPr id="4" name="Picture 2" descr="http://blstb.msn.com/i/B4/84CC347417D774B71CC38330E0B4F2.jpg"/>
          <p:cNvPicPr>
            <a:picLocks noChangeAspect="1" noChangeArrowheads="1"/>
          </p:cNvPicPr>
          <p:nvPr/>
        </p:nvPicPr>
        <p:blipFill>
          <a:blip r:embed="rId2" cstate="print"/>
          <a:srcRect/>
          <a:stretch>
            <a:fillRect/>
          </a:stretch>
        </p:blipFill>
        <p:spPr bwMode="auto">
          <a:xfrm>
            <a:off x="5638801" y="2571750"/>
            <a:ext cx="3505200" cy="4286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odoni MT Black" pitchFamily="18" charset="0"/>
              </a:rPr>
              <a:t>ELECTION</a:t>
            </a:r>
            <a:r>
              <a:rPr lang="en-US" sz="5400" dirty="0" smtClean="0">
                <a:latin typeface="Bodoni MT Black" pitchFamily="18" charset="0"/>
              </a:rPr>
              <a:t> </a:t>
            </a:r>
            <a:r>
              <a:rPr lang="en-US" sz="5400" dirty="0" smtClean="0">
                <a:solidFill>
                  <a:schemeClr val="tx1"/>
                </a:solidFill>
                <a:latin typeface="Bodoni MT Black" pitchFamily="18" charset="0"/>
              </a:rPr>
              <a:t>OF</a:t>
            </a:r>
            <a:r>
              <a:rPr lang="en-US" sz="5400" dirty="0" smtClean="0">
                <a:latin typeface="Bodoni MT Black" pitchFamily="18" charset="0"/>
              </a:rPr>
              <a:t> </a:t>
            </a:r>
            <a:r>
              <a:rPr lang="en-US" sz="5400" dirty="0" smtClean="0">
                <a:solidFill>
                  <a:srgbClr val="002060"/>
                </a:solidFill>
                <a:latin typeface="Bodoni MT Black" pitchFamily="18" charset="0"/>
              </a:rPr>
              <a:t>1932</a:t>
            </a:r>
            <a:endParaRPr lang="en-US" sz="5400" dirty="0">
              <a:solidFill>
                <a:srgbClr val="002060"/>
              </a:solidFill>
              <a:latin typeface="Bodoni MT Black" pitchFamily="18" charset="0"/>
            </a:endParaRPr>
          </a:p>
        </p:txBody>
      </p:sp>
      <p:sp>
        <p:nvSpPr>
          <p:cNvPr id="3" name="Content Placeholder 2"/>
          <p:cNvSpPr>
            <a:spLocks noGrp="1"/>
          </p:cNvSpPr>
          <p:nvPr>
            <p:ph idx="1"/>
          </p:nvPr>
        </p:nvSpPr>
        <p:spPr>
          <a:xfrm>
            <a:off x="0" y="1371600"/>
            <a:ext cx="9144000" cy="4937760"/>
          </a:xfrm>
        </p:spPr>
        <p:txBody>
          <a:bodyPr>
            <a:normAutofit/>
          </a:bodyPr>
          <a:lstStyle/>
          <a:p>
            <a:pPr>
              <a:buFont typeface="Wingdings" pitchFamily="2" charset="2"/>
              <a:buChar char="q"/>
            </a:pPr>
            <a:r>
              <a:rPr lang="en-US" sz="2000" b="1" dirty="0" smtClean="0"/>
              <a:t>Inauguration: March 4, 1933</a:t>
            </a:r>
            <a:endParaRPr lang="en-US" sz="1600" b="1" dirty="0" smtClean="0"/>
          </a:p>
          <a:p>
            <a:pPr lvl="1"/>
            <a:r>
              <a:rPr lang="en-US" sz="1600" b="1" dirty="0" smtClean="0"/>
              <a:t>Unemployment:</a:t>
            </a:r>
          </a:p>
          <a:p>
            <a:pPr lvl="2"/>
            <a:r>
              <a:rPr lang="en-US" sz="1400" b="1" dirty="0" smtClean="0"/>
              <a:t>Continued to rise throughout the winter (1932-1933)</a:t>
            </a:r>
          </a:p>
          <a:p>
            <a:pPr lvl="2"/>
            <a:r>
              <a:rPr lang="en-US" sz="1400" b="1" dirty="0" smtClean="0"/>
              <a:t>Reached 25%</a:t>
            </a:r>
          </a:p>
          <a:p>
            <a:pPr lvl="1"/>
            <a:r>
              <a:rPr lang="en-US" sz="1600" b="1" dirty="0" smtClean="0"/>
              <a:t>Bank runs had steadily increased:</a:t>
            </a:r>
          </a:p>
          <a:p>
            <a:pPr lvl="2"/>
            <a:r>
              <a:rPr lang="en-US" sz="1400" b="1" dirty="0" smtClean="0"/>
              <a:t>Value of U.S. dollar decreased</a:t>
            </a:r>
          </a:p>
          <a:p>
            <a:pPr lvl="2"/>
            <a:r>
              <a:rPr lang="en-US" sz="1400" b="1" dirty="0" smtClean="0"/>
              <a:t>4,000 banks closed (9 million accounts)</a:t>
            </a:r>
          </a:p>
          <a:p>
            <a:pPr lvl="2"/>
            <a:r>
              <a:rPr lang="en-US" sz="1400" b="1" i="1" dirty="0" smtClean="0"/>
              <a:t>Bank Holidays</a:t>
            </a:r>
          </a:p>
          <a:p>
            <a:pPr lvl="2"/>
            <a:endParaRPr lang="en-US" sz="1400" b="1" i="1" dirty="0" smtClean="0"/>
          </a:p>
          <a:p>
            <a:pPr lvl="1"/>
            <a:endParaRPr lang="en-US" sz="1600" b="1" dirty="0" smtClean="0"/>
          </a:p>
          <a:p>
            <a:pPr lvl="1"/>
            <a:endParaRPr lang="en-US" sz="1600" b="1" dirty="0" smtClean="0"/>
          </a:p>
          <a:p>
            <a:endParaRPr lang="en-US" sz="2000" b="1" dirty="0"/>
          </a:p>
        </p:txBody>
      </p:sp>
      <p:pic>
        <p:nvPicPr>
          <p:cNvPr id="4" name="Picture 2" descr="http://blstb.msn.com/i/B4/84CC347417D774B71CC38330E0B4F2.jpg"/>
          <p:cNvPicPr>
            <a:picLocks noChangeAspect="1" noChangeArrowheads="1"/>
          </p:cNvPicPr>
          <p:nvPr/>
        </p:nvPicPr>
        <p:blipFill>
          <a:blip r:embed="rId2" cstate="print"/>
          <a:srcRect/>
          <a:stretch>
            <a:fillRect/>
          </a:stretch>
        </p:blipFill>
        <p:spPr bwMode="auto">
          <a:xfrm>
            <a:off x="5638801" y="2571750"/>
            <a:ext cx="3505200" cy="42862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3116</TotalTime>
  <Words>2039</Words>
  <Application>Microsoft Macintosh PowerPoint</Application>
  <PresentationFormat>On-screen Show (4:3)</PresentationFormat>
  <Paragraphs>327</Paragraphs>
  <Slides>49</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49</vt:i4>
      </vt:variant>
    </vt:vector>
  </HeadingPairs>
  <TitlesOfParts>
    <vt:vector size="66" baseType="lpstr">
      <vt:lpstr>Baskerville Old Face</vt:lpstr>
      <vt:lpstr>Bernard MT Condensed</vt:lpstr>
      <vt:lpstr>Bodoni MT Black</vt:lpstr>
      <vt:lpstr>Book Antiqua</vt:lpstr>
      <vt:lpstr>Britannic Bold</vt:lpstr>
      <vt:lpstr>Constantia</vt:lpstr>
      <vt:lpstr>Cooper Black</vt:lpstr>
      <vt:lpstr>Elephant</vt:lpstr>
      <vt:lpstr>Engravers MT</vt:lpstr>
      <vt:lpstr>Gill Sans Ultra Bold</vt:lpstr>
      <vt:lpstr>Lucida Sans</vt:lpstr>
      <vt:lpstr>Stencil</vt:lpstr>
      <vt:lpstr>Wingdings</vt:lpstr>
      <vt:lpstr>Wingdings 2</vt:lpstr>
      <vt:lpstr>Wingdings 3</vt:lpstr>
      <vt:lpstr>Calibri</vt:lpstr>
      <vt:lpstr>Apex</vt:lpstr>
      <vt:lpstr>ROOSEVELT and THE NEW DEAL </vt:lpstr>
      <vt:lpstr>RISE TO POWER</vt:lpstr>
      <vt:lpstr>RISE TO POWER</vt:lpstr>
      <vt:lpstr>RISE TO POWER</vt:lpstr>
      <vt:lpstr>RISE TO POWER</vt:lpstr>
      <vt:lpstr>ELECTION OF 1932</vt:lpstr>
      <vt:lpstr>ELECTION OF 1932</vt:lpstr>
      <vt:lpstr>ELECTION OF 1932</vt:lpstr>
      <vt:lpstr>ELECTION OF 1932</vt:lpstr>
      <vt:lpstr>ELECTION OF 1932</vt:lpstr>
      <vt:lpstr>THE FIRST NEW DEAL</vt:lpstr>
      <vt:lpstr>BANKING CRISIS</vt:lpstr>
      <vt:lpstr>BANKING CRISIS</vt:lpstr>
      <vt:lpstr>BANKING CRISIS</vt:lpstr>
      <vt:lpstr>BANKING CRISIS</vt:lpstr>
      <vt:lpstr>INVESTMENTS</vt:lpstr>
      <vt:lpstr>INVESTMENTS</vt:lpstr>
      <vt:lpstr>INVESTMENTS</vt:lpstr>
      <vt:lpstr>INVESTMENTS</vt:lpstr>
      <vt:lpstr>INVESTMENTS</vt:lpstr>
      <vt:lpstr>INVESTMENTS</vt:lpstr>
      <vt:lpstr>PowerPoint Presentation</vt:lpstr>
      <vt:lpstr>ALPHABET SOUP</vt:lpstr>
      <vt:lpstr>CHAPTER 23 QUIZ</vt:lpstr>
      <vt:lpstr>CRITICS OF THE NEW DEAL</vt:lpstr>
      <vt:lpstr>CRITICS OF THE NEW DEAL</vt:lpstr>
      <vt:lpstr>CRITICS OF THE NEW DEAL</vt:lpstr>
      <vt:lpstr>CRITICS OF THE NEW DEAL</vt:lpstr>
      <vt:lpstr>CRITICS OF THE NEW DEAL</vt:lpstr>
      <vt:lpstr>CRITICS OF THE NEW DEAL</vt:lpstr>
      <vt:lpstr>CRITICS OF THE NEW DEAL</vt:lpstr>
      <vt:lpstr>CRITICS OF THE NEW DEAL</vt:lpstr>
      <vt:lpstr>THE SECOND NEW DEAL</vt:lpstr>
      <vt:lpstr>THE SECOND NEW DEAL</vt:lpstr>
      <vt:lpstr>THE SECOND NEW DEAL</vt:lpstr>
      <vt:lpstr>THE SECOND NEW DEAL</vt:lpstr>
      <vt:lpstr>THE SECOND NEW DEAL</vt:lpstr>
      <vt:lpstr>SOCIAL SECURITY</vt:lpstr>
      <vt:lpstr>SOCIAL SECURITY</vt:lpstr>
      <vt:lpstr>SOCIAL SECURITY</vt:lpstr>
      <vt:lpstr>SOCIAL SECURITY</vt:lpstr>
      <vt:lpstr>PowerPoint Presentation</vt:lpstr>
      <vt:lpstr>PowerPoint Presentation</vt:lpstr>
      <vt:lpstr>PowerPoint Presentation</vt:lpstr>
      <vt:lpstr>THE NEW DEAL COALITION</vt:lpstr>
      <vt:lpstr>THE NEW DEAL COALITION</vt:lpstr>
      <vt:lpstr>THE NEW DEAL COALITION</vt:lpstr>
      <vt:lpstr>THE NEW DEAL COALITION</vt:lpstr>
      <vt:lpstr>THE NEW DEAL COALITION</vt:lpstr>
    </vt:vector>
  </TitlesOfParts>
  <Company>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ROOSEVELT NEW DEAL </dc:title>
  <dc:creator>lokevdow</dc:creator>
  <cp:lastModifiedBy>michael tuttle</cp:lastModifiedBy>
  <cp:revision>90</cp:revision>
  <dcterms:created xsi:type="dcterms:W3CDTF">2011-04-11T15:52:34Z</dcterms:created>
  <dcterms:modified xsi:type="dcterms:W3CDTF">2016-11-30T03:49:05Z</dcterms:modified>
</cp:coreProperties>
</file>