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wmf"/></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0"/>
  </p:notesMasterIdLst>
  <p:handoutMasterIdLst>
    <p:handoutMasterId r:id="rId41"/>
  </p:handoutMasterIdLst>
  <p:sldIdLst>
    <p:sldId id="256" r:id="rId2"/>
    <p:sldId id="258" r:id="rId3"/>
    <p:sldId id="280" r:id="rId4"/>
    <p:sldId id="259" r:id="rId5"/>
    <p:sldId id="281" r:id="rId6"/>
    <p:sldId id="282" r:id="rId7"/>
    <p:sldId id="283" r:id="rId8"/>
    <p:sldId id="274" r:id="rId9"/>
    <p:sldId id="273" r:id="rId10"/>
    <p:sldId id="272" r:id="rId11"/>
    <p:sldId id="284" r:id="rId12"/>
    <p:sldId id="260" r:id="rId13"/>
    <p:sldId id="285" r:id="rId14"/>
    <p:sldId id="286" r:id="rId15"/>
    <p:sldId id="287" r:id="rId16"/>
    <p:sldId id="288" r:id="rId17"/>
    <p:sldId id="289" r:id="rId18"/>
    <p:sldId id="262" r:id="rId19"/>
    <p:sldId id="263" r:id="rId20"/>
    <p:sldId id="264" r:id="rId21"/>
    <p:sldId id="269" r:id="rId22"/>
    <p:sldId id="270" r:id="rId23"/>
    <p:sldId id="290" r:id="rId24"/>
    <p:sldId id="291" r:id="rId25"/>
    <p:sldId id="271" r:id="rId26"/>
    <p:sldId id="293" r:id="rId27"/>
    <p:sldId id="292" r:id="rId28"/>
    <p:sldId id="266" r:id="rId29"/>
    <p:sldId id="294" r:id="rId30"/>
    <p:sldId id="267" r:id="rId31"/>
    <p:sldId id="278" r:id="rId32"/>
    <p:sldId id="277" r:id="rId33"/>
    <p:sldId id="276" r:id="rId34"/>
    <p:sldId id="295" r:id="rId35"/>
    <p:sldId id="279" r:id="rId36"/>
    <p:sldId id="296" r:id="rId37"/>
    <p:sldId id="297" r:id="rId38"/>
    <p:sldId id="268"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5" autoAdjust="0"/>
    <p:restoredTop sz="94565" autoAdjust="0"/>
  </p:normalViewPr>
  <p:slideViewPr>
    <p:cSldViewPr>
      <p:cViewPr>
        <p:scale>
          <a:sx n="50" d="100"/>
          <a:sy n="50" d="100"/>
        </p:scale>
        <p:origin x="1784"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3" d="100"/>
        <a:sy n="8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r>
              <a:rPr lang="en-US"/>
              <a:t>Sociology</a:t>
            </a:r>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fld id="{7562A8D3-03AF-465E-82AD-628332978FF8}" type="datetime1">
              <a:rPr lang="en-US"/>
              <a:pPr>
                <a:defRPr/>
              </a:pPr>
              <a:t>11/25/19</a:t>
            </a:fld>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r>
              <a:rPr lang="en-US"/>
              <a:t>Chapter 5</a:t>
            </a:r>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4F6BAFD2-CF0F-459E-850C-245A9CCE46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r>
              <a:rPr lang="en-US"/>
              <a:t>Sociology</a:t>
            </a:r>
          </a:p>
        </p:txBody>
      </p:sp>
      <p:sp>
        <p:nvSpPr>
          <p:cNvPr id="30723"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fld id="{A7C54F03-5C09-45F5-A2A5-0C8C16AEFB22}" type="datetime1">
              <a:rPr lang="en-US"/>
              <a:pPr>
                <a:defRPr/>
              </a:pPr>
              <a:t>11/25/19</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r>
              <a:rPr lang="en-US"/>
              <a:t>Chapter 5</a:t>
            </a:r>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99E7D540-3C2E-42DC-AF4E-2EDFCAD5B496}"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sychcentral.com/news/2010/08/04/cultural-environment-influences-brain-function/16380.html" TargetMode="External"/><Relationship Id="rId4" Type="http://schemas.openxmlformats.org/officeDocument/2006/relationships/hyperlink" Target="http://psychcentral.com/news/author/news-editor/" TargetMode="External"/><Relationship Id="rId5" Type="http://schemas.openxmlformats.org/officeDocument/2006/relationships/hyperlink" Target="http://psychcentral.com/blog/archives/2008/08/25/does-culture-shape-how-we-look-at-faces/" TargetMode="External"/><Relationship Id="rId6" Type="http://schemas.openxmlformats.org/officeDocument/2006/relationships/hyperlink" Target="http://psychcentral.com/news/2009/08/07/working-memory-keeps-people-on-task/7618.html" TargetMode="External"/><Relationship Id="rId7" Type="http://schemas.openxmlformats.org/officeDocument/2006/relationships/hyperlink" Target="http://www.psychologicalscience.org/media/releases/2010/park.cfm"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16386" name="Rectangle 3"/>
          <p:cNvSpPr>
            <a:spLocks noGrp="1" noChangeArrowheads="1"/>
          </p:cNvSpPr>
          <p:nvPr>
            <p:ph type="dt" sz="quarter" idx="1"/>
          </p:nvPr>
        </p:nvSpPr>
        <p:spPr>
          <a:noFill/>
          <a:ln>
            <a:miter lim="800000"/>
            <a:headEnd/>
            <a:tailEnd/>
          </a:ln>
        </p:spPr>
        <p:txBody>
          <a:bodyPr/>
          <a:lstStyle/>
          <a:p>
            <a:fld id="{0F1E36EB-E460-4417-A5CC-2331747EA5CC}" type="datetime1">
              <a:rPr lang="en-US" smtClean="0">
                <a:latin typeface="Times New Roman" pitchFamily="18" charset="0"/>
              </a:rPr>
              <a:pPr/>
              <a:t>11/25/19</a:t>
            </a:fld>
            <a:endParaRPr lang="en-US" smtClean="0">
              <a:latin typeface="Times New Roman" pitchFamily="18" charset="0"/>
            </a:endParaRPr>
          </a:p>
        </p:txBody>
      </p:sp>
      <p:sp>
        <p:nvSpPr>
          <p:cNvPr id="16387" name="Rectangle 6"/>
          <p:cNvSpPr>
            <a:spLocks noGrp="1" noChangeArrowheads="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16388" name="Rectangle 7"/>
          <p:cNvSpPr>
            <a:spLocks noGrp="1" noChangeArrowheads="1"/>
          </p:cNvSpPr>
          <p:nvPr>
            <p:ph type="sldNum" sz="quarter" idx="5"/>
          </p:nvPr>
        </p:nvSpPr>
        <p:spPr>
          <a:noFill/>
          <a:ln>
            <a:miter lim="800000"/>
            <a:headEnd/>
            <a:tailEnd/>
          </a:ln>
        </p:spPr>
        <p:txBody>
          <a:bodyPr/>
          <a:lstStyle/>
          <a:p>
            <a:fld id="{73D8BFF4-30AA-4134-8FD7-2D97A2892253}" type="slidenum">
              <a:rPr lang="en-US" smtClean="0">
                <a:latin typeface="Times New Roman" pitchFamily="18" charset="0"/>
              </a:rPr>
              <a:pPr/>
              <a:t>1</a:t>
            </a:fld>
            <a:endParaRPr lang="en-US" smtClean="0">
              <a:latin typeface="Times New Roman" pitchFamily="18" charset="0"/>
            </a:endParaRPr>
          </a:p>
        </p:txBody>
      </p:sp>
      <p:sp>
        <p:nvSpPr>
          <p:cNvPr id="16389" name="Rectangle 2"/>
          <p:cNvSpPr>
            <a:spLocks noGrp="1" noRot="1" noChangeAspect="1" noChangeArrowheads="1" noTextEdit="1"/>
          </p:cNvSpPr>
          <p:nvPr>
            <p:ph type="sldImg"/>
          </p:nvPr>
        </p:nvSpPr>
        <p:spPr>
          <a:ln/>
        </p:spPr>
      </p:sp>
      <p:sp>
        <p:nvSpPr>
          <p:cNvPr id="16390" name="Rectangle 3"/>
          <p:cNvSpPr>
            <a:spLocks noGrp="1" noChangeArrowheads="1"/>
          </p:cNvSpPr>
          <p:nvPr>
            <p:ph type="body" idx="1"/>
          </p:nvPr>
        </p:nvSpPr>
        <p:spPr>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45059"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45060" name="Date Placeholder 4"/>
          <p:cNvSpPr>
            <a:spLocks noGrp="1"/>
          </p:cNvSpPr>
          <p:nvPr>
            <p:ph type="dt" sz="quarter" idx="1"/>
          </p:nvPr>
        </p:nvSpPr>
        <p:spPr>
          <a:noFill/>
          <a:ln>
            <a:miter lim="800000"/>
            <a:headEnd/>
            <a:tailEnd/>
          </a:ln>
        </p:spPr>
        <p:txBody>
          <a:bodyPr/>
          <a:lstStyle/>
          <a:p>
            <a:fld id="{AB1C28C8-A941-4611-A16A-7DB9C7DD7D8E}" type="datetime1">
              <a:rPr lang="en-US" smtClean="0">
                <a:latin typeface="Times New Roman" pitchFamily="18" charset="0"/>
              </a:rPr>
              <a:pPr/>
              <a:t>11/25/19</a:t>
            </a:fld>
            <a:endParaRPr lang="en-US" smtClean="0">
              <a:latin typeface="Times New Roman" pitchFamily="18" charset="0"/>
            </a:endParaRPr>
          </a:p>
        </p:txBody>
      </p:sp>
      <p:sp>
        <p:nvSpPr>
          <p:cNvPr id="45061"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45062" name="Slide Number Placeholder 6"/>
          <p:cNvSpPr>
            <a:spLocks noGrp="1"/>
          </p:cNvSpPr>
          <p:nvPr>
            <p:ph type="sldNum" sz="quarter" idx="5"/>
          </p:nvPr>
        </p:nvSpPr>
        <p:spPr>
          <a:noFill/>
          <a:ln>
            <a:miter lim="800000"/>
            <a:headEnd/>
            <a:tailEnd/>
          </a:ln>
        </p:spPr>
        <p:txBody>
          <a:bodyPr/>
          <a:lstStyle/>
          <a:p>
            <a:fld id="{3781DCBF-EC13-4689-9E55-E4B7D5B69DDE}"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47107"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47108" name="Date Placeholder 4"/>
          <p:cNvSpPr>
            <a:spLocks noGrp="1"/>
          </p:cNvSpPr>
          <p:nvPr>
            <p:ph type="dt" sz="quarter" idx="1"/>
          </p:nvPr>
        </p:nvSpPr>
        <p:spPr>
          <a:noFill/>
          <a:ln>
            <a:miter lim="800000"/>
            <a:headEnd/>
            <a:tailEnd/>
          </a:ln>
        </p:spPr>
        <p:txBody>
          <a:bodyPr/>
          <a:lstStyle/>
          <a:p>
            <a:fld id="{03899CFC-206F-42E0-85CB-419A6853A276}" type="datetime1">
              <a:rPr lang="en-US" smtClean="0">
                <a:latin typeface="Times New Roman" pitchFamily="18" charset="0"/>
              </a:rPr>
              <a:pPr/>
              <a:t>11/25/19</a:t>
            </a:fld>
            <a:endParaRPr lang="en-US" smtClean="0">
              <a:latin typeface="Times New Roman" pitchFamily="18" charset="0"/>
            </a:endParaRPr>
          </a:p>
        </p:txBody>
      </p:sp>
      <p:sp>
        <p:nvSpPr>
          <p:cNvPr id="47109"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47110" name="Slide Number Placeholder 6"/>
          <p:cNvSpPr>
            <a:spLocks noGrp="1"/>
          </p:cNvSpPr>
          <p:nvPr>
            <p:ph type="sldNum" sz="quarter" idx="5"/>
          </p:nvPr>
        </p:nvSpPr>
        <p:spPr>
          <a:noFill/>
          <a:ln>
            <a:miter lim="800000"/>
            <a:headEnd/>
            <a:tailEnd/>
          </a:ln>
        </p:spPr>
        <p:txBody>
          <a:bodyPr/>
          <a:lstStyle/>
          <a:p>
            <a:fld id="{6EF7C3A9-9F83-4BFE-870F-82F5FC175CD0}"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49155"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49156" name="Date Placeholder 4"/>
          <p:cNvSpPr>
            <a:spLocks noGrp="1"/>
          </p:cNvSpPr>
          <p:nvPr>
            <p:ph type="dt" sz="quarter" idx="1"/>
          </p:nvPr>
        </p:nvSpPr>
        <p:spPr>
          <a:noFill/>
          <a:ln>
            <a:miter lim="800000"/>
            <a:headEnd/>
            <a:tailEnd/>
          </a:ln>
        </p:spPr>
        <p:txBody>
          <a:bodyPr/>
          <a:lstStyle/>
          <a:p>
            <a:fld id="{07E51054-C682-488D-B183-0F98D64FE3F4}" type="datetime1">
              <a:rPr lang="en-US" smtClean="0">
                <a:latin typeface="Times New Roman" pitchFamily="18" charset="0"/>
              </a:rPr>
              <a:pPr/>
              <a:t>11/25/19</a:t>
            </a:fld>
            <a:endParaRPr lang="en-US" smtClean="0">
              <a:latin typeface="Times New Roman" pitchFamily="18" charset="0"/>
            </a:endParaRPr>
          </a:p>
        </p:txBody>
      </p:sp>
      <p:sp>
        <p:nvSpPr>
          <p:cNvPr id="49157"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49158" name="Slide Number Placeholder 6"/>
          <p:cNvSpPr>
            <a:spLocks noGrp="1"/>
          </p:cNvSpPr>
          <p:nvPr>
            <p:ph type="sldNum" sz="quarter" idx="5"/>
          </p:nvPr>
        </p:nvSpPr>
        <p:spPr>
          <a:noFill/>
          <a:ln>
            <a:miter lim="800000"/>
            <a:headEnd/>
            <a:tailEnd/>
          </a:ln>
        </p:spPr>
        <p:txBody>
          <a:bodyPr/>
          <a:lstStyle/>
          <a:p>
            <a:fld id="{E8241F98-43AE-4CA6-844C-8582E2A6F1EC}"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53251"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53252" name="Date Placeholder 4"/>
          <p:cNvSpPr>
            <a:spLocks noGrp="1"/>
          </p:cNvSpPr>
          <p:nvPr>
            <p:ph type="dt" sz="quarter" idx="1"/>
          </p:nvPr>
        </p:nvSpPr>
        <p:spPr>
          <a:noFill/>
          <a:ln>
            <a:miter lim="800000"/>
            <a:headEnd/>
            <a:tailEnd/>
          </a:ln>
        </p:spPr>
        <p:txBody>
          <a:bodyPr/>
          <a:lstStyle/>
          <a:p>
            <a:fld id="{5AF6D694-AEFC-4599-A70F-6FB7572E3D0F}" type="datetime1">
              <a:rPr lang="en-US" smtClean="0">
                <a:latin typeface="Times New Roman" pitchFamily="18" charset="0"/>
              </a:rPr>
              <a:pPr/>
              <a:t>11/25/19</a:t>
            </a:fld>
            <a:endParaRPr lang="en-US" smtClean="0">
              <a:latin typeface="Times New Roman" pitchFamily="18" charset="0"/>
            </a:endParaRPr>
          </a:p>
        </p:txBody>
      </p:sp>
      <p:sp>
        <p:nvSpPr>
          <p:cNvPr id="53253"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53254" name="Slide Number Placeholder 6"/>
          <p:cNvSpPr>
            <a:spLocks noGrp="1"/>
          </p:cNvSpPr>
          <p:nvPr>
            <p:ph type="sldNum" sz="quarter" idx="5"/>
          </p:nvPr>
        </p:nvSpPr>
        <p:spPr>
          <a:noFill/>
          <a:ln>
            <a:miter lim="800000"/>
            <a:headEnd/>
            <a:tailEnd/>
          </a:ln>
        </p:spPr>
        <p:txBody>
          <a:bodyPr/>
          <a:lstStyle/>
          <a:p>
            <a:fld id="{8C5CEBB9-F3F3-428F-9D6D-596FA254C7FD}" type="slidenum">
              <a:rPr lang="en-US" smtClean="0">
                <a:latin typeface="Times New Roman" pitchFamily="18" charset="0"/>
              </a:rPr>
              <a:pPr/>
              <a:t>25</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p:spPr>
        <p:txBody>
          <a:bodyPr/>
          <a:lstStyle/>
          <a:p>
            <a:pPr eaLnBrk="1" hangingPunct="1"/>
            <a:r>
              <a:rPr lang="en-US" smtClean="0">
                <a:latin typeface="Times New Roman" pitchFamily="18" charset="0"/>
              </a:rPr>
              <a:t>There are a number of things that can affect an individual’s socialization process. The amount of impact that each of the agents has on an individual will depend on the situation, the individuals experiences, and the stage of life the individual is in.</a:t>
            </a:r>
          </a:p>
          <a:p>
            <a:pPr eaLnBrk="1" hangingPunct="1"/>
            <a:endParaRPr lang="en-US" smtClean="0">
              <a:latin typeface="Times New Roman" pitchFamily="18" charset="0"/>
            </a:endParaRPr>
          </a:p>
          <a:p>
            <a:pPr eaLnBrk="1" hangingPunct="1"/>
            <a:r>
              <a:rPr lang="en-US" smtClean="0">
                <a:latin typeface="Times New Roman" pitchFamily="18" charset="0"/>
              </a:rPr>
              <a:t>What specific forces shape our personality?</a:t>
            </a:r>
          </a:p>
          <a:p>
            <a:pPr eaLnBrk="1" hangingPunct="1"/>
            <a:endParaRPr lang="en-US" smtClean="0">
              <a:latin typeface="Times New Roman" pitchFamily="18" charset="0"/>
            </a:endParaRPr>
          </a:p>
        </p:txBody>
      </p:sp>
      <p:sp>
        <p:nvSpPr>
          <p:cNvPr id="57347"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57348" name="Date Placeholder 4"/>
          <p:cNvSpPr>
            <a:spLocks noGrp="1"/>
          </p:cNvSpPr>
          <p:nvPr>
            <p:ph type="dt" sz="quarter" idx="1"/>
          </p:nvPr>
        </p:nvSpPr>
        <p:spPr>
          <a:noFill/>
          <a:ln>
            <a:miter lim="800000"/>
            <a:headEnd/>
            <a:tailEnd/>
          </a:ln>
        </p:spPr>
        <p:txBody>
          <a:bodyPr/>
          <a:lstStyle/>
          <a:p>
            <a:fld id="{B179ADEC-AF67-4CA6-A1E0-32D5BF26AB49}" type="datetime1">
              <a:rPr lang="en-US" smtClean="0">
                <a:latin typeface="Times New Roman" pitchFamily="18" charset="0"/>
              </a:rPr>
              <a:pPr/>
              <a:t>11/25/19</a:t>
            </a:fld>
            <a:endParaRPr lang="en-US" smtClean="0">
              <a:latin typeface="Times New Roman" pitchFamily="18" charset="0"/>
            </a:endParaRPr>
          </a:p>
        </p:txBody>
      </p:sp>
      <p:sp>
        <p:nvSpPr>
          <p:cNvPr id="57349"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57350" name="Slide Number Placeholder 6"/>
          <p:cNvSpPr>
            <a:spLocks noGrp="1"/>
          </p:cNvSpPr>
          <p:nvPr>
            <p:ph type="sldNum" sz="quarter" idx="5"/>
          </p:nvPr>
        </p:nvSpPr>
        <p:spPr>
          <a:noFill/>
          <a:ln>
            <a:miter lim="800000"/>
            <a:headEnd/>
            <a:tailEnd/>
          </a:ln>
        </p:spPr>
        <p:txBody>
          <a:bodyPr/>
          <a:lstStyle/>
          <a:p>
            <a:fld id="{079EF322-CDD6-4627-AF8E-9F47E2781C84}"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60419"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60420" name="Date Placeholder 4"/>
          <p:cNvSpPr>
            <a:spLocks noGrp="1"/>
          </p:cNvSpPr>
          <p:nvPr>
            <p:ph type="dt" sz="quarter" idx="1"/>
          </p:nvPr>
        </p:nvSpPr>
        <p:spPr>
          <a:noFill/>
          <a:ln>
            <a:miter lim="800000"/>
            <a:headEnd/>
            <a:tailEnd/>
          </a:ln>
        </p:spPr>
        <p:txBody>
          <a:bodyPr/>
          <a:lstStyle/>
          <a:p>
            <a:fld id="{35E9509F-404F-4534-9697-65CBB4D2EAAB}" type="datetime1">
              <a:rPr lang="en-US" smtClean="0">
                <a:latin typeface="Times New Roman" pitchFamily="18" charset="0"/>
              </a:rPr>
              <a:pPr/>
              <a:t>11/25/19</a:t>
            </a:fld>
            <a:endParaRPr lang="en-US" smtClean="0">
              <a:latin typeface="Times New Roman" pitchFamily="18" charset="0"/>
            </a:endParaRPr>
          </a:p>
        </p:txBody>
      </p:sp>
      <p:sp>
        <p:nvSpPr>
          <p:cNvPr id="60421"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60422" name="Slide Number Placeholder 6"/>
          <p:cNvSpPr>
            <a:spLocks noGrp="1"/>
          </p:cNvSpPr>
          <p:nvPr>
            <p:ph type="sldNum" sz="quarter" idx="5"/>
          </p:nvPr>
        </p:nvSpPr>
        <p:spPr>
          <a:noFill/>
          <a:ln>
            <a:miter lim="800000"/>
            <a:headEnd/>
            <a:tailEnd/>
          </a:ln>
        </p:spPr>
        <p:txBody>
          <a:bodyPr/>
          <a:lstStyle/>
          <a:p>
            <a:fld id="{BFD415AF-2037-42F8-8B8B-8D5D7659C73F}" type="slidenum">
              <a:rPr lang="en-US" smtClean="0">
                <a:latin typeface="Times New Roman" pitchFamily="18" charset="0"/>
              </a:rPr>
              <a:pPr/>
              <a:t>30</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62467"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62468" name="Date Placeholder 4"/>
          <p:cNvSpPr>
            <a:spLocks noGrp="1"/>
          </p:cNvSpPr>
          <p:nvPr>
            <p:ph type="dt" sz="quarter" idx="1"/>
          </p:nvPr>
        </p:nvSpPr>
        <p:spPr>
          <a:noFill/>
          <a:ln>
            <a:miter lim="800000"/>
            <a:headEnd/>
            <a:tailEnd/>
          </a:ln>
        </p:spPr>
        <p:txBody>
          <a:bodyPr/>
          <a:lstStyle/>
          <a:p>
            <a:fld id="{88F8089C-C57A-4CE5-ACF9-7534E97BC02A}" type="datetime1">
              <a:rPr lang="en-US" smtClean="0">
                <a:latin typeface="Times New Roman" pitchFamily="18" charset="0"/>
              </a:rPr>
              <a:pPr/>
              <a:t>11/25/19</a:t>
            </a:fld>
            <a:endParaRPr lang="en-US" smtClean="0">
              <a:latin typeface="Times New Roman" pitchFamily="18" charset="0"/>
            </a:endParaRPr>
          </a:p>
        </p:txBody>
      </p:sp>
      <p:sp>
        <p:nvSpPr>
          <p:cNvPr id="62469"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62470" name="Slide Number Placeholder 6"/>
          <p:cNvSpPr>
            <a:spLocks noGrp="1"/>
          </p:cNvSpPr>
          <p:nvPr>
            <p:ph type="sldNum" sz="quarter" idx="5"/>
          </p:nvPr>
        </p:nvSpPr>
        <p:spPr>
          <a:noFill/>
          <a:ln>
            <a:miter lim="800000"/>
            <a:headEnd/>
            <a:tailEnd/>
          </a:ln>
        </p:spPr>
        <p:txBody>
          <a:bodyPr/>
          <a:lstStyle/>
          <a:p>
            <a:fld id="{A3CB5E20-5ED9-4212-BF47-FE691D7481FB}" type="slidenum">
              <a:rPr lang="en-US" smtClean="0">
                <a:latin typeface="Times New Roman" pitchFamily="18" charset="0"/>
              </a:rPr>
              <a:pPr/>
              <a:t>31</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64515"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64516" name="Date Placeholder 4"/>
          <p:cNvSpPr>
            <a:spLocks noGrp="1"/>
          </p:cNvSpPr>
          <p:nvPr>
            <p:ph type="dt" sz="quarter" idx="1"/>
          </p:nvPr>
        </p:nvSpPr>
        <p:spPr>
          <a:noFill/>
          <a:ln>
            <a:miter lim="800000"/>
            <a:headEnd/>
            <a:tailEnd/>
          </a:ln>
        </p:spPr>
        <p:txBody>
          <a:bodyPr/>
          <a:lstStyle/>
          <a:p>
            <a:fld id="{6F43114F-09E1-4438-9608-D78ED5050A43}" type="datetime1">
              <a:rPr lang="en-US" smtClean="0">
                <a:latin typeface="Times New Roman" pitchFamily="18" charset="0"/>
              </a:rPr>
              <a:pPr/>
              <a:t>11/25/19</a:t>
            </a:fld>
            <a:endParaRPr lang="en-US" smtClean="0">
              <a:latin typeface="Times New Roman" pitchFamily="18" charset="0"/>
            </a:endParaRPr>
          </a:p>
        </p:txBody>
      </p:sp>
      <p:sp>
        <p:nvSpPr>
          <p:cNvPr id="64517"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64518" name="Slide Number Placeholder 6"/>
          <p:cNvSpPr>
            <a:spLocks noGrp="1"/>
          </p:cNvSpPr>
          <p:nvPr>
            <p:ph type="sldNum" sz="quarter" idx="5"/>
          </p:nvPr>
        </p:nvSpPr>
        <p:spPr>
          <a:noFill/>
          <a:ln>
            <a:miter lim="800000"/>
            <a:headEnd/>
            <a:tailEnd/>
          </a:ln>
        </p:spPr>
        <p:txBody>
          <a:bodyPr/>
          <a:lstStyle/>
          <a:p>
            <a:fld id="{DB8F72A3-0408-497F-9780-266C43767EA8}" type="slidenum">
              <a:rPr lang="en-US" smtClean="0">
                <a:latin typeface="Times New Roman" pitchFamily="18" charset="0"/>
              </a:rPr>
              <a:pPr/>
              <a:t>32</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66563"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66564" name="Date Placeholder 4"/>
          <p:cNvSpPr>
            <a:spLocks noGrp="1"/>
          </p:cNvSpPr>
          <p:nvPr>
            <p:ph type="dt" sz="quarter" idx="1"/>
          </p:nvPr>
        </p:nvSpPr>
        <p:spPr>
          <a:noFill/>
          <a:ln>
            <a:miter lim="800000"/>
            <a:headEnd/>
            <a:tailEnd/>
          </a:ln>
        </p:spPr>
        <p:txBody>
          <a:bodyPr/>
          <a:lstStyle/>
          <a:p>
            <a:fld id="{9BB4F407-580D-4984-9F34-5C82B6BE2FA7}" type="datetime1">
              <a:rPr lang="en-US" smtClean="0">
                <a:latin typeface="Times New Roman" pitchFamily="18" charset="0"/>
              </a:rPr>
              <a:pPr/>
              <a:t>11/25/19</a:t>
            </a:fld>
            <a:endParaRPr lang="en-US" smtClean="0">
              <a:latin typeface="Times New Roman" pitchFamily="18" charset="0"/>
            </a:endParaRPr>
          </a:p>
        </p:txBody>
      </p:sp>
      <p:sp>
        <p:nvSpPr>
          <p:cNvPr id="66565"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66566" name="Slide Number Placeholder 6"/>
          <p:cNvSpPr>
            <a:spLocks noGrp="1"/>
          </p:cNvSpPr>
          <p:nvPr>
            <p:ph type="sldNum" sz="quarter" idx="5"/>
          </p:nvPr>
        </p:nvSpPr>
        <p:spPr>
          <a:noFill/>
          <a:ln>
            <a:miter lim="800000"/>
            <a:headEnd/>
            <a:tailEnd/>
          </a:ln>
        </p:spPr>
        <p:txBody>
          <a:bodyPr/>
          <a:lstStyle/>
          <a:p>
            <a:fld id="{36581D7F-04BC-45A2-A4DD-3B701643B279}" type="slidenum">
              <a:rPr lang="en-US" smtClean="0">
                <a:latin typeface="Times New Roman" pitchFamily="18" charset="0"/>
              </a:rPr>
              <a:pPr/>
              <a:t>33</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p:spPr>
        <p:txBody>
          <a:bodyPr/>
          <a:lstStyle/>
          <a:p>
            <a:pPr eaLnBrk="1" hangingPunct="1"/>
            <a:r>
              <a:rPr lang="en-US" smtClean="0">
                <a:latin typeface="Times New Roman" pitchFamily="18" charset="0"/>
              </a:rPr>
              <a:t>http://www.pcmag.com/article2/0,2817,2376056,00.asp</a:t>
            </a:r>
          </a:p>
        </p:txBody>
      </p:sp>
      <p:sp>
        <p:nvSpPr>
          <p:cNvPr id="69635"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69636" name="Date Placeholder 4"/>
          <p:cNvSpPr>
            <a:spLocks noGrp="1"/>
          </p:cNvSpPr>
          <p:nvPr>
            <p:ph type="dt" sz="quarter" idx="1"/>
          </p:nvPr>
        </p:nvSpPr>
        <p:spPr>
          <a:noFill/>
          <a:ln>
            <a:miter lim="800000"/>
            <a:headEnd/>
            <a:tailEnd/>
          </a:ln>
        </p:spPr>
        <p:txBody>
          <a:bodyPr/>
          <a:lstStyle/>
          <a:p>
            <a:fld id="{DC1E5282-D5BC-4F38-BCD9-8A977D742AF7}" type="datetime1">
              <a:rPr lang="en-US" smtClean="0">
                <a:latin typeface="Times New Roman" pitchFamily="18" charset="0"/>
              </a:rPr>
              <a:pPr/>
              <a:t>11/25/19</a:t>
            </a:fld>
            <a:endParaRPr lang="en-US" smtClean="0">
              <a:latin typeface="Times New Roman" pitchFamily="18" charset="0"/>
            </a:endParaRPr>
          </a:p>
        </p:txBody>
      </p:sp>
      <p:sp>
        <p:nvSpPr>
          <p:cNvPr id="69637"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69638" name="Slide Number Placeholder 6"/>
          <p:cNvSpPr>
            <a:spLocks noGrp="1"/>
          </p:cNvSpPr>
          <p:nvPr>
            <p:ph type="sldNum" sz="quarter" idx="5"/>
          </p:nvPr>
        </p:nvSpPr>
        <p:spPr>
          <a:noFill/>
          <a:ln>
            <a:miter lim="800000"/>
            <a:headEnd/>
            <a:tailEnd/>
          </a:ln>
        </p:spPr>
        <p:txBody>
          <a:bodyPr/>
          <a:lstStyle/>
          <a:p>
            <a:fld id="{AED1AE85-FC57-4ECB-B588-041E5CD57F81}" type="slidenum">
              <a:rPr lang="en-US" smtClean="0">
                <a:latin typeface="Times New Roman" pitchFamily="18" charset="0"/>
              </a:rPr>
              <a:pPr/>
              <a:t>35</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18435"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18436" name="Date Placeholder 4"/>
          <p:cNvSpPr>
            <a:spLocks noGrp="1"/>
          </p:cNvSpPr>
          <p:nvPr>
            <p:ph type="dt" sz="quarter" idx="1"/>
          </p:nvPr>
        </p:nvSpPr>
        <p:spPr>
          <a:noFill/>
          <a:ln>
            <a:miter lim="800000"/>
            <a:headEnd/>
            <a:tailEnd/>
          </a:ln>
        </p:spPr>
        <p:txBody>
          <a:bodyPr/>
          <a:lstStyle/>
          <a:p>
            <a:fld id="{3E3EA378-5774-4B95-93F0-EADB9DA222D0}" type="datetime1">
              <a:rPr lang="en-US" smtClean="0">
                <a:latin typeface="Times New Roman" pitchFamily="18" charset="0"/>
              </a:rPr>
              <a:pPr/>
              <a:t>11/25/19</a:t>
            </a:fld>
            <a:endParaRPr lang="en-US" smtClean="0">
              <a:latin typeface="Times New Roman" pitchFamily="18" charset="0"/>
            </a:endParaRPr>
          </a:p>
        </p:txBody>
      </p:sp>
      <p:sp>
        <p:nvSpPr>
          <p:cNvPr id="18437"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18438" name="Slide Number Placeholder 6"/>
          <p:cNvSpPr>
            <a:spLocks noGrp="1"/>
          </p:cNvSpPr>
          <p:nvPr>
            <p:ph type="sldNum" sz="quarter" idx="5"/>
          </p:nvPr>
        </p:nvSpPr>
        <p:spPr>
          <a:noFill/>
          <a:ln>
            <a:miter lim="800000"/>
            <a:headEnd/>
            <a:tailEnd/>
          </a:ln>
        </p:spPr>
        <p:txBody>
          <a:bodyPr/>
          <a:lstStyle/>
          <a:p>
            <a:fld id="{C18F479A-7490-464C-BEBE-E1B47C417546}" type="slidenum">
              <a:rPr lang="en-US" smtClean="0">
                <a:latin typeface="Times New Roman" pitchFamily="18" charset="0"/>
              </a:rPr>
              <a:pPr/>
              <a:t>2</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73731"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73732" name="Date Placeholder 4"/>
          <p:cNvSpPr>
            <a:spLocks noGrp="1"/>
          </p:cNvSpPr>
          <p:nvPr>
            <p:ph type="dt" sz="quarter" idx="1"/>
          </p:nvPr>
        </p:nvSpPr>
        <p:spPr>
          <a:noFill/>
          <a:ln>
            <a:miter lim="800000"/>
            <a:headEnd/>
            <a:tailEnd/>
          </a:ln>
        </p:spPr>
        <p:txBody>
          <a:bodyPr/>
          <a:lstStyle/>
          <a:p>
            <a:fld id="{34ADFC06-F16A-4C14-8062-ABD34C51AD2E}" type="datetime1">
              <a:rPr lang="en-US" smtClean="0">
                <a:latin typeface="Times New Roman" pitchFamily="18" charset="0"/>
              </a:rPr>
              <a:pPr/>
              <a:t>11/25/19</a:t>
            </a:fld>
            <a:endParaRPr lang="en-US" smtClean="0">
              <a:latin typeface="Times New Roman" pitchFamily="18" charset="0"/>
            </a:endParaRPr>
          </a:p>
        </p:txBody>
      </p:sp>
      <p:sp>
        <p:nvSpPr>
          <p:cNvPr id="73733"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73734" name="Slide Number Placeholder 6"/>
          <p:cNvSpPr>
            <a:spLocks noGrp="1"/>
          </p:cNvSpPr>
          <p:nvPr>
            <p:ph type="sldNum" sz="quarter" idx="5"/>
          </p:nvPr>
        </p:nvSpPr>
        <p:spPr>
          <a:noFill/>
          <a:ln>
            <a:miter lim="800000"/>
            <a:headEnd/>
            <a:tailEnd/>
          </a:ln>
        </p:spPr>
        <p:txBody>
          <a:bodyPr/>
          <a:lstStyle/>
          <a:p>
            <a:fld id="{3F90CF3E-F48E-4ECD-BAF3-242C329478DD}" type="slidenum">
              <a:rPr lang="en-US" smtClean="0">
                <a:latin typeface="Times New Roman" pitchFamily="18" charset="0"/>
              </a:rPr>
              <a:pPr/>
              <a:t>38</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21507"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21508" name="Date Placeholder 4"/>
          <p:cNvSpPr>
            <a:spLocks noGrp="1"/>
          </p:cNvSpPr>
          <p:nvPr>
            <p:ph type="dt" sz="quarter" idx="1"/>
          </p:nvPr>
        </p:nvSpPr>
        <p:spPr>
          <a:noFill/>
          <a:ln>
            <a:miter lim="800000"/>
            <a:headEnd/>
            <a:tailEnd/>
          </a:ln>
        </p:spPr>
        <p:txBody>
          <a:bodyPr/>
          <a:lstStyle/>
          <a:p>
            <a:fld id="{13671220-7036-4EDC-A517-0ED2635186E3}" type="datetime1">
              <a:rPr lang="en-US" smtClean="0">
                <a:latin typeface="Times New Roman" pitchFamily="18" charset="0"/>
              </a:rPr>
              <a:pPr/>
              <a:t>11/25/19</a:t>
            </a:fld>
            <a:endParaRPr lang="en-US" smtClean="0">
              <a:latin typeface="Times New Roman" pitchFamily="18" charset="0"/>
            </a:endParaRPr>
          </a:p>
        </p:txBody>
      </p:sp>
      <p:sp>
        <p:nvSpPr>
          <p:cNvPr id="21509"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21510" name="Slide Number Placeholder 6"/>
          <p:cNvSpPr>
            <a:spLocks noGrp="1"/>
          </p:cNvSpPr>
          <p:nvPr>
            <p:ph type="sldNum" sz="quarter" idx="5"/>
          </p:nvPr>
        </p:nvSpPr>
        <p:spPr>
          <a:noFill/>
          <a:ln>
            <a:miter lim="800000"/>
            <a:headEnd/>
            <a:tailEnd/>
          </a:ln>
        </p:spPr>
        <p:txBody>
          <a:bodyPr/>
          <a:lstStyle/>
          <a:p>
            <a:fld id="{9866377A-6DF4-4395-8E07-DD57888F661C}"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26627"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26628" name="Date Placeholder 4"/>
          <p:cNvSpPr>
            <a:spLocks noGrp="1"/>
          </p:cNvSpPr>
          <p:nvPr>
            <p:ph type="dt" sz="quarter" idx="1"/>
          </p:nvPr>
        </p:nvSpPr>
        <p:spPr>
          <a:noFill/>
          <a:ln>
            <a:miter lim="800000"/>
            <a:headEnd/>
            <a:tailEnd/>
          </a:ln>
        </p:spPr>
        <p:txBody>
          <a:bodyPr/>
          <a:lstStyle/>
          <a:p>
            <a:fld id="{09A69299-2D9D-448B-B759-720BDAD65A62}" type="datetime1">
              <a:rPr lang="en-US" smtClean="0">
                <a:latin typeface="Times New Roman" pitchFamily="18" charset="0"/>
              </a:rPr>
              <a:pPr/>
              <a:t>11/25/19</a:t>
            </a:fld>
            <a:endParaRPr lang="en-US" smtClean="0">
              <a:latin typeface="Times New Roman" pitchFamily="18" charset="0"/>
            </a:endParaRPr>
          </a:p>
        </p:txBody>
      </p:sp>
      <p:sp>
        <p:nvSpPr>
          <p:cNvPr id="26629"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26630" name="Slide Number Placeholder 6"/>
          <p:cNvSpPr>
            <a:spLocks noGrp="1"/>
          </p:cNvSpPr>
          <p:nvPr>
            <p:ph type="sldNum" sz="quarter" idx="5"/>
          </p:nvPr>
        </p:nvSpPr>
        <p:spPr>
          <a:noFill/>
          <a:ln>
            <a:miter lim="800000"/>
            <a:headEnd/>
            <a:tailEnd/>
          </a:ln>
        </p:spPr>
        <p:txBody>
          <a:bodyPr/>
          <a:lstStyle/>
          <a:p>
            <a:fld id="{8C9A46F8-0C39-4935-A7AA-F35C7C548989}"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28675"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28676" name="Date Placeholder 4"/>
          <p:cNvSpPr>
            <a:spLocks noGrp="1"/>
          </p:cNvSpPr>
          <p:nvPr>
            <p:ph type="dt" sz="quarter" idx="1"/>
          </p:nvPr>
        </p:nvSpPr>
        <p:spPr>
          <a:noFill/>
          <a:ln>
            <a:miter lim="800000"/>
            <a:headEnd/>
            <a:tailEnd/>
          </a:ln>
        </p:spPr>
        <p:txBody>
          <a:bodyPr/>
          <a:lstStyle/>
          <a:p>
            <a:fld id="{78FF9DEC-6161-4A79-A691-4FC50102DA63}" type="datetime1">
              <a:rPr lang="en-US" smtClean="0">
                <a:latin typeface="Times New Roman" pitchFamily="18" charset="0"/>
              </a:rPr>
              <a:pPr/>
              <a:t>11/25/19</a:t>
            </a:fld>
            <a:endParaRPr lang="en-US" smtClean="0">
              <a:latin typeface="Times New Roman" pitchFamily="18" charset="0"/>
            </a:endParaRPr>
          </a:p>
        </p:txBody>
      </p:sp>
      <p:sp>
        <p:nvSpPr>
          <p:cNvPr id="28677"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28678" name="Slide Number Placeholder 6"/>
          <p:cNvSpPr>
            <a:spLocks noGrp="1"/>
          </p:cNvSpPr>
          <p:nvPr>
            <p:ph type="sldNum" sz="quarter" idx="5"/>
          </p:nvPr>
        </p:nvSpPr>
        <p:spPr>
          <a:noFill/>
          <a:ln>
            <a:miter lim="800000"/>
            <a:headEnd/>
            <a:tailEnd/>
          </a:ln>
        </p:spPr>
        <p:txBody>
          <a:bodyPr/>
          <a:lstStyle/>
          <a:p>
            <a:fld id="{DE134372-9B0C-4144-BBEF-8FEAEBA79217}"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p:spPr>
        <p:txBody>
          <a:bodyPr/>
          <a:lstStyle/>
          <a:p>
            <a:pPr eaLnBrk="1" hangingPunct="1"/>
            <a:r>
              <a:rPr lang="en-US" sz="1000" b="1" smtClean="0">
                <a:latin typeface="Times New Roman" pitchFamily="18" charset="0"/>
                <a:hlinkClick r:id="rId3" tooltip="Permanent Link: Cultural Environment Influences Brain Function"/>
              </a:rPr>
              <a:t>Cultural Environment Influences Brain Function</a:t>
            </a:r>
            <a:endParaRPr lang="en-US" sz="1000" b="1" smtClean="0">
              <a:latin typeface="Times New Roman" pitchFamily="18" charset="0"/>
            </a:endParaRPr>
          </a:p>
          <a:p>
            <a:pPr eaLnBrk="1" hangingPunct="1"/>
            <a:r>
              <a:rPr lang="en-US" sz="1000" smtClean="0">
                <a:latin typeface="Times New Roman" pitchFamily="18" charset="0"/>
              </a:rPr>
              <a:t>By </a:t>
            </a:r>
            <a:r>
              <a:rPr lang="en-US" sz="1000" smtClean="0">
                <a:latin typeface="Times New Roman" pitchFamily="18" charset="0"/>
                <a:hlinkClick r:id="rId4" action="ppaction://hlinkfile"/>
              </a:rPr>
              <a:t>Rick Nauert PhD</a:t>
            </a:r>
            <a:r>
              <a:rPr lang="en-US" sz="1000" i="1" smtClean="0">
                <a:latin typeface="Times New Roman" pitchFamily="18" charset="0"/>
              </a:rPr>
              <a:t>Senior News Editor</a:t>
            </a:r>
            <a:r>
              <a:rPr lang="en-US" sz="1000" smtClean="0">
                <a:latin typeface="Times New Roman" pitchFamily="18" charset="0"/>
              </a:rPr>
              <a:t/>
            </a:r>
            <a:br>
              <a:rPr lang="en-US" sz="1000" smtClean="0">
                <a:latin typeface="Times New Roman" pitchFamily="18" charset="0"/>
              </a:rPr>
            </a:br>
            <a:r>
              <a:rPr lang="en-US" sz="1000" smtClean="0">
                <a:latin typeface="Times New Roman" pitchFamily="18" charset="0"/>
              </a:rPr>
              <a:t>Reviewed by John M. Grohol, Psy.D. on August 4, 2010 </a:t>
            </a:r>
          </a:p>
          <a:p>
            <a:pPr eaLnBrk="1" hangingPunct="1"/>
            <a:r>
              <a:rPr lang="en-US" sz="1000" smtClean="0">
                <a:latin typeface="Times New Roman" pitchFamily="18" charset="0"/>
              </a:rPr>
              <a:t>A new study extends the debate between the behavioral effects of nature vs. nurture — whether your upbringing influences the food you eat, the clothes you wear, and surprisingly, even how your brain works.</a:t>
            </a:r>
          </a:p>
          <a:p>
            <a:pPr eaLnBrk="1" hangingPunct="1"/>
            <a:r>
              <a:rPr lang="en-US" sz="1000" smtClean="0">
                <a:latin typeface="Times New Roman" pitchFamily="18" charset="0"/>
              </a:rPr>
              <a:t>Researchers Denise C. Park and Chih-Mao Huang discuss ways in which brain structure and function may be influenced by culture in a report found in the journal </a:t>
            </a:r>
            <a:r>
              <a:rPr lang="en-US" sz="1000" i="1" smtClean="0">
                <a:latin typeface="Times New Roman" pitchFamily="18" charset="0"/>
              </a:rPr>
              <a:t>Perspectives on Psychological Science</a:t>
            </a:r>
            <a:r>
              <a:rPr lang="en-US" sz="1000" smtClean="0">
                <a:latin typeface="Times New Roman" pitchFamily="18" charset="0"/>
              </a:rPr>
              <a:t>.</a:t>
            </a:r>
          </a:p>
          <a:p>
            <a:pPr eaLnBrk="1" hangingPunct="1"/>
            <a:r>
              <a:rPr lang="en-US" sz="1000" smtClean="0">
                <a:latin typeface="Times New Roman" pitchFamily="18" charset="0"/>
              </a:rPr>
              <a:t>According to the authors, there is evidence that the collectivist nature of East Asian cultures versus individualistic Western cultures affects both brain and behavior.</a:t>
            </a:r>
          </a:p>
          <a:p>
            <a:pPr eaLnBrk="1" hangingPunct="1"/>
            <a:r>
              <a:rPr lang="en-US" sz="1000" smtClean="0">
                <a:latin typeface="Times New Roman" pitchFamily="18" charset="0"/>
              </a:rPr>
              <a:t>East Asians tend to process information in a global manner whereas Westerners tend to focus on individual objects. </a:t>
            </a:r>
          </a:p>
          <a:p>
            <a:pPr eaLnBrk="1" hangingPunct="1"/>
            <a:r>
              <a:rPr lang="en-US" sz="1000" smtClean="0">
                <a:latin typeface="Times New Roman" pitchFamily="18" charset="0"/>
              </a:rPr>
              <a:t>There are differences between East Asians and Westerners with respect to attention, categorization, and reasoning. For example, in one study, after viewing pictures of fish swimming, Japanese volunteers were more likely to remember contextual details of the image than were American volunteers.</a:t>
            </a:r>
          </a:p>
          <a:p>
            <a:pPr eaLnBrk="1" hangingPunct="1"/>
            <a:r>
              <a:rPr lang="en-US" sz="1000" smtClean="0">
                <a:latin typeface="Times New Roman" pitchFamily="18" charset="0"/>
              </a:rPr>
              <a:t>Experiments tracking participants’ eye movements revealed that Westerners spend more time looking at focal objects while Chinese volunteers look more at the background.</a:t>
            </a:r>
          </a:p>
          <a:p>
            <a:pPr eaLnBrk="1" hangingPunct="1"/>
            <a:r>
              <a:rPr lang="en-US" sz="1000" smtClean="0">
                <a:latin typeface="Times New Roman" pitchFamily="18" charset="0"/>
              </a:rPr>
              <a:t>In addition, our </a:t>
            </a:r>
            <a:r>
              <a:rPr lang="en-US" sz="1000" smtClean="0">
                <a:latin typeface="Times New Roman" pitchFamily="18" charset="0"/>
                <a:hlinkClick r:id="rId5"/>
              </a:rPr>
              <a:t>culture may play a role</a:t>
            </a:r>
            <a:r>
              <a:rPr lang="en-US" sz="1000" smtClean="0">
                <a:latin typeface="Times New Roman" pitchFamily="18" charset="0"/>
              </a:rPr>
              <a:t> in the way we process facial information. Research has indicated that when viewing faces, East Asians focus on the central region of faces while Westerners look more broadly, focusing on both the eyes and mouth.</a:t>
            </a:r>
          </a:p>
          <a:p>
            <a:pPr eaLnBrk="1" hangingPunct="1"/>
            <a:r>
              <a:rPr lang="en-US" sz="1000" smtClean="0">
                <a:latin typeface="Times New Roman" pitchFamily="18" charset="0"/>
              </a:rPr>
              <a:t>Examining changes in cognitive processes (how we think) over time can provide information about the aging process as well as any culture-related changes that may occur. When it comes to free recall, </a:t>
            </a:r>
            <a:r>
              <a:rPr lang="en-US" sz="1000" smtClean="0">
                <a:latin typeface="Times New Roman" pitchFamily="18" charset="0"/>
                <a:hlinkClick r:id="rId6"/>
              </a:rPr>
              <a:t>working memory</a:t>
            </a:r>
            <a:r>
              <a:rPr lang="en-US" sz="1000" smtClean="0">
                <a:latin typeface="Times New Roman" pitchFamily="18" charset="0"/>
              </a:rPr>
              <a:t>, and processing speed, aging has a greater impact than does culture—the decline in these functions is a result of aging and not cultural experience.</a:t>
            </a:r>
          </a:p>
          <a:p>
            <a:pPr eaLnBrk="1" hangingPunct="1"/>
            <a:r>
              <a:rPr lang="en-US" sz="1000" smtClean="0">
                <a:latin typeface="Times New Roman" pitchFamily="18" charset="0"/>
              </a:rPr>
              <a:t>Park and Huang note that, “with age, both cultures would move towards a more balanced representation of self and others, leading Westerners to become less oriented to self and East Asians to conceivably become more self-focused.”</a:t>
            </a:r>
          </a:p>
          <a:p>
            <a:pPr eaLnBrk="1" hangingPunct="1"/>
            <a:r>
              <a:rPr lang="en-US" sz="1000" smtClean="0">
                <a:latin typeface="Times New Roman" pitchFamily="18" charset="0"/>
              </a:rPr>
              <a:t>While numerous studies suggest that culture may affect neural function, there is also limited evidence for the effect of cultural experiences on brain structure.</a:t>
            </a:r>
          </a:p>
          <a:p>
            <a:pPr eaLnBrk="1" hangingPunct="1"/>
            <a:r>
              <a:rPr lang="en-US" sz="1000" smtClean="0">
                <a:latin typeface="Times New Roman" pitchFamily="18" charset="0"/>
              </a:rPr>
              <a:t>A recent study conducted by Park and Michael Chee of Duke/National University of Singapore showed evidence for thicker frontal cortex (areas involved in reasoning) in Westerners compared to East Asians, whereas East Asians had thicker cortex in perceptual areas. Park and Huang observe that using neuroimaging to study the impact of culture on neuroanatomy faces many challenges.</a:t>
            </a:r>
          </a:p>
          <a:p>
            <a:pPr eaLnBrk="1" hangingPunct="1"/>
            <a:r>
              <a:rPr lang="en-US" sz="1000" smtClean="0">
                <a:latin typeface="Times New Roman" pitchFamily="18" charset="0"/>
              </a:rPr>
              <a:t>They write, “The data are collected from two groups of participants who typically differ in many systematic ways besides their cultural values, rendering interpretation of any differences found quite difficult.”</a:t>
            </a:r>
          </a:p>
          <a:p>
            <a:pPr eaLnBrk="1" hangingPunct="1"/>
            <a:r>
              <a:rPr lang="en-US" sz="1000" smtClean="0">
                <a:latin typeface="Times New Roman" pitchFamily="18" charset="0"/>
              </a:rPr>
              <a:t>In addition, for each study, it is important that the MRI machines use identical imaging hardware and software.</a:t>
            </a:r>
          </a:p>
          <a:p>
            <a:pPr eaLnBrk="1" hangingPunct="1"/>
            <a:r>
              <a:rPr lang="en-US" sz="1000" smtClean="0">
                <a:latin typeface="Times New Roman" pitchFamily="18" charset="0"/>
              </a:rPr>
              <a:t>The authors conclude, “This research is an important domain for understanding the malleability of the human brain and how differences in values and social milieus sculpt the brain’s structure and function.”</a:t>
            </a:r>
          </a:p>
          <a:p>
            <a:pPr eaLnBrk="1" hangingPunct="1"/>
            <a:r>
              <a:rPr lang="en-US" sz="1000" smtClean="0">
                <a:latin typeface="Times New Roman" pitchFamily="18" charset="0"/>
              </a:rPr>
              <a:t>Source: </a:t>
            </a:r>
            <a:r>
              <a:rPr lang="en-US" sz="1000" smtClean="0">
                <a:latin typeface="Times New Roman" pitchFamily="18" charset="0"/>
                <a:hlinkClick r:id="rId7"/>
              </a:rPr>
              <a:t>Association for Psychological Science</a:t>
            </a:r>
            <a:endParaRPr lang="en-US" sz="1000" smtClean="0">
              <a:latin typeface="Times New Roman" pitchFamily="18" charset="0"/>
            </a:endParaRPr>
          </a:p>
          <a:p>
            <a:pPr eaLnBrk="1" hangingPunct="1"/>
            <a:endParaRPr lang="en-US" sz="1000" smtClean="0">
              <a:latin typeface="Times New Roman" pitchFamily="18" charset="0"/>
            </a:endParaRPr>
          </a:p>
          <a:p>
            <a:pPr eaLnBrk="1" hangingPunct="1"/>
            <a:r>
              <a:rPr lang="en-US" sz="1000" smtClean="0">
                <a:latin typeface="Times New Roman" pitchFamily="18" charset="0"/>
              </a:rPr>
              <a:t>http://psychcentral.com/news/2010/08/04/cultural-environment-influences-brain-function/16380.html</a:t>
            </a:r>
          </a:p>
          <a:p>
            <a:pPr eaLnBrk="1" hangingPunct="1"/>
            <a:endParaRPr lang="en-US" sz="1000" smtClean="0">
              <a:latin typeface="Times New Roman" pitchFamily="18" charset="0"/>
            </a:endParaRPr>
          </a:p>
        </p:txBody>
      </p:sp>
      <p:sp>
        <p:nvSpPr>
          <p:cNvPr id="30723"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30724" name="Date Placeholder 4"/>
          <p:cNvSpPr>
            <a:spLocks noGrp="1"/>
          </p:cNvSpPr>
          <p:nvPr>
            <p:ph type="dt" sz="quarter" idx="1"/>
          </p:nvPr>
        </p:nvSpPr>
        <p:spPr>
          <a:noFill/>
          <a:ln>
            <a:miter lim="800000"/>
            <a:headEnd/>
            <a:tailEnd/>
          </a:ln>
        </p:spPr>
        <p:txBody>
          <a:bodyPr/>
          <a:lstStyle/>
          <a:p>
            <a:fld id="{FC0D629C-92EF-4941-9C38-232D7F5924BF}" type="datetime1">
              <a:rPr lang="en-US" smtClean="0">
                <a:latin typeface="Times New Roman" pitchFamily="18" charset="0"/>
              </a:rPr>
              <a:pPr/>
              <a:t>11/25/19</a:t>
            </a:fld>
            <a:endParaRPr lang="en-US" smtClean="0">
              <a:latin typeface="Times New Roman" pitchFamily="18" charset="0"/>
            </a:endParaRPr>
          </a:p>
        </p:txBody>
      </p:sp>
      <p:sp>
        <p:nvSpPr>
          <p:cNvPr id="30725"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30726" name="Slide Number Placeholder 6"/>
          <p:cNvSpPr>
            <a:spLocks noGrp="1"/>
          </p:cNvSpPr>
          <p:nvPr>
            <p:ph type="sldNum" sz="quarter" idx="5"/>
          </p:nvPr>
        </p:nvSpPr>
        <p:spPr>
          <a:noFill/>
          <a:ln>
            <a:miter lim="800000"/>
            <a:headEnd/>
            <a:tailEnd/>
          </a:ln>
        </p:spPr>
        <p:txBody>
          <a:bodyPr/>
          <a:lstStyle/>
          <a:p>
            <a:fld id="{7E9FE5BE-1DAC-42AB-8197-E823B7F0D07B}"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p:spPr>
        <p:txBody>
          <a:bodyPr/>
          <a:lstStyle/>
          <a:p>
            <a:pPr eaLnBrk="1" hangingPunct="1"/>
            <a:r>
              <a:rPr lang="en-US" smtClean="0">
                <a:latin typeface="Times New Roman" pitchFamily="18" charset="0"/>
              </a:rPr>
              <a:t>Nova video clip (8 minutes)</a:t>
            </a:r>
          </a:p>
          <a:p>
            <a:pPr eaLnBrk="1" hangingPunct="1"/>
            <a:r>
              <a:rPr lang="en-US" smtClean="0">
                <a:latin typeface="Times New Roman" pitchFamily="18" charset="0"/>
              </a:rPr>
              <a:t>http://www.youtube.com/watch?v=dEnkY2iaKis</a:t>
            </a:r>
          </a:p>
          <a:p>
            <a:pPr eaLnBrk="1" hangingPunct="1"/>
            <a:endParaRPr lang="en-US" smtClean="0">
              <a:latin typeface="Times New Roman" pitchFamily="18" charset="0"/>
            </a:endParaRPr>
          </a:p>
        </p:txBody>
      </p:sp>
      <p:sp>
        <p:nvSpPr>
          <p:cNvPr id="33795"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33796" name="Date Placeholder 4"/>
          <p:cNvSpPr>
            <a:spLocks noGrp="1"/>
          </p:cNvSpPr>
          <p:nvPr>
            <p:ph type="dt" sz="quarter" idx="1"/>
          </p:nvPr>
        </p:nvSpPr>
        <p:spPr>
          <a:noFill/>
          <a:ln>
            <a:miter lim="800000"/>
            <a:headEnd/>
            <a:tailEnd/>
          </a:ln>
        </p:spPr>
        <p:txBody>
          <a:bodyPr/>
          <a:lstStyle/>
          <a:p>
            <a:fld id="{02C2EDC9-9594-471A-AA0F-DE63DCCE1F51}" type="datetime1">
              <a:rPr lang="en-US" smtClean="0">
                <a:latin typeface="Times New Roman" pitchFamily="18" charset="0"/>
              </a:rPr>
              <a:pPr/>
              <a:t>11/25/19</a:t>
            </a:fld>
            <a:endParaRPr lang="en-US" smtClean="0">
              <a:latin typeface="Times New Roman" pitchFamily="18" charset="0"/>
            </a:endParaRPr>
          </a:p>
        </p:txBody>
      </p:sp>
      <p:sp>
        <p:nvSpPr>
          <p:cNvPr id="33797"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33798" name="Slide Number Placeholder 6"/>
          <p:cNvSpPr>
            <a:spLocks noGrp="1"/>
          </p:cNvSpPr>
          <p:nvPr>
            <p:ph type="sldNum" sz="quarter" idx="5"/>
          </p:nvPr>
        </p:nvSpPr>
        <p:spPr>
          <a:noFill/>
          <a:ln>
            <a:miter lim="800000"/>
            <a:headEnd/>
            <a:tailEnd/>
          </a:ln>
        </p:spPr>
        <p:txBody>
          <a:bodyPr/>
          <a:lstStyle/>
          <a:p>
            <a:fld id="{B54FA8AC-3114-4C48-8632-14E985B1AF02}"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40963"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40964" name="Date Placeholder 4"/>
          <p:cNvSpPr>
            <a:spLocks noGrp="1"/>
          </p:cNvSpPr>
          <p:nvPr>
            <p:ph type="dt" sz="quarter" idx="1"/>
          </p:nvPr>
        </p:nvSpPr>
        <p:spPr>
          <a:noFill/>
          <a:ln>
            <a:miter lim="800000"/>
            <a:headEnd/>
            <a:tailEnd/>
          </a:ln>
        </p:spPr>
        <p:txBody>
          <a:bodyPr/>
          <a:lstStyle/>
          <a:p>
            <a:fld id="{3655DDA1-8BFE-43D8-BCE4-83DD6961145E}" type="datetime1">
              <a:rPr lang="en-US" smtClean="0">
                <a:latin typeface="Times New Roman" pitchFamily="18" charset="0"/>
              </a:rPr>
              <a:pPr/>
              <a:t>11/25/19</a:t>
            </a:fld>
            <a:endParaRPr lang="en-US" smtClean="0">
              <a:latin typeface="Times New Roman" pitchFamily="18" charset="0"/>
            </a:endParaRPr>
          </a:p>
        </p:txBody>
      </p:sp>
      <p:sp>
        <p:nvSpPr>
          <p:cNvPr id="40965"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40966" name="Slide Number Placeholder 6"/>
          <p:cNvSpPr>
            <a:spLocks noGrp="1"/>
          </p:cNvSpPr>
          <p:nvPr>
            <p:ph type="sldNum" sz="quarter" idx="5"/>
          </p:nvPr>
        </p:nvSpPr>
        <p:spPr>
          <a:noFill/>
          <a:ln>
            <a:miter lim="800000"/>
            <a:headEnd/>
            <a:tailEnd/>
          </a:ln>
        </p:spPr>
        <p:txBody>
          <a:bodyPr/>
          <a:lstStyle/>
          <a:p>
            <a:fld id="{193E9DCB-1E55-46CE-9282-04DF52497D59}"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p:spPr>
        <p:txBody>
          <a:bodyPr/>
          <a:lstStyle/>
          <a:p>
            <a:pPr eaLnBrk="1" hangingPunct="1"/>
            <a:endParaRPr lang="en-US" smtClean="0">
              <a:latin typeface="Times New Roman" pitchFamily="18" charset="0"/>
            </a:endParaRPr>
          </a:p>
        </p:txBody>
      </p:sp>
      <p:sp>
        <p:nvSpPr>
          <p:cNvPr id="43011" name="Header Placeholder 3"/>
          <p:cNvSpPr>
            <a:spLocks noGrp="1"/>
          </p:cNvSpPr>
          <p:nvPr>
            <p:ph type="hdr" sz="quarter"/>
          </p:nvPr>
        </p:nvSpPr>
        <p:spPr>
          <a:noFill/>
          <a:ln>
            <a:miter lim="800000"/>
            <a:headEnd/>
            <a:tailEnd/>
          </a:ln>
        </p:spPr>
        <p:txBody>
          <a:bodyPr/>
          <a:lstStyle/>
          <a:p>
            <a:r>
              <a:rPr lang="en-US" smtClean="0">
                <a:latin typeface="Times New Roman" pitchFamily="18" charset="0"/>
              </a:rPr>
              <a:t>Sociology</a:t>
            </a:r>
          </a:p>
        </p:txBody>
      </p:sp>
      <p:sp>
        <p:nvSpPr>
          <p:cNvPr id="43012" name="Date Placeholder 4"/>
          <p:cNvSpPr>
            <a:spLocks noGrp="1"/>
          </p:cNvSpPr>
          <p:nvPr>
            <p:ph type="dt" sz="quarter" idx="1"/>
          </p:nvPr>
        </p:nvSpPr>
        <p:spPr>
          <a:noFill/>
          <a:ln>
            <a:miter lim="800000"/>
            <a:headEnd/>
            <a:tailEnd/>
          </a:ln>
        </p:spPr>
        <p:txBody>
          <a:bodyPr/>
          <a:lstStyle/>
          <a:p>
            <a:fld id="{C97A8885-FF9C-4D9C-906C-154555A4E2E9}" type="datetime1">
              <a:rPr lang="en-US" smtClean="0">
                <a:latin typeface="Times New Roman" pitchFamily="18" charset="0"/>
              </a:rPr>
              <a:pPr/>
              <a:t>11/25/19</a:t>
            </a:fld>
            <a:endParaRPr lang="en-US" smtClean="0">
              <a:latin typeface="Times New Roman" pitchFamily="18" charset="0"/>
            </a:endParaRPr>
          </a:p>
        </p:txBody>
      </p:sp>
      <p:sp>
        <p:nvSpPr>
          <p:cNvPr id="43013" name="Footer Placeholder 5"/>
          <p:cNvSpPr>
            <a:spLocks noGrp="1"/>
          </p:cNvSpPr>
          <p:nvPr>
            <p:ph type="ftr" sz="quarter" idx="4"/>
          </p:nvPr>
        </p:nvSpPr>
        <p:spPr>
          <a:noFill/>
          <a:ln>
            <a:miter lim="800000"/>
            <a:headEnd/>
            <a:tailEnd/>
          </a:ln>
        </p:spPr>
        <p:txBody>
          <a:bodyPr/>
          <a:lstStyle/>
          <a:p>
            <a:r>
              <a:rPr lang="en-US" smtClean="0">
                <a:latin typeface="Times New Roman" pitchFamily="18" charset="0"/>
              </a:rPr>
              <a:t>Chapter 5</a:t>
            </a:r>
          </a:p>
        </p:txBody>
      </p:sp>
      <p:sp>
        <p:nvSpPr>
          <p:cNvPr id="43014" name="Slide Number Placeholder 6"/>
          <p:cNvSpPr>
            <a:spLocks noGrp="1"/>
          </p:cNvSpPr>
          <p:nvPr>
            <p:ph type="sldNum" sz="quarter" idx="5"/>
          </p:nvPr>
        </p:nvSpPr>
        <p:spPr>
          <a:noFill/>
          <a:ln>
            <a:miter lim="800000"/>
            <a:headEnd/>
            <a:tailEnd/>
          </a:ln>
        </p:spPr>
        <p:txBody>
          <a:bodyPr/>
          <a:lstStyle/>
          <a:p>
            <a:fld id="{403CECE9-944D-46A9-AE80-72E9419A2982}"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9"/>
          <p:cNvSpPr>
            <a:spLocks noChangeArrowheads="1"/>
          </p:cNvSpPr>
          <p:nvPr userDrawn="1"/>
        </p:nvSpPr>
        <p:spPr bwMode="auto">
          <a:xfrm>
            <a:off x="0" y="6489700"/>
            <a:ext cx="9140825" cy="365125"/>
          </a:xfrm>
          <a:prstGeom prst="rect">
            <a:avLst/>
          </a:prstGeom>
          <a:gradFill rotWithShape="0">
            <a:gsLst>
              <a:gs pos="0">
                <a:schemeClr val="bg1"/>
              </a:gs>
              <a:gs pos="100000">
                <a:schemeClr val="bg1">
                  <a:gamma/>
                  <a:shade val="46275"/>
                  <a:invGamma/>
                </a:schemeClr>
              </a:gs>
            </a:gsLst>
            <a:lin ang="0" scaled="1"/>
          </a:gradFill>
          <a:ln>
            <a:noFill/>
          </a:ln>
          <a:effectLst/>
          <a:extLst/>
        </p:spPr>
        <p:txBody>
          <a:bodyPr anchor="ctr"/>
          <a:lstStyle/>
          <a:p>
            <a:pPr algn="r">
              <a:lnSpc>
                <a:spcPct val="90000"/>
              </a:lnSpc>
              <a:defRPr/>
            </a:pPr>
            <a:r>
              <a:rPr lang="en-US" sz="1800">
                <a:solidFill>
                  <a:schemeClr val="hlink"/>
                </a:solidFill>
                <a:effectLst>
                  <a:outerShdw blurRad="38100" dist="38100" dir="2700000" algn="tl">
                    <a:srgbClr val="000000"/>
                  </a:outerShdw>
                </a:effectLst>
                <a:latin typeface="Arial Black" pitchFamily="34" charset="0"/>
              </a:rPr>
              <a:t>HOLT, RINEHART </a:t>
            </a:r>
            <a:r>
              <a:rPr lang="en-US" sz="1600">
                <a:solidFill>
                  <a:schemeClr val="hlink"/>
                </a:solidFill>
                <a:effectLst>
                  <a:outerShdw blurRad="38100" dist="38100" dir="2700000" algn="tl">
                    <a:srgbClr val="000000"/>
                  </a:outerShdw>
                </a:effectLst>
                <a:latin typeface="Arial Black" pitchFamily="34" charset="0"/>
              </a:rPr>
              <a:t>AND</a:t>
            </a:r>
            <a:r>
              <a:rPr lang="en-US" sz="1800">
                <a:solidFill>
                  <a:schemeClr val="hlink"/>
                </a:solidFill>
                <a:effectLst>
                  <a:outerShdw blurRad="38100" dist="38100" dir="2700000" algn="tl">
                    <a:srgbClr val="000000"/>
                  </a:outerShdw>
                </a:effectLst>
                <a:latin typeface="Arial Black" pitchFamily="34" charset="0"/>
              </a:rPr>
              <a:t> WINSTON</a:t>
            </a: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8"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C5F5864A-2222-4ECD-9CDA-150889F8516C}" type="datetime4">
              <a:rPr lang="en-US"/>
              <a:pPr>
                <a:defRPr/>
              </a:pPr>
              <a:t>November 25, 2019</a:t>
            </a:fld>
            <a:endParaRPr lang="en-US" dirty="0"/>
          </a:p>
        </p:txBody>
      </p:sp>
      <p:sp>
        <p:nvSpPr>
          <p:cNvPr id="49"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50"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49C7C098-1C52-432A-8355-A100E68AB162}" type="slidenum">
              <a:rPr lang="en-US"/>
              <a:pPr>
                <a:defRPr/>
              </a:pPr>
              <a:t>‹#›</a:t>
            </a:fld>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436D3-10EE-48F8-A2F4-6AD31EF31114}" type="datetime4">
              <a:rPr lang="en-US"/>
              <a:pPr>
                <a:defRPr/>
              </a:pPr>
              <a:t>November 25, 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E6A43A-430D-4FFA-8B7E-B3EAF2B50DDA}"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2B7E34-8500-4E54-B519-CF4C0BDEFBE2}" type="datetime4">
              <a:rPr lang="en-US"/>
              <a:pPr>
                <a:defRPr/>
              </a:pPr>
              <a:t>November 25, 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39C5C8-3EF5-47E3-8E73-3E11999563B7}"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A076BA3-B87D-48CA-9EE8-79A242AAC6F8}" type="datetime4">
              <a:rPr lang="en-US"/>
              <a:pPr>
                <a:defRPr/>
              </a:pPr>
              <a:t>November 25, 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371CB3-B18C-4E05-A958-1BAC95E228F3}"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F1B4CA-2705-4316-B844-CE257488FC18}" type="datetime4">
              <a:rPr lang="en-US"/>
              <a:pPr>
                <a:defRPr/>
              </a:pPr>
              <a:t>November 25, 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DD2B3C-C55B-4199-8595-EAF738A29EF6}"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B5BA7E63-E932-46D1-A8B0-92682F0ABB99}" type="datetime4">
              <a:rPr lang="en-US"/>
              <a:pPr>
                <a:defRPr/>
              </a:pPr>
              <a:t>November 25, 2019</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D72D9AB5-0381-4258-B6A7-CF79171D9195}"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D31842B-84CF-44C4-80EA-B374AC1B5C40}" type="datetime4">
              <a:rPr lang="en-US"/>
              <a:pPr>
                <a:defRPr/>
              </a:pPr>
              <a:t>November 25, 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009A32-CE9A-4073-9F78-6496586236BF}"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4334B5-672B-42E4-8C70-BC033BDEBE0E}" type="datetime4">
              <a:rPr lang="en-US"/>
              <a:pPr>
                <a:defRPr/>
              </a:pPr>
              <a:t>November 25, 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405167-2FF7-4E1C-BBCE-8837B0222072}"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55452C-802A-4F10-B68D-8287B91C13F7}" type="datetime4">
              <a:rPr lang="en-US"/>
              <a:pPr>
                <a:defRPr/>
              </a:pPr>
              <a:t>November 25, 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08E188-E4C3-4EA9-A096-21E65D8DF44F}"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E5E7F872-2CF5-4E29-BA6F-67985B69640B}" type="datetime4">
              <a:rPr lang="en-US"/>
              <a:pPr>
                <a:defRPr/>
              </a:pPr>
              <a:t>November 25, 2019</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33AAAA2E-1B7F-475A-974F-6D8E1A4C8835}"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P spid="4" grpId="0" build="p" bldLvl="5"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E04C31F2-F2A6-4A98-A1AF-D88AF0985417}" type="datetime4">
              <a:rPr lang="en-US"/>
              <a:pPr>
                <a:defRPr/>
              </a:pPr>
              <a:t>November 25, 2019</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7AF7F28A-E0CF-42EC-A8EE-C5016B55CFEB}" type="slidenum">
              <a:rPr lang="en-US"/>
              <a:pPr>
                <a:defRPr/>
              </a:pPr>
              <a:t>‹#›</a:t>
            </a:fld>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P spid="4" grpId="0" build="p" bldLvl="5" autoUpdateAnimBg="0"/>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latin typeface="Times New Roman" charset="0"/>
              </a:defRPr>
            </a:lvl1pPr>
          </a:lstStyle>
          <a:p>
            <a:pPr>
              <a:defRPr/>
            </a:pPr>
            <a:fld id="{4CEF7AE2-8226-4286-9DDF-7408E33A8547}" type="datetime4">
              <a:rPr lang="en-US"/>
              <a:pPr>
                <a:defRPr/>
              </a:pPr>
              <a:t>November 25, 2019</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a:solidFill>
                  <a:srgbClr val="FEFEFE"/>
                </a:solidFill>
                <a:latin typeface="Times New Roman" charset="0"/>
              </a:defRPr>
            </a:lvl1pPr>
          </a:lstStyle>
          <a:p>
            <a:pPr>
              <a:defRPr/>
            </a:pPr>
            <a:fld id="{FD9652D2-504F-4D24-8866-FC02A6152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76" r:id="rId8"/>
    <p:sldLayoutId id="2147483677" r:id="rId9"/>
    <p:sldLayoutId id="2147483668" r:id="rId10"/>
    <p:sldLayoutId id="2147483667"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Lst>
  </p:timing>
  <p:hf hdr="0" ft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lUy34yjrM7M" TargetMode="External"/><Relationship Id="rId4" Type="http://schemas.openxmlformats.org/officeDocument/2006/relationships/image" Target="../media/image8.jpeg"/><Relationship Id="rId5" Type="http://schemas.openxmlformats.org/officeDocument/2006/relationships/hyperlink" Target="http://www.youtube.com/watch?v=dEnkY2iaKis"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gi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800600" y="304800"/>
            <a:ext cx="3313113" cy="1701800"/>
          </a:xfrm>
        </p:spPr>
        <p:txBody>
          <a:bodyPr rtlCol="0">
            <a:normAutofit fontScale="90000"/>
          </a:bodyPr>
          <a:lstStyle/>
          <a:p>
            <a:pPr eaLnBrk="1" fontAlgn="auto" hangingPunct="1">
              <a:spcAft>
                <a:spcPts val="0"/>
              </a:spcAft>
              <a:defRPr/>
            </a:pPr>
            <a:r>
              <a:rPr lang="en-US" b="1" dirty="0"/>
              <a:t>CHAPTER 5</a:t>
            </a:r>
            <a:br>
              <a:rPr lang="en-US" b="1" dirty="0"/>
            </a:br>
            <a:r>
              <a:rPr lang="en-US" b="1" dirty="0"/>
              <a:t>Socializing the Individual</a:t>
            </a:r>
          </a:p>
        </p:txBody>
      </p:sp>
      <p:sp>
        <p:nvSpPr>
          <p:cNvPr id="15362" name="Rectangle 3"/>
          <p:cNvSpPr>
            <a:spLocks noGrp="1" noChangeArrowheads="1"/>
          </p:cNvSpPr>
          <p:nvPr>
            <p:ph type="subTitle" idx="1"/>
          </p:nvPr>
        </p:nvSpPr>
        <p:spPr>
          <a:xfrm>
            <a:off x="4733925" y="2667000"/>
            <a:ext cx="3309938" cy="3014663"/>
          </a:xfrm>
        </p:spPr>
        <p:txBody>
          <a:bodyPr/>
          <a:lstStyle/>
          <a:p>
            <a:pPr eaLnBrk="1" hangingPunct="1">
              <a:lnSpc>
                <a:spcPct val="90000"/>
              </a:lnSpc>
            </a:pPr>
            <a:r>
              <a:rPr lang="en-US" sz="2600" smtClean="0"/>
              <a:t>Section 1: Personality Development</a:t>
            </a:r>
          </a:p>
          <a:p>
            <a:pPr eaLnBrk="1" hangingPunct="1">
              <a:lnSpc>
                <a:spcPct val="90000"/>
              </a:lnSpc>
            </a:pPr>
            <a:r>
              <a:rPr lang="en-US" sz="2600" smtClean="0"/>
              <a:t>Section 2: The Social Self</a:t>
            </a:r>
          </a:p>
          <a:p>
            <a:pPr eaLnBrk="1" hangingPunct="1">
              <a:lnSpc>
                <a:spcPct val="90000"/>
              </a:lnSpc>
            </a:pPr>
            <a:r>
              <a:rPr lang="en-US" sz="2600" smtClean="0"/>
              <a:t>Section 3: Agents of Socialization</a:t>
            </a:r>
          </a:p>
        </p:txBody>
      </p:sp>
      <p:sp>
        <p:nvSpPr>
          <p:cNvPr id="15363" name="Rectangle 10"/>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fld id="{4F50B35D-7D68-43FD-80EC-8184964C2B56}" type="slidenum">
              <a:rPr lang="en-US" smtClean="0">
                <a:latin typeface="Times New Roman" pitchFamily="18" charset="0"/>
              </a:rPr>
              <a:pPr/>
              <a:t>1</a:t>
            </a:fld>
            <a:endParaRPr lang="en-US" smtClean="0">
              <a:latin typeface="Times New Roman" pitchFamily="18" charset="0"/>
            </a:endParaRP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1"/>
          </p:nvPr>
        </p:nvSpPr>
        <p:spPr>
          <a:xfrm>
            <a:off x="762000" y="914400"/>
            <a:ext cx="6777038" cy="3508375"/>
          </a:xfrm>
        </p:spPr>
        <p:txBody>
          <a:bodyPr/>
          <a:lstStyle/>
          <a:p>
            <a:pPr eaLnBrk="1" hangingPunct="1">
              <a:spcBef>
                <a:spcPct val="10000"/>
              </a:spcBef>
              <a:buFont typeface="Wingdings 2" pitchFamily="18" charset="2"/>
              <a:buNone/>
            </a:pPr>
            <a:r>
              <a:rPr lang="en-US" sz="2800" b="1" smtClean="0"/>
              <a:t>#3 Cultural environment </a:t>
            </a:r>
            <a:r>
              <a:rPr lang="en-US" sz="2800" smtClean="0"/>
              <a:t>– determines the basic personality types found in a society…certain cultures give rise to certain personality traits</a:t>
            </a:r>
          </a:p>
          <a:p>
            <a:pPr eaLnBrk="1" hangingPunct="1">
              <a:spcBef>
                <a:spcPct val="10000"/>
              </a:spcBef>
            </a:pPr>
            <a:r>
              <a:rPr lang="en-US" sz="2800" smtClean="0"/>
              <a:t>US: competitiveness, assertiveness, individualism </a:t>
            </a:r>
          </a:p>
          <a:p>
            <a:pPr eaLnBrk="1" hangingPunct="1">
              <a:spcBef>
                <a:spcPct val="10000"/>
              </a:spcBef>
            </a:pPr>
            <a:r>
              <a:rPr lang="en-US" sz="2800" smtClean="0"/>
              <a:t>The Ik of Uganda </a:t>
            </a:r>
          </a:p>
          <a:p>
            <a:pPr eaLnBrk="1" hangingPunct="1">
              <a:spcBef>
                <a:spcPct val="10000"/>
              </a:spcBef>
            </a:pPr>
            <a:r>
              <a:rPr lang="en-US" sz="2800" smtClean="0"/>
              <a:t>Experiences as</a:t>
            </a:r>
          </a:p>
          <a:p>
            <a:pPr eaLnBrk="1" hangingPunct="1">
              <a:spcBef>
                <a:spcPct val="10000"/>
              </a:spcBef>
              <a:buFont typeface="Wingdings 2" pitchFamily="18" charset="2"/>
              <a:buNone/>
            </a:pPr>
            <a:r>
              <a:rPr lang="en-US" sz="2800" smtClean="0"/>
              <a:t>Male/female, field of </a:t>
            </a:r>
          </a:p>
          <a:p>
            <a:pPr eaLnBrk="1" hangingPunct="1">
              <a:spcBef>
                <a:spcPct val="10000"/>
              </a:spcBef>
              <a:buFont typeface="Wingdings 2" pitchFamily="18" charset="2"/>
              <a:buNone/>
            </a:pPr>
            <a:r>
              <a:rPr lang="en-US" sz="2800" smtClean="0"/>
              <a:t>Interest, clothing, types</a:t>
            </a:r>
          </a:p>
          <a:p>
            <a:pPr eaLnBrk="1" hangingPunct="1">
              <a:spcBef>
                <a:spcPct val="10000"/>
              </a:spcBef>
              <a:buFont typeface="Wingdings 2" pitchFamily="18" charset="2"/>
              <a:buNone/>
            </a:pPr>
            <a:r>
              <a:rPr lang="en-US" sz="2800" smtClean="0"/>
              <a:t>Of activities, speech, </a:t>
            </a:r>
          </a:p>
          <a:p>
            <a:pPr eaLnBrk="1" hangingPunct="1">
              <a:spcBef>
                <a:spcPct val="10000"/>
              </a:spcBef>
              <a:buFont typeface="Wingdings 2" pitchFamily="18" charset="2"/>
              <a:buNone/>
            </a:pPr>
            <a:r>
              <a:rPr lang="en-US" sz="2800" smtClean="0"/>
              <a:t>Habits, ideas, subculture</a:t>
            </a:r>
          </a:p>
        </p:txBody>
      </p:sp>
      <p:sp>
        <p:nvSpPr>
          <p:cNvPr id="2969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603A3AB-34F3-45CF-8274-1A225A888CB3}" type="slidenum">
              <a:rPr lang="en-US" smtClean="0">
                <a:latin typeface="Times New Roman" pitchFamily="18" charset="0"/>
              </a:rPr>
              <a:pPr/>
              <a:t>10</a:t>
            </a:fld>
            <a:endParaRPr lang="en-US" smtClean="0">
              <a:latin typeface="Times New Roman" pitchFamily="18" charset="0"/>
            </a:endParaRPr>
          </a:p>
        </p:txBody>
      </p:sp>
      <p:pic>
        <p:nvPicPr>
          <p:cNvPr id="29699" name="Picture 2" descr="http://g.psychcentral.com/news/u/2010/08/brain-woman.jpg"/>
          <p:cNvPicPr>
            <a:picLocks noChangeAspect="1" noChangeArrowheads="1"/>
          </p:cNvPicPr>
          <p:nvPr/>
        </p:nvPicPr>
        <p:blipFill>
          <a:blip r:embed="rId3"/>
          <a:srcRect/>
          <a:stretch>
            <a:fillRect/>
          </a:stretch>
        </p:blipFill>
        <p:spPr bwMode="auto">
          <a:xfrm>
            <a:off x="5638800" y="3505200"/>
            <a:ext cx="2895600" cy="2667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1042988" y="1143000"/>
            <a:ext cx="6777037" cy="4689475"/>
          </a:xfrm>
        </p:spPr>
        <p:txBody>
          <a:bodyPr/>
          <a:lstStyle/>
          <a:p>
            <a:pPr eaLnBrk="1" hangingPunct="1">
              <a:buFont typeface="Wingdings 2" pitchFamily="18" charset="2"/>
              <a:buNone/>
            </a:pPr>
            <a:r>
              <a:rPr lang="en-US" b="1" smtClean="0"/>
              <a:t>#4 Heredity- </a:t>
            </a:r>
          </a:p>
          <a:p>
            <a:pPr eaLnBrk="1" hangingPunct="1"/>
            <a:r>
              <a:rPr lang="en-US" sz="3200" smtClean="0">
                <a:solidFill>
                  <a:schemeClr val="tx1"/>
                </a:solidFill>
              </a:rPr>
              <a:t>characteristics like physical traits </a:t>
            </a:r>
          </a:p>
          <a:p>
            <a:pPr eaLnBrk="1" hangingPunct="1"/>
            <a:r>
              <a:rPr lang="en-US" sz="3200" b="1" u="sng" smtClean="0">
                <a:solidFill>
                  <a:schemeClr val="tx1"/>
                </a:solidFill>
              </a:rPr>
              <a:t>aptitudes</a:t>
            </a:r>
            <a:r>
              <a:rPr lang="en-US" sz="3200" smtClean="0">
                <a:solidFill>
                  <a:schemeClr val="tx1"/>
                </a:solidFill>
              </a:rPr>
              <a:t> (capacity to learn a particular skill or acquire a particular body of knowledge) like music or art </a:t>
            </a:r>
          </a:p>
          <a:p>
            <a:pPr eaLnBrk="1" hangingPunct="1"/>
            <a:r>
              <a:rPr lang="en-US" sz="3200" smtClean="0">
                <a:solidFill>
                  <a:schemeClr val="tx1"/>
                </a:solidFill>
              </a:rPr>
              <a:t>Inherit basic needs and capacities </a:t>
            </a:r>
          </a:p>
          <a:p>
            <a:pPr eaLnBrk="1" hangingPunct="1"/>
            <a:r>
              <a:rPr lang="en-US" sz="3200" smtClean="0">
                <a:solidFill>
                  <a:schemeClr val="tx1"/>
                </a:solidFill>
              </a:rPr>
              <a:t>Sets limits on individuals </a:t>
            </a:r>
          </a:p>
        </p:txBody>
      </p:sp>
      <p:sp>
        <p:nvSpPr>
          <p:cNvPr id="3174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3955A74-037E-4E00-981F-43093ECADD84}" type="slidenum">
              <a:rPr lang="en-US" smtClean="0">
                <a:latin typeface="Times New Roman" pitchFamily="18" charset="0"/>
              </a:rPr>
              <a:pPr/>
              <a:t>11</a:t>
            </a:fld>
            <a:endParaRPr lang="en-US" smtClean="0">
              <a:latin typeface="Times New Roman" pitchFamily="18" charset="0"/>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1462088"/>
            <a:ext cx="7024688" cy="1143000"/>
          </a:xfrm>
        </p:spPr>
        <p:txBody>
          <a:bodyPr rtlCol="0">
            <a:normAutofit fontScale="90000"/>
          </a:bodyPr>
          <a:lstStyle/>
          <a:p>
            <a:pPr eaLnBrk="1" fontAlgn="auto" hangingPunct="1">
              <a:spcAft>
                <a:spcPts val="0"/>
              </a:spcAft>
              <a:defRPr/>
            </a:pPr>
            <a:r>
              <a:rPr lang="en-US" dirty="0"/>
              <a:t>Isolation in Childhood </a:t>
            </a:r>
            <a:br>
              <a:rPr lang="en-US" dirty="0"/>
            </a:br>
            <a:r>
              <a:rPr lang="en-US" dirty="0"/>
              <a:t>and Development</a:t>
            </a:r>
          </a:p>
        </p:txBody>
      </p:sp>
      <p:sp>
        <p:nvSpPr>
          <p:cNvPr id="32770" name="Rectangle 3"/>
          <p:cNvSpPr>
            <a:spLocks noGrp="1" noChangeArrowheads="1"/>
          </p:cNvSpPr>
          <p:nvPr>
            <p:ph idx="1"/>
          </p:nvPr>
        </p:nvSpPr>
        <p:spPr>
          <a:xfrm>
            <a:off x="501650" y="2514600"/>
            <a:ext cx="6777038" cy="3508375"/>
          </a:xfrm>
        </p:spPr>
        <p:txBody>
          <a:bodyPr/>
          <a:lstStyle/>
          <a:p>
            <a:pPr eaLnBrk="1" hangingPunct="1"/>
            <a:r>
              <a:rPr lang="en-US" smtClean="0"/>
              <a:t>Research shows that a healthy cultural environment is essential for a child’s full development</a:t>
            </a:r>
          </a:p>
          <a:p>
            <a:pPr eaLnBrk="1" hangingPunct="1"/>
            <a:r>
              <a:rPr lang="en-US" smtClean="0"/>
              <a:t>Isolation can lead to severe effects such as causing children to waste away and die or to have stunted development</a:t>
            </a:r>
          </a:p>
        </p:txBody>
      </p:sp>
      <p:sp>
        <p:nvSpPr>
          <p:cNvPr id="327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C50DD44-E4FA-455B-BF85-75F8B3D6D029}" type="slidenum">
              <a:rPr lang="en-US" smtClean="0">
                <a:latin typeface="Times New Roman" pitchFamily="18" charset="0"/>
              </a:rPr>
              <a:pPr/>
              <a:t>12</a:t>
            </a:fld>
            <a:endParaRPr lang="en-US" smtClean="0">
              <a:latin typeface="Times New Roman" pitchFamily="18" charset="0"/>
            </a:endParaRPr>
          </a:p>
        </p:txBody>
      </p:sp>
      <p:pic>
        <p:nvPicPr>
          <p:cNvPr id="32772" name="Picture 1">
            <a:hlinkClick r:id="rId3"/>
          </p:cNvPr>
          <p:cNvPicPr>
            <a:picLocks noChangeAspect="1" noChangeArrowheads="1"/>
          </p:cNvPicPr>
          <p:nvPr/>
        </p:nvPicPr>
        <p:blipFill>
          <a:blip r:embed="rId4"/>
          <a:srcRect/>
          <a:stretch>
            <a:fillRect/>
          </a:stretch>
        </p:blipFill>
        <p:spPr bwMode="auto">
          <a:xfrm>
            <a:off x="7010400" y="3856038"/>
            <a:ext cx="1843088" cy="2798762"/>
          </a:xfrm>
          <a:prstGeom prst="rect">
            <a:avLst/>
          </a:prstGeom>
          <a:noFill/>
          <a:ln w="9525">
            <a:noFill/>
            <a:miter lim="800000"/>
            <a:headEnd/>
            <a:tailEnd/>
          </a:ln>
        </p:spPr>
      </p:pic>
      <p:sp>
        <p:nvSpPr>
          <p:cNvPr id="32773" name="TextBox 2"/>
          <p:cNvSpPr txBox="1">
            <a:spLocks noChangeArrowheads="1"/>
          </p:cNvSpPr>
          <p:nvPr/>
        </p:nvSpPr>
        <p:spPr bwMode="auto">
          <a:xfrm>
            <a:off x="5372100" y="5964238"/>
            <a:ext cx="1638300" cy="461962"/>
          </a:xfrm>
          <a:prstGeom prst="rect">
            <a:avLst/>
          </a:prstGeom>
          <a:noFill/>
          <a:ln w="9525">
            <a:noFill/>
            <a:miter lim="800000"/>
            <a:headEnd/>
            <a:tailEnd/>
          </a:ln>
        </p:spPr>
        <p:txBody>
          <a:bodyPr>
            <a:spAutoFit/>
          </a:bodyPr>
          <a:lstStyle/>
          <a:p>
            <a:r>
              <a:rPr lang="en-US">
                <a:hlinkClick r:id="rId5"/>
              </a:rPr>
              <a:t>Genie</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0D80F82-B7F2-49B5-9212-BF7B01840AA3}" type="slidenum">
              <a:rPr lang="en-US" smtClean="0">
                <a:latin typeface="Times New Roman" pitchFamily="18" charset="0"/>
              </a:rPr>
              <a:pPr/>
              <a:t>13</a:t>
            </a:fld>
            <a:endParaRPr lang="en-US" smtClean="0">
              <a:latin typeface="Times New Roman" pitchFamily="18" charset="0"/>
            </a:endParaRPr>
          </a:p>
        </p:txBody>
      </p:sp>
      <p:sp>
        <p:nvSpPr>
          <p:cNvPr id="34818" name="Rectangle 4"/>
          <p:cNvSpPr>
            <a:spLocks noChangeArrowheads="1"/>
          </p:cNvSpPr>
          <p:nvPr/>
        </p:nvSpPr>
        <p:spPr bwMode="auto">
          <a:xfrm>
            <a:off x="990600" y="762000"/>
            <a:ext cx="7162800" cy="5632450"/>
          </a:xfrm>
          <a:prstGeom prst="rect">
            <a:avLst/>
          </a:prstGeom>
          <a:noFill/>
          <a:ln w="9525">
            <a:noFill/>
            <a:miter lim="800000"/>
            <a:headEnd/>
            <a:tailEnd/>
          </a:ln>
        </p:spPr>
        <p:txBody>
          <a:bodyPr>
            <a:spAutoFit/>
          </a:bodyPr>
          <a:lstStyle/>
          <a:p>
            <a:pPr algn="ctr"/>
            <a:r>
              <a:rPr lang="en-US" sz="3600" b="1" i="1" u="sng"/>
              <a:t>Isolation in Childhood</a:t>
            </a:r>
            <a:r>
              <a:rPr lang="en-US" sz="3600"/>
              <a:t>:</a:t>
            </a:r>
          </a:p>
          <a:p>
            <a:r>
              <a:rPr lang="en-US" sz="3600" i="1" u="sng"/>
              <a:t>Feral children</a:t>
            </a:r>
            <a:r>
              <a:rPr lang="en-US" sz="3600"/>
              <a:t>:</a:t>
            </a:r>
          </a:p>
          <a:p>
            <a:pPr lvl="1">
              <a:buFont typeface="Arial" charset="0"/>
              <a:buChar char="•"/>
            </a:pPr>
            <a:r>
              <a:rPr lang="en-US" sz="3600"/>
              <a:t>Wild or untamed children.</a:t>
            </a:r>
          </a:p>
          <a:p>
            <a:pPr lvl="2">
              <a:buFont typeface="Arial" charset="0"/>
              <a:buChar char="•"/>
            </a:pPr>
            <a:r>
              <a:rPr lang="en-US" sz="3600"/>
              <a:t>Children isolated in their homes by parents/family members</a:t>
            </a:r>
          </a:p>
          <a:p>
            <a:pPr lvl="2">
              <a:buFont typeface="Arial" charset="0"/>
              <a:buChar char="•"/>
            </a:pPr>
            <a:r>
              <a:rPr lang="en-US" sz="3600"/>
              <a:t>Children had not reasoning ability or no manners, and no ability to control their bodily functions.</a:t>
            </a:r>
          </a:p>
          <a:p>
            <a:pPr lvl="2">
              <a:buFont typeface="Arial" charset="0"/>
              <a:buChar char="•"/>
            </a:pPr>
            <a:r>
              <a:rPr lang="en-US" sz="3600"/>
              <a:t>Few human characteristics </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3F475D5-775E-44FD-988E-3FF1A0AE9F82}" type="slidenum">
              <a:rPr lang="en-US" smtClean="0">
                <a:latin typeface="Times New Roman" pitchFamily="18" charset="0"/>
              </a:rPr>
              <a:pPr/>
              <a:t>14</a:t>
            </a:fld>
            <a:endParaRPr lang="en-US" smtClean="0">
              <a:latin typeface="Times New Roman" pitchFamily="18" charset="0"/>
            </a:endParaRPr>
          </a:p>
        </p:txBody>
      </p:sp>
      <p:sp>
        <p:nvSpPr>
          <p:cNvPr id="35842" name="Rectangle 2"/>
          <p:cNvSpPr>
            <a:spLocks noChangeArrowheads="1"/>
          </p:cNvSpPr>
          <p:nvPr/>
        </p:nvSpPr>
        <p:spPr bwMode="auto">
          <a:xfrm>
            <a:off x="685800" y="609600"/>
            <a:ext cx="7315200" cy="6002338"/>
          </a:xfrm>
          <a:prstGeom prst="rect">
            <a:avLst/>
          </a:prstGeom>
          <a:noFill/>
          <a:ln w="9525">
            <a:noFill/>
            <a:miter lim="800000"/>
            <a:headEnd/>
            <a:tailEnd/>
          </a:ln>
        </p:spPr>
        <p:txBody>
          <a:bodyPr>
            <a:spAutoFit/>
          </a:bodyPr>
          <a:lstStyle/>
          <a:p>
            <a:r>
              <a:rPr lang="en-US" sz="3200" b="1" u="sng"/>
              <a:t>Anna</a:t>
            </a:r>
            <a:r>
              <a:rPr lang="en-US" sz="3200"/>
              <a:t>:</a:t>
            </a:r>
          </a:p>
          <a:p>
            <a:pPr lvl="1"/>
            <a:r>
              <a:rPr lang="en-US" sz="3200"/>
              <a:t>Confined to an attic at 6 months old because her grandfather hated her for being illegitimate </a:t>
            </a:r>
          </a:p>
          <a:p>
            <a:pPr lvl="1">
              <a:buFont typeface="Arial" charset="0"/>
              <a:buChar char="•"/>
            </a:pPr>
            <a:r>
              <a:rPr lang="en-US" sz="3200"/>
              <a:t>Fed only enough milk to keep her alive; almost no human contact; not spoken to-held-bathed-or loved </a:t>
            </a:r>
          </a:p>
          <a:p>
            <a:pPr lvl="1"/>
            <a:r>
              <a:rPr lang="en-US" sz="3200" b="1" u="sng">
                <a:solidFill>
                  <a:schemeClr val="hlink"/>
                </a:solidFill>
              </a:rPr>
              <a:t>Result</a:t>
            </a:r>
            <a:r>
              <a:rPr lang="en-US" sz="3200"/>
              <a:t>: (age 6)  Could not walk, talk, feed herself, expressionless face.</a:t>
            </a:r>
          </a:p>
          <a:p>
            <a:pPr lvl="1"/>
            <a:r>
              <a:rPr lang="en-US" sz="3200" b="1" u="sng">
                <a:solidFill>
                  <a:schemeClr val="hlink"/>
                </a:solidFill>
              </a:rPr>
              <a:t>Later on</a:t>
            </a:r>
            <a:r>
              <a:rPr lang="en-US" sz="3200"/>
              <a:t>: could eventually talk, feed herself, could talk in phrases…died at </a:t>
            </a:r>
            <a:r>
              <a:rPr lang="en-US" sz="3200" b="1" i="1" u="sng"/>
              <a:t>11 years old with ability level of toddler </a:t>
            </a:r>
            <a:endParaRPr lang="en-US" sz="3200"/>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44D3C8E-08AE-45BC-96B5-ACF4F149A079}" type="slidenum">
              <a:rPr lang="en-US" smtClean="0">
                <a:latin typeface="Times New Roman" pitchFamily="18" charset="0"/>
              </a:rPr>
              <a:pPr/>
              <a:t>15</a:t>
            </a:fld>
            <a:endParaRPr lang="en-US" smtClean="0">
              <a:latin typeface="Times New Roman" pitchFamily="18" charset="0"/>
            </a:endParaRPr>
          </a:p>
        </p:txBody>
      </p:sp>
      <p:sp>
        <p:nvSpPr>
          <p:cNvPr id="36866" name="Rectangle 2"/>
          <p:cNvSpPr>
            <a:spLocks noChangeArrowheads="1"/>
          </p:cNvSpPr>
          <p:nvPr/>
        </p:nvSpPr>
        <p:spPr bwMode="auto">
          <a:xfrm>
            <a:off x="685800" y="557213"/>
            <a:ext cx="7696200" cy="5910262"/>
          </a:xfrm>
          <a:prstGeom prst="rect">
            <a:avLst/>
          </a:prstGeom>
          <a:noFill/>
          <a:ln w="9525">
            <a:noFill/>
            <a:miter lim="800000"/>
            <a:headEnd/>
            <a:tailEnd/>
          </a:ln>
        </p:spPr>
        <p:txBody>
          <a:bodyPr>
            <a:spAutoFit/>
          </a:bodyPr>
          <a:lstStyle/>
          <a:p>
            <a:pPr>
              <a:lnSpc>
                <a:spcPct val="90000"/>
              </a:lnSpc>
            </a:pPr>
            <a:r>
              <a:rPr lang="en-US" sz="2800" b="1"/>
              <a:t>Isabelle:</a:t>
            </a:r>
          </a:p>
          <a:p>
            <a:pPr lvl="1">
              <a:lnSpc>
                <a:spcPct val="90000"/>
              </a:lnSpc>
            </a:pPr>
            <a:r>
              <a:rPr lang="en-US" sz="2800"/>
              <a:t>She and her deaf mother confined to a dark closet because she was illegitimate </a:t>
            </a:r>
          </a:p>
          <a:p>
            <a:pPr lvl="1">
              <a:lnSpc>
                <a:spcPct val="90000"/>
              </a:lnSpc>
            </a:pPr>
            <a:r>
              <a:rPr lang="en-US" sz="2800" b="1" u="sng">
                <a:solidFill>
                  <a:schemeClr val="hlink"/>
                </a:solidFill>
              </a:rPr>
              <a:t>Result</a:t>
            </a:r>
            <a:r>
              <a:rPr lang="en-US" sz="2800"/>
              <a:t>:  </a:t>
            </a:r>
          </a:p>
          <a:p>
            <a:pPr lvl="2">
              <a:lnSpc>
                <a:spcPct val="90000"/>
              </a:lnSpc>
            </a:pPr>
            <a:r>
              <a:rPr lang="en-US" sz="2800"/>
              <a:t>Used gestures to communicate</a:t>
            </a:r>
          </a:p>
          <a:p>
            <a:pPr lvl="2">
              <a:lnSpc>
                <a:spcPct val="90000"/>
              </a:lnSpc>
            </a:pPr>
            <a:r>
              <a:rPr lang="en-US" sz="2800"/>
              <a:t>Did not learn to speak</a:t>
            </a:r>
          </a:p>
          <a:p>
            <a:pPr lvl="2">
              <a:lnSpc>
                <a:spcPct val="90000"/>
              </a:lnSpc>
            </a:pPr>
            <a:r>
              <a:rPr lang="en-US" sz="2800"/>
              <a:t>Crawled on her hands and knees</a:t>
            </a:r>
          </a:p>
          <a:p>
            <a:pPr lvl="2">
              <a:lnSpc>
                <a:spcPct val="90000"/>
              </a:lnSpc>
            </a:pPr>
            <a:r>
              <a:rPr lang="en-US" sz="2800"/>
              <a:t>Made grunting, animal-like sounds</a:t>
            </a:r>
          </a:p>
          <a:p>
            <a:pPr lvl="2">
              <a:lnSpc>
                <a:spcPct val="90000"/>
              </a:lnSpc>
            </a:pPr>
            <a:r>
              <a:rPr lang="en-US" sz="2800"/>
              <a:t>Ate with hands</a:t>
            </a:r>
          </a:p>
          <a:p>
            <a:pPr lvl="1">
              <a:lnSpc>
                <a:spcPct val="90000"/>
              </a:lnSpc>
            </a:pPr>
            <a:r>
              <a:rPr lang="en-US" sz="2800" b="1" u="sng">
                <a:solidFill>
                  <a:schemeClr val="hlink"/>
                </a:solidFill>
              </a:rPr>
              <a:t>Later On…:</a:t>
            </a:r>
          </a:p>
          <a:p>
            <a:pPr lvl="2">
              <a:lnSpc>
                <a:spcPct val="90000"/>
              </a:lnSpc>
            </a:pPr>
            <a:r>
              <a:rPr lang="en-US" sz="2800"/>
              <a:t>Able to overcome her early social deprivation due to the constant contact with her mother; learned to talk, reached level of social and mental development consistent with her age group after 2 years of training </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F82D6D-EE07-44EE-89EA-20DE2C75CD43}" type="slidenum">
              <a:rPr lang="en-US" smtClean="0">
                <a:latin typeface="Times New Roman" pitchFamily="18" charset="0"/>
              </a:rPr>
              <a:pPr/>
              <a:t>16</a:t>
            </a:fld>
            <a:endParaRPr lang="en-US" smtClean="0">
              <a:latin typeface="Times New Roman" pitchFamily="18" charset="0"/>
            </a:endParaRPr>
          </a:p>
        </p:txBody>
      </p:sp>
      <p:sp>
        <p:nvSpPr>
          <p:cNvPr id="37890" name="Rectangle 2"/>
          <p:cNvSpPr>
            <a:spLocks noChangeArrowheads="1"/>
          </p:cNvSpPr>
          <p:nvPr/>
        </p:nvSpPr>
        <p:spPr bwMode="auto">
          <a:xfrm>
            <a:off x="685800" y="914400"/>
            <a:ext cx="7924800" cy="5245100"/>
          </a:xfrm>
          <a:prstGeom prst="rect">
            <a:avLst/>
          </a:prstGeom>
          <a:noFill/>
          <a:ln w="9525">
            <a:noFill/>
            <a:miter lim="800000"/>
            <a:headEnd/>
            <a:tailEnd/>
          </a:ln>
        </p:spPr>
        <p:txBody>
          <a:bodyPr>
            <a:spAutoFit/>
          </a:bodyPr>
          <a:lstStyle/>
          <a:p>
            <a:pPr>
              <a:lnSpc>
                <a:spcPct val="90000"/>
              </a:lnSpc>
            </a:pPr>
            <a:r>
              <a:rPr lang="en-US" sz="2800" b="1"/>
              <a:t>Genie:</a:t>
            </a:r>
          </a:p>
          <a:p>
            <a:pPr>
              <a:lnSpc>
                <a:spcPct val="90000"/>
              </a:lnSpc>
            </a:pPr>
            <a:r>
              <a:rPr lang="en-US"/>
              <a:t>Discovered at age 13… Confined at age of 20 months to a small bedroom by her father who hated children </a:t>
            </a:r>
          </a:p>
          <a:p>
            <a:pPr>
              <a:lnSpc>
                <a:spcPct val="90000"/>
              </a:lnSpc>
              <a:buFont typeface="Arial" charset="0"/>
              <a:buChar char="•"/>
            </a:pPr>
            <a:r>
              <a:rPr lang="en-US"/>
              <a:t>During the day, tied to an infant's potty-chair and nights wrapped in a sleeping bag in a mesh-covered crib </a:t>
            </a:r>
          </a:p>
          <a:p>
            <a:pPr>
              <a:lnSpc>
                <a:spcPct val="90000"/>
              </a:lnSpc>
              <a:buFont typeface="Arial" charset="0"/>
              <a:buChar char="•"/>
            </a:pPr>
            <a:r>
              <a:rPr lang="en-US"/>
              <a:t>She was beaten if she made noise </a:t>
            </a:r>
          </a:p>
          <a:p>
            <a:pPr>
              <a:lnSpc>
                <a:spcPct val="90000"/>
              </a:lnSpc>
              <a:buFont typeface="Arial" charset="0"/>
              <a:buChar char="•"/>
            </a:pPr>
            <a:r>
              <a:rPr lang="en-US"/>
              <a:t>Her dad acted like a dog when he interacted with her </a:t>
            </a:r>
          </a:p>
          <a:p>
            <a:pPr>
              <a:lnSpc>
                <a:spcPct val="90000"/>
              </a:lnSpc>
              <a:buFont typeface="Arial" charset="0"/>
              <a:buChar char="•"/>
            </a:pPr>
            <a:r>
              <a:rPr lang="en-US"/>
              <a:t>Had only: potty chair, crib, 2 partially covered windows, bare light bulb, closet, toys [2 plastic raincoats-empty spools of threat and empty cottage cheese container]</a:t>
            </a:r>
          </a:p>
          <a:p>
            <a:pPr marL="0" lvl="1">
              <a:lnSpc>
                <a:spcPct val="90000"/>
              </a:lnSpc>
            </a:pPr>
            <a:r>
              <a:rPr lang="en-US" sz="2800" b="1" u="sng">
                <a:solidFill>
                  <a:schemeClr val="hlink"/>
                </a:solidFill>
              </a:rPr>
              <a:t>Result</a:t>
            </a:r>
            <a:r>
              <a:rPr lang="en-US" sz="2800"/>
              <a:t>:  </a:t>
            </a:r>
          </a:p>
          <a:p>
            <a:pPr>
              <a:lnSpc>
                <a:spcPct val="90000"/>
              </a:lnSpc>
              <a:buFont typeface="Arial" charset="0"/>
              <a:buChar char="•"/>
            </a:pPr>
            <a:r>
              <a:rPr lang="en-US"/>
              <a:t>Couldn’t stand up; social/psychological skills of a 1-year old </a:t>
            </a:r>
          </a:p>
          <a:p>
            <a:pPr marL="0" lvl="1">
              <a:lnSpc>
                <a:spcPct val="90000"/>
              </a:lnSpc>
            </a:pPr>
            <a:r>
              <a:rPr lang="en-US" sz="2800" b="1" u="sng">
                <a:solidFill>
                  <a:schemeClr val="hlink"/>
                </a:solidFill>
              </a:rPr>
              <a:t>Later On…:</a:t>
            </a:r>
          </a:p>
          <a:p>
            <a:pPr>
              <a:lnSpc>
                <a:spcPct val="90000"/>
              </a:lnSpc>
              <a:buFont typeface="Arial" charset="0"/>
              <a:buChar char="•"/>
            </a:pPr>
            <a:r>
              <a:rPr lang="en-US"/>
              <a:t>After 8 years of training, she did not progress past the level of a 4-year old </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AC8DE7A-65FF-42B5-8929-1ADDFCBC0B81}" type="slidenum">
              <a:rPr lang="en-US" smtClean="0">
                <a:latin typeface="Times New Roman" pitchFamily="18" charset="0"/>
              </a:rPr>
              <a:pPr/>
              <a:t>17</a:t>
            </a:fld>
            <a:endParaRPr lang="en-US" smtClean="0">
              <a:latin typeface="Times New Roman" pitchFamily="18" charset="0"/>
            </a:endParaRPr>
          </a:p>
        </p:txBody>
      </p:sp>
      <p:sp>
        <p:nvSpPr>
          <p:cNvPr id="38914" name="Rectangle 2"/>
          <p:cNvSpPr>
            <a:spLocks noChangeArrowheads="1"/>
          </p:cNvSpPr>
          <p:nvPr/>
        </p:nvSpPr>
        <p:spPr bwMode="auto">
          <a:xfrm>
            <a:off x="990600" y="1219200"/>
            <a:ext cx="7315200" cy="5016500"/>
          </a:xfrm>
          <a:prstGeom prst="rect">
            <a:avLst/>
          </a:prstGeom>
          <a:noFill/>
          <a:ln w="9525">
            <a:noFill/>
            <a:miter lim="800000"/>
            <a:headEnd/>
            <a:tailEnd/>
          </a:ln>
        </p:spPr>
        <p:txBody>
          <a:bodyPr>
            <a:spAutoFit/>
          </a:bodyPr>
          <a:lstStyle/>
          <a:p>
            <a:r>
              <a:rPr lang="en-US" sz="3200" b="1" u="sng"/>
              <a:t>Institutionalization</a:t>
            </a:r>
            <a:r>
              <a:rPr lang="en-US" sz="3200"/>
              <a:t>:</a:t>
            </a:r>
          </a:p>
          <a:p>
            <a:endParaRPr lang="en-US" sz="3200"/>
          </a:p>
          <a:p>
            <a:r>
              <a:rPr lang="en-US" sz="3200" i="1" u="sng"/>
              <a:t>Children in orphanages and hospitals</a:t>
            </a:r>
            <a:r>
              <a:rPr lang="en-US" sz="3200"/>
              <a:t>:</a:t>
            </a:r>
          </a:p>
          <a:p>
            <a:pPr lvl="1">
              <a:buFont typeface="Arial" charset="0"/>
              <a:buChar char="•"/>
            </a:pPr>
            <a:r>
              <a:rPr lang="en-US" sz="3200"/>
              <a:t>Children wasted away from lack of love and attention.</a:t>
            </a:r>
          </a:p>
          <a:p>
            <a:pPr lvl="1">
              <a:buFont typeface="Arial" charset="0"/>
              <a:buChar char="•"/>
            </a:pPr>
            <a:r>
              <a:rPr lang="en-US" sz="3200"/>
              <a:t>After Psychologist Rene Spitz studied an orphanage in 1945…</a:t>
            </a:r>
          </a:p>
          <a:p>
            <a:pPr lvl="2">
              <a:buFont typeface="Arial" charset="0"/>
              <a:buChar char="•"/>
            </a:pPr>
            <a:r>
              <a:rPr lang="en-US" sz="3200"/>
              <a:t>Fewer than 25% could walk by themselves, dress themselves, or use a spoon.</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mtClean="0"/>
              <a:t>Objectives:</a:t>
            </a:r>
          </a:p>
        </p:txBody>
      </p:sp>
      <p:sp>
        <p:nvSpPr>
          <p:cNvPr id="39938" name="Rectangle 3"/>
          <p:cNvSpPr>
            <a:spLocks noGrp="1" noChangeArrowheads="1"/>
          </p:cNvSpPr>
          <p:nvPr>
            <p:ph idx="1"/>
          </p:nvPr>
        </p:nvSpPr>
        <p:spPr>
          <a:xfrm>
            <a:off x="838200" y="2209800"/>
            <a:ext cx="5105400" cy="4343400"/>
          </a:xfrm>
        </p:spPr>
        <p:txBody>
          <a:bodyPr/>
          <a:lstStyle/>
          <a:p>
            <a:pPr eaLnBrk="1" hangingPunct="1"/>
            <a:r>
              <a:rPr lang="en-US" smtClean="0"/>
              <a:t>Explain how a person’s sense of self emerges.</a:t>
            </a:r>
          </a:p>
          <a:p>
            <a:pPr eaLnBrk="1" hangingPunct="1"/>
            <a:r>
              <a:rPr lang="en-US" smtClean="0"/>
              <a:t>Identify and describe the theories that have been put forth to explain the process of socialization.</a:t>
            </a:r>
          </a:p>
        </p:txBody>
      </p:sp>
      <p:sp>
        <p:nvSpPr>
          <p:cNvPr id="39939" name="Rectangle 4"/>
          <p:cNvSpPr>
            <a:spLocks noChangeArrowheads="1"/>
          </p:cNvSpPr>
          <p:nvPr/>
        </p:nvSpPr>
        <p:spPr bwMode="auto">
          <a:xfrm>
            <a:off x="0" y="914400"/>
            <a:ext cx="9140825" cy="547688"/>
          </a:xfrm>
          <a:prstGeom prst="rect">
            <a:avLst/>
          </a:prstGeom>
          <a:solidFill>
            <a:schemeClr val="hlink"/>
          </a:solidFill>
          <a:ln w="9525">
            <a:noFill/>
            <a:miter lim="800000"/>
            <a:headEnd/>
            <a:tailEnd/>
          </a:ln>
        </p:spPr>
        <p:txBody>
          <a:bodyPr anchor="ctr"/>
          <a:lstStyle/>
          <a:p>
            <a:r>
              <a:rPr lang="en-US" sz="3200">
                <a:solidFill>
                  <a:schemeClr val="bg1"/>
                </a:solidFill>
              </a:rPr>
              <a:t>Section 2: The Social Self</a:t>
            </a:r>
          </a:p>
        </p:txBody>
      </p:sp>
      <p:pic>
        <p:nvPicPr>
          <p:cNvPr id="39940" name="Picture 10" descr="http://fitfunandfabulous.files.wordpress.com/2010/08/self_worth.jpg"/>
          <p:cNvPicPr>
            <a:picLocks noChangeAspect="1" noChangeArrowheads="1"/>
          </p:cNvPicPr>
          <p:nvPr/>
        </p:nvPicPr>
        <p:blipFill>
          <a:blip r:embed="rId3"/>
          <a:srcRect/>
          <a:stretch>
            <a:fillRect/>
          </a:stretch>
        </p:blipFill>
        <p:spPr bwMode="auto">
          <a:xfrm>
            <a:off x="5791200" y="2133600"/>
            <a:ext cx="2990850" cy="3944938"/>
          </a:xfrm>
          <a:prstGeom prst="rect">
            <a:avLst/>
          </a:prstGeom>
          <a:noFill/>
          <a:ln w="9525">
            <a:noFill/>
            <a:miter lim="800000"/>
            <a:headEnd/>
            <a:tailEnd/>
          </a:ln>
        </p:spPr>
      </p:pic>
      <p:pic>
        <p:nvPicPr>
          <p:cNvPr id="39941" name="Picture 8" descr="http://ejop.psychopen.eu/article/viewFile/417/315/655"/>
          <p:cNvPicPr>
            <a:picLocks noChangeAspect="1" noChangeArrowheads="1"/>
          </p:cNvPicPr>
          <p:nvPr/>
        </p:nvPicPr>
        <p:blipFill>
          <a:blip r:embed="rId4"/>
          <a:srcRect/>
          <a:stretch>
            <a:fillRect/>
          </a:stretch>
        </p:blipFill>
        <p:spPr bwMode="auto">
          <a:xfrm>
            <a:off x="5105400" y="0"/>
            <a:ext cx="2295525" cy="2295525"/>
          </a:xfrm>
          <a:prstGeom prst="rect">
            <a:avLst/>
          </a:prstGeom>
          <a:noFill/>
          <a:ln w="9525">
            <a:noFill/>
            <a:miter lim="800000"/>
            <a:headEnd/>
            <a:tailEnd/>
          </a:ln>
        </p:spPr>
      </p:pic>
      <p:pic>
        <p:nvPicPr>
          <p:cNvPr id="39942" name="Picture 6" descr="http://upload.wikimedia.org/wikipedia/commons/thumb/f/f3/Self.svg/350px-Self.svg.png"/>
          <p:cNvPicPr>
            <a:picLocks noChangeAspect="1" noChangeArrowheads="1"/>
          </p:cNvPicPr>
          <p:nvPr/>
        </p:nvPicPr>
        <p:blipFill>
          <a:blip r:embed="rId5"/>
          <a:srcRect/>
          <a:stretch>
            <a:fillRect/>
          </a:stretch>
        </p:blipFill>
        <p:spPr bwMode="auto">
          <a:xfrm>
            <a:off x="3124200" y="4267200"/>
            <a:ext cx="2590800" cy="23320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533400" y="381000"/>
            <a:ext cx="7024688" cy="1143000"/>
          </a:xfrm>
        </p:spPr>
        <p:txBody>
          <a:bodyPr/>
          <a:lstStyle/>
          <a:p>
            <a:pPr eaLnBrk="1" hangingPunct="1"/>
            <a:r>
              <a:rPr lang="en-US" smtClean="0"/>
              <a:t>How Sense of Self Emerges</a:t>
            </a:r>
          </a:p>
        </p:txBody>
      </p:sp>
      <p:sp>
        <p:nvSpPr>
          <p:cNvPr id="41986" name="Rectangle 3"/>
          <p:cNvSpPr>
            <a:spLocks noGrp="1" noChangeArrowheads="1"/>
          </p:cNvSpPr>
          <p:nvPr>
            <p:ph idx="1"/>
          </p:nvPr>
        </p:nvSpPr>
        <p:spPr>
          <a:xfrm>
            <a:off x="533400" y="1524000"/>
            <a:ext cx="5943600" cy="5029200"/>
          </a:xfrm>
        </p:spPr>
        <p:txBody>
          <a:bodyPr/>
          <a:lstStyle/>
          <a:p>
            <a:pPr eaLnBrk="1" hangingPunct="1"/>
            <a:r>
              <a:rPr lang="en-US" smtClean="0"/>
              <a:t>Through interaction with social and cultural environments people are transformed into members of society</a:t>
            </a:r>
          </a:p>
          <a:p>
            <a:pPr eaLnBrk="1" hangingPunct="1"/>
            <a:r>
              <a:rPr lang="en-US" smtClean="0"/>
              <a:t>The interactive process through which people learn the basic skills, values, beliefs, and behavior patterns of a society is called </a:t>
            </a:r>
            <a:r>
              <a:rPr lang="en-US" b="1" u="sng" smtClean="0"/>
              <a:t>socialization</a:t>
            </a:r>
          </a:p>
          <a:p>
            <a:pPr eaLnBrk="1" hangingPunct="1"/>
            <a:r>
              <a:rPr lang="en-US" b="1" u="sng" smtClean="0">
                <a:solidFill>
                  <a:schemeClr val="tx1"/>
                </a:solidFill>
              </a:rPr>
              <a:t>Self:  </a:t>
            </a:r>
            <a:r>
              <a:rPr lang="en-US" smtClean="0">
                <a:solidFill>
                  <a:schemeClr val="tx1"/>
                </a:solidFill>
              </a:rPr>
              <a:t>Your conscious awareness of possessing a distinct identity that separates you and your environment from other members of society.</a:t>
            </a:r>
          </a:p>
          <a:p>
            <a:pPr eaLnBrk="1" hangingPunct="1"/>
            <a:endParaRPr lang="en-US" b="1" u="sng" smtClean="0"/>
          </a:p>
          <a:p>
            <a:pPr eaLnBrk="1" hangingPunct="1"/>
            <a:endParaRPr lang="en-US" smtClean="0"/>
          </a:p>
        </p:txBody>
      </p:sp>
      <p:sp>
        <p:nvSpPr>
          <p:cNvPr id="419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D1A09BD-B590-4DA0-83E6-0DF71B0D8A1D}" type="slidenum">
              <a:rPr lang="en-US" smtClean="0">
                <a:latin typeface="Times New Roman" pitchFamily="18" charset="0"/>
              </a:rPr>
              <a:pPr/>
              <a:t>19</a:t>
            </a:fld>
            <a:endParaRPr lang="en-US" smtClean="0">
              <a:latin typeface="Times New Roman" pitchFamily="18" charset="0"/>
            </a:endParaRPr>
          </a:p>
        </p:txBody>
      </p:sp>
      <p:pic>
        <p:nvPicPr>
          <p:cNvPr id="41988" name="Picture 1030" descr="http://fallforward.files.wordpress.com/2010/02/i-am.jpg"/>
          <p:cNvPicPr>
            <a:picLocks noChangeAspect="1" noChangeArrowheads="1"/>
          </p:cNvPicPr>
          <p:nvPr/>
        </p:nvPicPr>
        <p:blipFill>
          <a:blip r:embed="rId3"/>
          <a:srcRect/>
          <a:stretch>
            <a:fillRect/>
          </a:stretch>
        </p:blipFill>
        <p:spPr bwMode="auto">
          <a:xfrm>
            <a:off x="6705600" y="1524000"/>
            <a:ext cx="1828800" cy="22987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Objectives:</a:t>
            </a:r>
          </a:p>
        </p:txBody>
      </p:sp>
      <p:sp>
        <p:nvSpPr>
          <p:cNvPr id="17410" name="Rectangle 3"/>
          <p:cNvSpPr>
            <a:spLocks noGrp="1" noChangeArrowheads="1"/>
          </p:cNvSpPr>
          <p:nvPr>
            <p:ph idx="1"/>
          </p:nvPr>
        </p:nvSpPr>
        <p:spPr/>
        <p:txBody>
          <a:bodyPr/>
          <a:lstStyle/>
          <a:p>
            <a:pPr eaLnBrk="1" hangingPunct="1"/>
            <a:r>
              <a:rPr lang="en-US" smtClean="0"/>
              <a:t>Identify the four main factors that affect the development of personality.</a:t>
            </a:r>
          </a:p>
          <a:p>
            <a:pPr eaLnBrk="1" hangingPunct="1"/>
            <a:r>
              <a:rPr lang="en-US" smtClean="0"/>
              <a:t>Explain how isolation in childhood affects development.</a:t>
            </a:r>
          </a:p>
        </p:txBody>
      </p:sp>
      <p:sp>
        <p:nvSpPr>
          <p:cNvPr id="174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059F010-F323-409B-A61D-FF3D530A4054}" type="slidenum">
              <a:rPr lang="en-US" smtClean="0">
                <a:latin typeface="Times New Roman" pitchFamily="18" charset="0"/>
              </a:rPr>
              <a:pPr/>
              <a:t>2</a:t>
            </a:fld>
            <a:endParaRPr lang="en-US" smtClean="0">
              <a:latin typeface="Times New Roman" pitchFamily="18" charset="0"/>
            </a:endParaRPr>
          </a:p>
        </p:txBody>
      </p:sp>
      <p:sp>
        <p:nvSpPr>
          <p:cNvPr id="17412" name="Rectangle 4"/>
          <p:cNvSpPr>
            <a:spLocks noChangeArrowheads="1"/>
          </p:cNvSpPr>
          <p:nvPr/>
        </p:nvSpPr>
        <p:spPr bwMode="auto">
          <a:xfrm>
            <a:off x="0" y="914400"/>
            <a:ext cx="9140825" cy="547688"/>
          </a:xfrm>
          <a:prstGeom prst="rect">
            <a:avLst/>
          </a:prstGeom>
          <a:solidFill>
            <a:schemeClr val="hlink"/>
          </a:solidFill>
          <a:ln w="9525">
            <a:noFill/>
            <a:miter lim="800000"/>
            <a:headEnd/>
            <a:tailEnd/>
          </a:ln>
        </p:spPr>
        <p:txBody>
          <a:bodyPr anchor="ctr"/>
          <a:lstStyle/>
          <a:p>
            <a:r>
              <a:rPr lang="en-US" sz="3200">
                <a:solidFill>
                  <a:schemeClr val="bg1"/>
                </a:solidFill>
              </a:rPr>
              <a:t>Section 1: Personality Development</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Three Theories of Socialization</a:t>
            </a:r>
          </a:p>
        </p:txBody>
      </p:sp>
      <p:sp>
        <p:nvSpPr>
          <p:cNvPr id="44034" name="Rectangle 3"/>
          <p:cNvSpPr>
            <a:spLocks noGrp="1" noChangeArrowheads="1"/>
          </p:cNvSpPr>
          <p:nvPr>
            <p:ph idx="1"/>
          </p:nvPr>
        </p:nvSpPr>
        <p:spPr/>
        <p:txBody>
          <a:bodyPr/>
          <a:lstStyle/>
          <a:p>
            <a:pPr eaLnBrk="1" hangingPunct="1"/>
            <a:r>
              <a:rPr lang="en-US" sz="3200" i="1" smtClean="0"/>
              <a:t>John Locke – The Tabula Rosa </a:t>
            </a:r>
          </a:p>
          <a:p>
            <a:pPr eaLnBrk="1" hangingPunct="1"/>
            <a:r>
              <a:rPr lang="en-US" sz="3200" i="1" smtClean="0"/>
              <a:t>Charles Horton Cooley – The Looking Glass Self </a:t>
            </a:r>
          </a:p>
          <a:p>
            <a:pPr eaLnBrk="1" hangingPunct="1"/>
            <a:r>
              <a:rPr lang="en-US" sz="3200" i="1" smtClean="0"/>
              <a:t>George Herbert Mead – Role-Taking</a:t>
            </a:r>
          </a:p>
        </p:txBody>
      </p:sp>
      <p:sp>
        <p:nvSpPr>
          <p:cNvPr id="440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B4C3D57-5ECB-4061-B137-F285CC7057F0}"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00200" y="685800"/>
            <a:ext cx="7024688" cy="914400"/>
          </a:xfrm>
        </p:spPr>
        <p:txBody>
          <a:bodyPr rtlCol="0">
            <a:normAutofit fontScale="90000"/>
          </a:bodyPr>
          <a:lstStyle/>
          <a:p>
            <a:pPr eaLnBrk="1" fontAlgn="auto" hangingPunct="1">
              <a:spcAft>
                <a:spcPts val="0"/>
              </a:spcAft>
              <a:defRPr/>
            </a:pPr>
            <a:r>
              <a:rPr lang="en-US" dirty="0"/>
              <a:t>John Locke – The Tabula Rosa</a:t>
            </a:r>
          </a:p>
        </p:txBody>
      </p:sp>
      <p:sp>
        <p:nvSpPr>
          <p:cNvPr id="46082" name="Rectangle 3"/>
          <p:cNvSpPr>
            <a:spLocks noGrp="1" noChangeArrowheads="1"/>
          </p:cNvSpPr>
          <p:nvPr>
            <p:ph idx="1"/>
          </p:nvPr>
        </p:nvSpPr>
        <p:spPr>
          <a:xfrm>
            <a:off x="914400" y="1905000"/>
            <a:ext cx="6777038" cy="3508375"/>
          </a:xfrm>
        </p:spPr>
        <p:txBody>
          <a:bodyPr/>
          <a:lstStyle/>
          <a:p>
            <a:pPr eaLnBrk="1" hangingPunct="1"/>
            <a:r>
              <a:rPr lang="en-US" smtClean="0"/>
              <a:t>Each person is a blank slate at birth, with no personality.  </a:t>
            </a:r>
          </a:p>
          <a:p>
            <a:pPr eaLnBrk="1" hangingPunct="1"/>
            <a:r>
              <a:rPr lang="en-US" smtClean="0"/>
              <a:t>People develop personality as a result of their social experiences.  </a:t>
            </a:r>
          </a:p>
          <a:p>
            <a:pPr eaLnBrk="1" hangingPunct="1"/>
            <a:r>
              <a:rPr lang="en-US" smtClean="0"/>
              <a:t>Moreover, infants can be molded into any type of person.</a:t>
            </a:r>
          </a:p>
        </p:txBody>
      </p:sp>
      <p:sp>
        <p:nvSpPr>
          <p:cNvPr id="460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009EEE3-41CB-4434-AF82-7EF04CD049A5}" type="slidenum">
              <a:rPr lang="en-US" smtClean="0">
                <a:latin typeface="Times New Roman" pitchFamily="18" charset="0"/>
              </a:rPr>
              <a:pPr/>
              <a:t>21</a:t>
            </a:fld>
            <a:endParaRPr lang="en-US" smtClean="0">
              <a:latin typeface="Times New Roman" pitchFamily="18" charset="0"/>
            </a:endParaRPr>
          </a:p>
        </p:txBody>
      </p:sp>
      <p:pic>
        <p:nvPicPr>
          <p:cNvPr id="46084" name="Picture 2" descr="http://cdn.innovateus.net/preset_4/100px-johnlocke.png"/>
          <p:cNvPicPr>
            <a:picLocks noChangeAspect="1" noChangeArrowheads="1"/>
          </p:cNvPicPr>
          <p:nvPr/>
        </p:nvPicPr>
        <p:blipFill>
          <a:blip r:embed="rId3"/>
          <a:srcRect/>
          <a:stretch>
            <a:fillRect/>
          </a:stretch>
        </p:blipFill>
        <p:spPr bwMode="auto">
          <a:xfrm>
            <a:off x="0" y="0"/>
            <a:ext cx="1671638" cy="2155825"/>
          </a:xfrm>
          <a:prstGeom prst="rect">
            <a:avLst/>
          </a:prstGeom>
          <a:noFill/>
          <a:ln w="9525">
            <a:noFill/>
            <a:miter lim="800000"/>
            <a:headEnd/>
            <a:tailEnd/>
          </a:ln>
        </p:spPr>
      </p:pic>
      <p:pic>
        <p:nvPicPr>
          <p:cNvPr id="46085" name="Picture 4" descr="http://www.pankajspeaks.com/wp-content/uploads/2009/06/idealism.jpg"/>
          <p:cNvPicPr>
            <a:picLocks noChangeAspect="1" noChangeArrowheads="1"/>
          </p:cNvPicPr>
          <p:nvPr/>
        </p:nvPicPr>
        <p:blipFill>
          <a:blip r:embed="rId4"/>
          <a:srcRect/>
          <a:stretch>
            <a:fillRect/>
          </a:stretch>
        </p:blipFill>
        <p:spPr bwMode="auto">
          <a:xfrm>
            <a:off x="5334000" y="4038600"/>
            <a:ext cx="3352800" cy="25177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00200" y="685800"/>
            <a:ext cx="7024688" cy="1143000"/>
          </a:xfrm>
        </p:spPr>
        <p:txBody>
          <a:bodyPr rtlCol="0">
            <a:normAutofit fontScale="90000"/>
          </a:bodyPr>
          <a:lstStyle/>
          <a:p>
            <a:pPr eaLnBrk="1" fontAlgn="auto" hangingPunct="1">
              <a:spcAft>
                <a:spcPts val="0"/>
              </a:spcAft>
              <a:defRPr/>
            </a:pPr>
            <a:r>
              <a:rPr lang="en-US" dirty="0"/>
              <a:t>Charles Horton Cooley – </a:t>
            </a:r>
            <a:br>
              <a:rPr lang="en-US" dirty="0"/>
            </a:br>
            <a:r>
              <a:rPr lang="en-US" dirty="0"/>
              <a:t>The Looking Glass Self </a:t>
            </a:r>
          </a:p>
        </p:txBody>
      </p:sp>
      <p:sp>
        <p:nvSpPr>
          <p:cNvPr id="48130" name="Rectangle 3"/>
          <p:cNvSpPr>
            <a:spLocks noGrp="1" noChangeArrowheads="1"/>
          </p:cNvSpPr>
          <p:nvPr>
            <p:ph idx="1"/>
          </p:nvPr>
        </p:nvSpPr>
        <p:spPr>
          <a:xfrm>
            <a:off x="1089025" y="2362200"/>
            <a:ext cx="6777038" cy="3508375"/>
          </a:xfrm>
        </p:spPr>
        <p:txBody>
          <a:bodyPr/>
          <a:lstStyle/>
          <a:p>
            <a:pPr eaLnBrk="1" hangingPunct="1"/>
            <a:r>
              <a:rPr lang="en-US" sz="2800" b="1" u="sng" smtClean="0"/>
              <a:t>Looking glass self-  </a:t>
            </a:r>
            <a:r>
              <a:rPr lang="en-US" sz="2800" smtClean="0"/>
              <a:t>refers to the interactive process by which we develop an image of ourselves based on how we imagine we appear to others</a:t>
            </a:r>
          </a:p>
          <a:p>
            <a:pPr eaLnBrk="1" hangingPunct="1"/>
            <a:r>
              <a:rPr lang="en-US" sz="2800" smtClean="0"/>
              <a:t>Other people act as a mirror, reflecting back the image a child projects through their reactions to the child’s behavior.</a:t>
            </a:r>
          </a:p>
        </p:txBody>
      </p:sp>
      <p:pic>
        <p:nvPicPr>
          <p:cNvPr id="48131" name="Picture 10" descr="http://www.kingsgalleries.com/wp-content/uploads/2012/05/CHARLES-HORTON-COOLEY.jpg"/>
          <p:cNvPicPr>
            <a:picLocks noChangeAspect="1" noChangeArrowheads="1"/>
          </p:cNvPicPr>
          <p:nvPr/>
        </p:nvPicPr>
        <p:blipFill>
          <a:blip r:embed="rId3"/>
          <a:srcRect/>
          <a:stretch>
            <a:fillRect/>
          </a:stretch>
        </p:blipFill>
        <p:spPr bwMode="auto">
          <a:xfrm>
            <a:off x="0" y="0"/>
            <a:ext cx="1600200" cy="22764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914400" y="762000"/>
            <a:ext cx="7024688" cy="798513"/>
          </a:xfrm>
        </p:spPr>
        <p:txBody>
          <a:bodyPr/>
          <a:lstStyle/>
          <a:p>
            <a:pPr eaLnBrk="1" hangingPunct="1"/>
            <a:r>
              <a:rPr lang="en-US" smtClean="0"/>
              <a:t>Looking-glass self: 3 steps</a:t>
            </a:r>
          </a:p>
        </p:txBody>
      </p:sp>
      <p:sp>
        <p:nvSpPr>
          <p:cNvPr id="50178" name="Content Placeholder 2"/>
          <p:cNvSpPr>
            <a:spLocks noGrp="1"/>
          </p:cNvSpPr>
          <p:nvPr>
            <p:ph idx="1"/>
          </p:nvPr>
        </p:nvSpPr>
        <p:spPr>
          <a:xfrm>
            <a:off x="838200" y="1828800"/>
            <a:ext cx="7415213" cy="3508375"/>
          </a:xfrm>
        </p:spPr>
        <p:txBody>
          <a:bodyPr/>
          <a:lstStyle/>
          <a:p>
            <a:pPr marL="527050" indent="-457200" eaLnBrk="1" hangingPunct="1">
              <a:buFont typeface="Wingdings 2" pitchFamily="18" charset="2"/>
              <a:buAutoNum type="arabicPeriod"/>
            </a:pPr>
            <a:r>
              <a:rPr lang="en-US" sz="3200" smtClean="0"/>
              <a:t>Imagine how we appear to others</a:t>
            </a:r>
          </a:p>
          <a:p>
            <a:pPr marL="527050" indent="-457200" eaLnBrk="1" hangingPunct="1">
              <a:buFont typeface="Wingdings 2" pitchFamily="18" charset="2"/>
              <a:buAutoNum type="arabicPeriod"/>
            </a:pPr>
            <a:r>
              <a:rPr lang="en-US" sz="3200" smtClean="0"/>
              <a:t>Based on their reactions to us, we attempt to determine whether others view us as we view ourselves </a:t>
            </a:r>
          </a:p>
          <a:p>
            <a:pPr marL="527050" indent="-457200" eaLnBrk="1" hangingPunct="1">
              <a:buFont typeface="Wingdings 2" pitchFamily="18" charset="2"/>
              <a:buAutoNum type="arabicPeriod"/>
            </a:pPr>
            <a:r>
              <a:rPr lang="en-US" sz="3200" smtClean="0"/>
              <a:t>We use our perceptions of how others judge us to develop feelings about ourselves </a:t>
            </a:r>
          </a:p>
        </p:txBody>
      </p:sp>
      <p:sp>
        <p:nvSpPr>
          <p:cNvPr id="501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3C42699-B141-4BD5-A2F4-BBBA7FFABA0C}"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4BB9407-4996-49F7-B51D-A0B2ED4CC477}" type="slidenum">
              <a:rPr lang="en-US" smtClean="0">
                <a:latin typeface="Times New Roman" pitchFamily="18" charset="0"/>
              </a:rPr>
              <a:pPr/>
              <a:t>24</a:t>
            </a:fld>
            <a:endParaRPr lang="en-US" smtClean="0">
              <a:latin typeface="Times New Roman" pitchFamily="18" charset="0"/>
            </a:endParaRPr>
          </a:p>
        </p:txBody>
      </p:sp>
      <p:sp>
        <p:nvSpPr>
          <p:cNvPr id="51202" name="Rectangle 4"/>
          <p:cNvSpPr>
            <a:spLocks noChangeArrowheads="1"/>
          </p:cNvSpPr>
          <p:nvPr/>
        </p:nvSpPr>
        <p:spPr bwMode="auto">
          <a:xfrm>
            <a:off x="838200" y="1536700"/>
            <a:ext cx="5486400" cy="5348288"/>
          </a:xfrm>
          <a:prstGeom prst="rect">
            <a:avLst/>
          </a:prstGeom>
          <a:noFill/>
          <a:ln w="9525">
            <a:noFill/>
            <a:miter lim="800000"/>
            <a:headEnd/>
            <a:tailEnd/>
          </a:ln>
        </p:spPr>
        <p:txBody>
          <a:bodyPr>
            <a:spAutoFit/>
          </a:bodyPr>
          <a:lstStyle/>
          <a:p>
            <a:pPr algn="ctr"/>
            <a:r>
              <a:rPr lang="en-US" sz="3200" b="1" u="sng"/>
              <a:t>Need an Example????</a:t>
            </a:r>
          </a:p>
          <a:p>
            <a:pPr>
              <a:lnSpc>
                <a:spcPct val="90000"/>
              </a:lnSpc>
            </a:pPr>
            <a:r>
              <a:rPr lang="en-US" sz="3200"/>
              <a:t>A child will develop a sense of self by the way his/her primary group members act around them (</a:t>
            </a:r>
            <a:r>
              <a:rPr lang="en-US" sz="3200" b="1" u="sng"/>
              <a:t>EX</a:t>
            </a:r>
            <a:r>
              <a:rPr lang="en-US" sz="3200"/>
              <a:t>:  parents, brothers, sisters, aunts, uncles, etc….)</a:t>
            </a:r>
          </a:p>
          <a:p>
            <a:pPr lvl="2">
              <a:lnSpc>
                <a:spcPct val="90000"/>
              </a:lnSpc>
              <a:buFont typeface="Arial" charset="0"/>
              <a:buChar char="•"/>
            </a:pPr>
            <a:r>
              <a:rPr lang="en-US" sz="3200"/>
              <a:t>If parents treat a child as capable and competent ….then will produce a capable and competent child.</a:t>
            </a:r>
          </a:p>
          <a:p>
            <a:pPr>
              <a:lnSpc>
                <a:spcPct val="90000"/>
              </a:lnSpc>
            </a:pPr>
            <a:endParaRPr lang="en-US"/>
          </a:p>
        </p:txBody>
      </p:sp>
      <p:pic>
        <p:nvPicPr>
          <p:cNvPr id="51203" name="Picture 5" descr="jc_allstar"/>
          <p:cNvPicPr>
            <a:picLocks noChangeAspect="1" noChangeArrowheads="1"/>
          </p:cNvPicPr>
          <p:nvPr/>
        </p:nvPicPr>
        <p:blipFill>
          <a:blip r:embed="rId2"/>
          <a:srcRect/>
          <a:stretch>
            <a:fillRect/>
          </a:stretch>
        </p:blipFill>
        <p:spPr bwMode="auto">
          <a:xfrm>
            <a:off x="6324600" y="1371600"/>
            <a:ext cx="2030413" cy="2949575"/>
          </a:xfrm>
          <a:prstGeom prst="rect">
            <a:avLst/>
          </a:prstGeom>
          <a:noFill/>
          <a:ln w="9525">
            <a:noFill/>
            <a:miter lim="800000"/>
            <a:headEnd/>
            <a:tailEnd/>
          </a:ln>
        </p:spPr>
      </p:pic>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0" y="762000"/>
            <a:ext cx="7024688" cy="1143000"/>
          </a:xfrm>
        </p:spPr>
        <p:txBody>
          <a:bodyPr rtlCol="0">
            <a:normAutofit fontScale="90000"/>
          </a:bodyPr>
          <a:lstStyle/>
          <a:p>
            <a:pPr eaLnBrk="1" fontAlgn="auto" hangingPunct="1">
              <a:spcAft>
                <a:spcPts val="0"/>
              </a:spcAft>
              <a:defRPr/>
            </a:pPr>
            <a:r>
              <a:rPr lang="en-US" dirty="0"/>
              <a:t>George Herbert Mead – Role-Taking </a:t>
            </a:r>
          </a:p>
        </p:txBody>
      </p:sp>
      <p:sp>
        <p:nvSpPr>
          <p:cNvPr id="52226" name="Rectangle 3"/>
          <p:cNvSpPr>
            <a:spLocks noGrp="1" noChangeArrowheads="1"/>
          </p:cNvSpPr>
          <p:nvPr>
            <p:ph idx="1"/>
          </p:nvPr>
        </p:nvSpPr>
        <p:spPr>
          <a:xfrm>
            <a:off x="990600" y="2362200"/>
            <a:ext cx="6777038" cy="3508375"/>
          </a:xfrm>
        </p:spPr>
        <p:txBody>
          <a:bodyPr/>
          <a:lstStyle/>
          <a:p>
            <a:pPr eaLnBrk="1" hangingPunct="1"/>
            <a:r>
              <a:rPr lang="en-US" smtClean="0"/>
              <a:t>People not only come to see themselves as others see them but also take on or pretend to take on the roles of others through imitation, play, and games. </a:t>
            </a:r>
            <a:endParaRPr lang="en-US" sz="2800" smtClean="0"/>
          </a:p>
          <a:p>
            <a:pPr eaLnBrk="1" hangingPunct="1"/>
            <a:r>
              <a:rPr lang="en-US" b="1" u="sng" smtClean="0">
                <a:solidFill>
                  <a:schemeClr val="tx1"/>
                </a:solidFill>
              </a:rPr>
              <a:t>Role-taking</a:t>
            </a:r>
            <a:r>
              <a:rPr lang="en-US" smtClean="0">
                <a:solidFill>
                  <a:schemeClr val="tx1"/>
                </a:solidFill>
              </a:rPr>
              <a:t>:  </a:t>
            </a:r>
            <a:r>
              <a:rPr lang="en-US" smtClean="0"/>
              <a:t>taking or pretending to take the role of others.</a:t>
            </a:r>
          </a:p>
          <a:p>
            <a:pPr eaLnBrk="1" hangingPunct="1"/>
            <a:r>
              <a:rPr lang="en-US" sz="2800" smtClean="0"/>
              <a:t>This process enables people to anticipate what others expect of them.</a:t>
            </a:r>
          </a:p>
        </p:txBody>
      </p:sp>
      <p:sp>
        <p:nvSpPr>
          <p:cNvPr id="522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3FFEBC7-F459-4120-A803-DE65BFF1D734}" type="slidenum">
              <a:rPr lang="en-US" smtClean="0">
                <a:latin typeface="Times New Roman" pitchFamily="18" charset="0"/>
              </a:rPr>
              <a:pPr/>
              <a:t>25</a:t>
            </a:fld>
            <a:endParaRPr lang="en-US" smtClean="0">
              <a:latin typeface="Times New Roman" pitchFamily="18" charset="0"/>
            </a:endParaRPr>
          </a:p>
        </p:txBody>
      </p:sp>
      <p:pic>
        <p:nvPicPr>
          <p:cNvPr id="52228" name="Picture 8" descr="http://ejop.psychopen.eu/article/viewFile/417/315/655"/>
          <p:cNvPicPr>
            <a:picLocks noChangeAspect="1" noChangeArrowheads="1"/>
          </p:cNvPicPr>
          <p:nvPr/>
        </p:nvPicPr>
        <p:blipFill>
          <a:blip r:embed="rId3"/>
          <a:srcRect/>
          <a:stretch>
            <a:fillRect/>
          </a:stretch>
        </p:blipFill>
        <p:spPr bwMode="auto">
          <a:xfrm>
            <a:off x="7239000" y="4648200"/>
            <a:ext cx="1905000" cy="1905000"/>
          </a:xfrm>
          <a:prstGeom prst="rect">
            <a:avLst/>
          </a:prstGeom>
          <a:noFill/>
          <a:ln w="9525">
            <a:noFill/>
            <a:miter lim="800000"/>
            <a:headEnd/>
            <a:tailEnd/>
          </a:ln>
        </p:spPr>
      </p:pic>
      <p:pic>
        <p:nvPicPr>
          <p:cNvPr id="52229" name="Picture 6" descr="http://www.umsl.edu/~keelr/3210/images/mead.jpg"/>
          <p:cNvPicPr>
            <a:picLocks noChangeAspect="1" noChangeArrowheads="1"/>
          </p:cNvPicPr>
          <p:nvPr/>
        </p:nvPicPr>
        <p:blipFill>
          <a:blip r:embed="rId4"/>
          <a:srcRect/>
          <a:stretch>
            <a:fillRect/>
          </a:stretch>
        </p:blipFill>
        <p:spPr bwMode="auto">
          <a:xfrm>
            <a:off x="0" y="0"/>
            <a:ext cx="1460500" cy="2133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a:xfrm>
            <a:off x="1042988" y="1219200"/>
            <a:ext cx="7339012" cy="4613275"/>
          </a:xfrm>
        </p:spPr>
        <p:txBody>
          <a:bodyPr/>
          <a:lstStyle/>
          <a:p>
            <a:pPr eaLnBrk="1" hangingPunct="1"/>
            <a:r>
              <a:rPr lang="en-US" sz="2800" smtClean="0"/>
              <a:t>Through role-taking, we develop a sense of self that is made up of two parts</a:t>
            </a:r>
          </a:p>
          <a:p>
            <a:pPr lvl="1" eaLnBrk="1" hangingPunct="1"/>
            <a:r>
              <a:rPr lang="en-US" sz="2400" b="1" u="sng" smtClean="0"/>
              <a:t>I: </a:t>
            </a:r>
            <a:r>
              <a:rPr lang="en-US" sz="2400" smtClean="0"/>
              <a:t>unsocialized, spontaneous, self-interested  component of our personality and self-identity</a:t>
            </a:r>
          </a:p>
          <a:p>
            <a:pPr lvl="2" eaLnBrk="1" hangingPunct="1"/>
            <a:r>
              <a:rPr lang="en-US" sz="2400" smtClean="0"/>
              <a:t>Stronger when we are kids </a:t>
            </a:r>
          </a:p>
          <a:p>
            <a:pPr lvl="1" eaLnBrk="1" hangingPunct="1"/>
            <a:r>
              <a:rPr lang="en-US" sz="2400" b="1" u="sng" smtClean="0"/>
              <a:t>Me: </a:t>
            </a:r>
            <a:r>
              <a:rPr lang="en-US" sz="2400" smtClean="0"/>
              <a:t>that part of our identity that is aware of the expectations and attitudes of society- our socialized self </a:t>
            </a:r>
          </a:p>
          <a:p>
            <a:pPr lvl="2" eaLnBrk="1" hangingPunct="1"/>
            <a:r>
              <a:rPr lang="en-US" sz="2400" smtClean="0"/>
              <a:t>Becomes stronger as you grow older </a:t>
            </a:r>
          </a:p>
          <a:p>
            <a:pPr lvl="2" eaLnBrk="1" hangingPunct="1"/>
            <a:r>
              <a:rPr lang="en-US" sz="2400" smtClean="0"/>
              <a:t>Both must exist to be well-rounded </a:t>
            </a:r>
          </a:p>
        </p:txBody>
      </p:sp>
      <p:sp>
        <p:nvSpPr>
          <p:cNvPr id="5427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B0CDB82-EB49-467A-94E9-E073CB416BD6}" type="slidenum">
              <a:rPr lang="en-US" smtClean="0">
                <a:latin typeface="Times New Roman" pitchFamily="18" charset="0"/>
              </a:rPr>
              <a:pPr/>
              <a:t>26</a:t>
            </a:fld>
            <a:endParaRPr lang="en-US" smtClean="0">
              <a:latin typeface="Times New Roman" pitchFamily="18" charset="0"/>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798608E-32E8-44BB-80D6-667A1D206BBE}" type="slidenum">
              <a:rPr lang="en-US" smtClean="0">
                <a:latin typeface="Times New Roman" pitchFamily="18" charset="0"/>
              </a:rPr>
              <a:pPr/>
              <a:t>27</a:t>
            </a:fld>
            <a:endParaRPr lang="en-US" smtClean="0">
              <a:latin typeface="Times New Roman" pitchFamily="18" charset="0"/>
            </a:endParaRPr>
          </a:p>
        </p:txBody>
      </p:sp>
      <p:sp>
        <p:nvSpPr>
          <p:cNvPr id="55298" name="Rectangle 4"/>
          <p:cNvSpPr>
            <a:spLocks noChangeArrowheads="1"/>
          </p:cNvSpPr>
          <p:nvPr/>
        </p:nvSpPr>
        <p:spPr bwMode="auto">
          <a:xfrm>
            <a:off x="2286000" y="520700"/>
            <a:ext cx="4572000" cy="522288"/>
          </a:xfrm>
          <a:prstGeom prst="rect">
            <a:avLst/>
          </a:prstGeom>
          <a:noFill/>
          <a:ln w="9525">
            <a:noFill/>
            <a:miter lim="800000"/>
            <a:headEnd/>
            <a:tailEnd/>
          </a:ln>
        </p:spPr>
        <p:txBody>
          <a:bodyPr>
            <a:spAutoFit/>
          </a:bodyPr>
          <a:lstStyle/>
          <a:p>
            <a:endParaRPr lang="en-US" sz="2800"/>
          </a:p>
        </p:txBody>
      </p:sp>
      <p:sp>
        <p:nvSpPr>
          <p:cNvPr id="55299" name="Rectangle 5"/>
          <p:cNvSpPr>
            <a:spLocks noChangeArrowheads="1"/>
          </p:cNvSpPr>
          <p:nvPr/>
        </p:nvSpPr>
        <p:spPr bwMode="auto">
          <a:xfrm>
            <a:off x="838200" y="990600"/>
            <a:ext cx="7239000" cy="5410200"/>
          </a:xfrm>
          <a:prstGeom prst="rect">
            <a:avLst/>
          </a:prstGeom>
          <a:noFill/>
          <a:ln w="9525">
            <a:noFill/>
            <a:miter lim="800000"/>
            <a:headEnd/>
            <a:tailEnd/>
          </a:ln>
        </p:spPr>
        <p:txBody>
          <a:bodyPr>
            <a:spAutoFit/>
          </a:bodyPr>
          <a:lstStyle/>
          <a:p>
            <a:pPr>
              <a:lnSpc>
                <a:spcPct val="90000"/>
              </a:lnSpc>
            </a:pPr>
            <a:r>
              <a:rPr lang="en-US" sz="3200" b="1" u="sng"/>
              <a:t>Significant others</a:t>
            </a:r>
            <a:r>
              <a:rPr lang="en-US" sz="3200"/>
              <a:t>:</a:t>
            </a:r>
          </a:p>
          <a:p>
            <a:pPr lvl="1">
              <a:lnSpc>
                <a:spcPct val="90000"/>
              </a:lnSpc>
            </a:pPr>
            <a:r>
              <a:rPr lang="en-US" sz="3200"/>
              <a:t> Specific people, such as parents, brothers, sisters, other relatives, and friends, who have a direct influence on our socialization and we first internalize their expectations</a:t>
            </a:r>
          </a:p>
          <a:p>
            <a:pPr lvl="1">
              <a:lnSpc>
                <a:spcPct val="90000"/>
              </a:lnSpc>
            </a:pPr>
            <a:r>
              <a:rPr lang="en-US" sz="3200" b="1"/>
              <a:t> </a:t>
            </a:r>
          </a:p>
          <a:p>
            <a:pPr>
              <a:lnSpc>
                <a:spcPct val="90000"/>
              </a:lnSpc>
            </a:pPr>
            <a:r>
              <a:rPr lang="en-US" sz="3200" b="1" u="sng"/>
              <a:t>Generalized other:</a:t>
            </a:r>
          </a:p>
          <a:p>
            <a:pPr lvl="1">
              <a:lnSpc>
                <a:spcPct val="90000"/>
              </a:lnSpc>
            </a:pPr>
            <a:r>
              <a:rPr lang="en-US" sz="3200"/>
              <a:t>Internalized attitudes, expectations, and viewpoints of society that we use to guide our behavior and reinforce our sense of self.</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042988" y="639763"/>
            <a:ext cx="7024687" cy="1143000"/>
          </a:xfrm>
        </p:spPr>
        <p:txBody>
          <a:bodyPr/>
          <a:lstStyle/>
          <a:p>
            <a:pPr eaLnBrk="1" hangingPunct="1"/>
            <a:r>
              <a:rPr lang="en-US" smtClean="0"/>
              <a:t>Objectives:</a:t>
            </a:r>
          </a:p>
        </p:txBody>
      </p:sp>
      <p:sp>
        <p:nvSpPr>
          <p:cNvPr id="56322" name="Rectangle 3"/>
          <p:cNvSpPr>
            <a:spLocks noGrp="1" noChangeArrowheads="1"/>
          </p:cNvSpPr>
          <p:nvPr>
            <p:ph idx="1"/>
          </p:nvPr>
        </p:nvSpPr>
        <p:spPr>
          <a:xfrm>
            <a:off x="1042988" y="1765300"/>
            <a:ext cx="6777037" cy="3508375"/>
          </a:xfrm>
        </p:spPr>
        <p:txBody>
          <a:bodyPr/>
          <a:lstStyle/>
          <a:p>
            <a:pPr eaLnBrk="1" hangingPunct="1"/>
            <a:r>
              <a:rPr lang="en-US" smtClean="0"/>
              <a:t>Identify the most important agents of socialization in the United States.</a:t>
            </a:r>
          </a:p>
          <a:p>
            <a:pPr eaLnBrk="1" hangingPunct="1"/>
            <a:r>
              <a:rPr lang="en-US" smtClean="0"/>
              <a:t>Explain why family and education are important social institutions.</a:t>
            </a:r>
          </a:p>
        </p:txBody>
      </p:sp>
      <p:sp>
        <p:nvSpPr>
          <p:cNvPr id="563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87980AA-604F-4084-8F06-0C67A9519E81}" type="slidenum">
              <a:rPr lang="en-US" smtClean="0">
                <a:latin typeface="Times New Roman" pitchFamily="18" charset="0"/>
              </a:rPr>
              <a:pPr/>
              <a:t>28</a:t>
            </a:fld>
            <a:endParaRPr lang="en-US" smtClean="0">
              <a:latin typeface="Times New Roman" pitchFamily="18" charset="0"/>
            </a:endParaRPr>
          </a:p>
        </p:txBody>
      </p:sp>
      <p:sp>
        <p:nvSpPr>
          <p:cNvPr id="56324" name="Rectangle 4"/>
          <p:cNvSpPr>
            <a:spLocks noChangeArrowheads="1"/>
          </p:cNvSpPr>
          <p:nvPr/>
        </p:nvSpPr>
        <p:spPr bwMode="auto">
          <a:xfrm>
            <a:off x="80963" y="639763"/>
            <a:ext cx="9140825" cy="549275"/>
          </a:xfrm>
          <a:prstGeom prst="rect">
            <a:avLst/>
          </a:prstGeom>
          <a:solidFill>
            <a:schemeClr val="hlink"/>
          </a:solidFill>
          <a:ln w="9525">
            <a:noFill/>
            <a:miter lim="800000"/>
            <a:headEnd/>
            <a:tailEnd/>
          </a:ln>
        </p:spPr>
        <p:txBody>
          <a:bodyPr anchor="ctr"/>
          <a:lstStyle/>
          <a:p>
            <a:r>
              <a:rPr lang="en-US" sz="3200">
                <a:solidFill>
                  <a:schemeClr val="bg1"/>
                </a:solidFill>
              </a:rPr>
              <a:t>Section 3: Agents of Socialization</a:t>
            </a:r>
          </a:p>
        </p:txBody>
      </p:sp>
      <p:sp>
        <p:nvSpPr>
          <p:cNvPr id="56325" name="Rectangle 60"/>
          <p:cNvSpPr>
            <a:spLocks noChangeArrowheads="1"/>
          </p:cNvSpPr>
          <p:nvPr/>
        </p:nvSpPr>
        <p:spPr bwMode="auto">
          <a:xfrm>
            <a:off x="1042988" y="3994150"/>
            <a:ext cx="9144000" cy="45720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5310689-7985-4B46-BA44-68E9A1130107}" type="slidenum">
              <a:rPr lang="en-US" smtClean="0">
                <a:latin typeface="Times New Roman" pitchFamily="18" charset="0"/>
              </a:rPr>
              <a:pPr/>
              <a:t>29</a:t>
            </a:fld>
            <a:endParaRPr lang="en-US" smtClean="0">
              <a:latin typeface="Times New Roman" pitchFamily="18" charset="0"/>
            </a:endParaRPr>
          </a:p>
        </p:txBody>
      </p:sp>
      <p:grpSp>
        <p:nvGrpSpPr>
          <p:cNvPr id="58370" name="Diagram 39"/>
          <p:cNvGrpSpPr>
            <a:grpSpLocks/>
          </p:cNvGrpSpPr>
          <p:nvPr/>
        </p:nvGrpSpPr>
        <p:grpSpPr bwMode="auto">
          <a:xfrm>
            <a:off x="0" y="304800"/>
            <a:ext cx="9144000" cy="6553200"/>
            <a:chOff x="2061" y="1189"/>
            <a:chExt cx="8163" cy="8223"/>
          </a:xfrm>
        </p:grpSpPr>
        <p:sp>
          <p:nvSpPr>
            <p:cNvPr id="58371" name="_s1044"/>
            <p:cNvSpPr>
              <a:spLocks noChangeShapeType="1"/>
            </p:cNvSpPr>
            <p:nvPr/>
          </p:nvSpPr>
          <p:spPr bwMode="auto">
            <a:xfrm flipH="1" flipV="1">
              <a:off x="4374" y="4153"/>
              <a:ext cx="1156" cy="478"/>
            </a:xfrm>
            <a:prstGeom prst="line">
              <a:avLst/>
            </a:prstGeom>
            <a:noFill/>
            <a:ln w="38100">
              <a:solidFill>
                <a:srgbClr val="000000"/>
              </a:solidFill>
              <a:round/>
              <a:headEnd/>
              <a:tailEnd/>
            </a:ln>
          </p:spPr>
          <p:txBody>
            <a:bodyPr anchor="ctr"/>
            <a:lstStyle/>
            <a:p>
              <a:endParaRPr lang="en-US"/>
            </a:p>
          </p:txBody>
        </p:sp>
        <p:sp>
          <p:nvSpPr>
            <p:cNvPr id="58372" name="_s1043"/>
            <p:cNvSpPr>
              <a:spLocks noChangeArrowheads="1"/>
            </p:cNvSpPr>
            <p:nvPr/>
          </p:nvSpPr>
          <p:spPr bwMode="auto">
            <a:xfrm>
              <a:off x="2061" y="2719"/>
              <a:ext cx="2521" cy="1964"/>
            </a:xfrm>
            <a:prstGeom prst="ellipse">
              <a:avLst/>
            </a:prstGeom>
            <a:solidFill>
              <a:srgbClr val="FF8C01"/>
            </a:solidFill>
            <a:ln w="28575">
              <a:solidFill>
                <a:srgbClr val="D87600"/>
              </a:solidFill>
              <a:round/>
              <a:headEnd/>
              <a:tailEnd/>
            </a:ln>
          </p:spPr>
          <p:txBody>
            <a:bodyPr anchor="ctr"/>
            <a:lstStyle/>
            <a:p>
              <a:pPr algn="ctr"/>
              <a:r>
                <a:rPr lang="en-US" sz="2000" b="1" u="sng">
                  <a:latin typeface="Arial" charset="0"/>
                  <a:cs typeface="Arial" charset="0"/>
                </a:rPr>
                <a:t>School</a:t>
              </a:r>
              <a:br>
                <a:rPr lang="en-US" sz="2000" b="1" u="sng">
                  <a:latin typeface="Arial" charset="0"/>
                  <a:cs typeface="Arial" charset="0"/>
                </a:rPr>
              </a:br>
              <a:r>
                <a:rPr lang="en-US" sz="1600">
                  <a:latin typeface="Arial" charset="0"/>
                  <a:cs typeface="Arial" charset="0"/>
                </a:rPr>
                <a:t>Grammar</a:t>
              </a:r>
              <a:br>
                <a:rPr lang="en-US" sz="1600">
                  <a:latin typeface="Arial" charset="0"/>
                  <a:cs typeface="Arial" charset="0"/>
                </a:rPr>
              </a:br>
              <a:r>
                <a:rPr lang="en-US" sz="1600">
                  <a:latin typeface="Arial" charset="0"/>
                  <a:cs typeface="Arial" charset="0"/>
                </a:rPr>
                <a:t>Rules</a:t>
              </a:r>
              <a:br>
                <a:rPr lang="en-US" sz="1600">
                  <a:latin typeface="Arial" charset="0"/>
                  <a:cs typeface="Arial" charset="0"/>
                </a:rPr>
              </a:br>
              <a:r>
                <a:rPr lang="en-US" sz="1600">
                  <a:latin typeface="Arial" charset="0"/>
                  <a:cs typeface="Arial" charset="0"/>
                </a:rPr>
                <a:t>Social setting</a:t>
              </a:r>
              <a:br>
                <a:rPr lang="en-US" sz="1600">
                  <a:latin typeface="Arial" charset="0"/>
                  <a:cs typeface="Arial" charset="0"/>
                </a:rPr>
              </a:br>
              <a:r>
                <a:rPr lang="en-US" sz="1600">
                  <a:latin typeface="Arial" charset="0"/>
                  <a:cs typeface="Arial" charset="0"/>
                </a:rPr>
                <a:t>values</a:t>
              </a:r>
              <a:endParaRPr lang="en-US" sz="1200"/>
            </a:p>
          </p:txBody>
        </p:sp>
        <p:sp>
          <p:nvSpPr>
            <p:cNvPr id="58373" name="_s1042"/>
            <p:cNvSpPr>
              <a:spLocks noChangeShapeType="1"/>
            </p:cNvSpPr>
            <p:nvPr/>
          </p:nvSpPr>
          <p:spPr bwMode="auto">
            <a:xfrm flipH="1">
              <a:off x="4306" y="5148"/>
              <a:ext cx="1038" cy="535"/>
            </a:xfrm>
            <a:prstGeom prst="line">
              <a:avLst/>
            </a:prstGeom>
            <a:noFill/>
            <a:ln w="38100">
              <a:solidFill>
                <a:srgbClr val="000000"/>
              </a:solidFill>
              <a:round/>
              <a:headEnd/>
              <a:tailEnd/>
            </a:ln>
          </p:spPr>
          <p:txBody>
            <a:bodyPr anchor="ctr"/>
            <a:lstStyle/>
            <a:p>
              <a:endParaRPr lang="en-US"/>
            </a:p>
          </p:txBody>
        </p:sp>
        <p:sp>
          <p:nvSpPr>
            <p:cNvPr id="58374" name="_s1041"/>
            <p:cNvSpPr>
              <a:spLocks noChangeArrowheads="1"/>
            </p:cNvSpPr>
            <p:nvPr/>
          </p:nvSpPr>
          <p:spPr bwMode="auto">
            <a:xfrm>
              <a:off x="2061" y="5014"/>
              <a:ext cx="2296" cy="2159"/>
            </a:xfrm>
            <a:prstGeom prst="ellipse">
              <a:avLst/>
            </a:prstGeom>
            <a:solidFill>
              <a:srgbClr val="01BD0A"/>
            </a:solidFill>
            <a:ln w="28575">
              <a:solidFill>
                <a:srgbClr val="019308"/>
              </a:solidFill>
              <a:round/>
              <a:headEnd/>
              <a:tailEnd/>
            </a:ln>
          </p:spPr>
          <p:txBody>
            <a:bodyPr anchor="ctr"/>
            <a:lstStyle/>
            <a:p>
              <a:pPr algn="ctr"/>
              <a:r>
                <a:rPr lang="en-US" sz="1600" b="1" u="sng">
                  <a:latin typeface="Arial" charset="0"/>
                  <a:cs typeface="Arial" charset="0"/>
                </a:rPr>
                <a:t>Clubs/ Social Groups</a:t>
              </a:r>
              <a:br>
                <a:rPr lang="en-US" sz="1600" b="1" u="sng">
                  <a:latin typeface="Arial" charset="0"/>
                  <a:cs typeface="Arial" charset="0"/>
                </a:rPr>
              </a:br>
              <a:r>
                <a:rPr lang="en-US" sz="1400">
                  <a:latin typeface="Arial" charset="0"/>
                  <a:cs typeface="Arial" charset="0"/>
                </a:rPr>
                <a:t>Social interaction</a:t>
              </a:r>
              <a:br>
                <a:rPr lang="en-US" sz="1400">
                  <a:latin typeface="Arial" charset="0"/>
                  <a:cs typeface="Arial" charset="0"/>
                </a:rPr>
              </a:br>
              <a:r>
                <a:rPr lang="en-US" sz="1400">
                  <a:latin typeface="Arial" charset="0"/>
                  <a:cs typeface="Arial" charset="0"/>
                </a:rPr>
                <a:t>rules governing activities </a:t>
              </a:r>
              <a:endParaRPr lang="en-US" sz="4400"/>
            </a:p>
          </p:txBody>
        </p:sp>
        <p:sp>
          <p:nvSpPr>
            <p:cNvPr id="58375" name="_s1040"/>
            <p:cNvSpPr>
              <a:spLocks noChangeShapeType="1"/>
            </p:cNvSpPr>
            <p:nvPr/>
          </p:nvSpPr>
          <p:spPr bwMode="auto">
            <a:xfrm flipH="1">
              <a:off x="4170" y="5662"/>
              <a:ext cx="1151" cy="2507"/>
            </a:xfrm>
            <a:prstGeom prst="line">
              <a:avLst/>
            </a:prstGeom>
            <a:noFill/>
            <a:ln w="38100">
              <a:solidFill>
                <a:srgbClr val="000000"/>
              </a:solidFill>
              <a:round/>
              <a:headEnd/>
              <a:tailEnd/>
            </a:ln>
          </p:spPr>
          <p:txBody>
            <a:bodyPr anchor="ctr"/>
            <a:lstStyle/>
            <a:p>
              <a:endParaRPr lang="en-US"/>
            </a:p>
          </p:txBody>
        </p:sp>
        <p:sp>
          <p:nvSpPr>
            <p:cNvPr id="58376" name="_s1039"/>
            <p:cNvSpPr>
              <a:spLocks noChangeArrowheads="1"/>
            </p:cNvSpPr>
            <p:nvPr/>
          </p:nvSpPr>
          <p:spPr bwMode="auto">
            <a:xfrm>
              <a:off x="2265" y="7469"/>
              <a:ext cx="2160" cy="1943"/>
            </a:xfrm>
            <a:prstGeom prst="ellipse">
              <a:avLst/>
            </a:prstGeom>
            <a:solidFill>
              <a:srgbClr val="FFFF00"/>
            </a:solidFill>
            <a:ln w="28575">
              <a:solidFill>
                <a:srgbClr val="0A00CE"/>
              </a:solidFill>
              <a:round/>
              <a:headEnd/>
              <a:tailEnd/>
            </a:ln>
          </p:spPr>
          <p:txBody>
            <a:bodyPr anchor="ctr"/>
            <a:lstStyle/>
            <a:p>
              <a:pPr algn="ctr"/>
              <a:r>
                <a:rPr lang="en-US" sz="1800" b="1" u="sng">
                  <a:latin typeface="Arial" charset="0"/>
                  <a:cs typeface="Arial" charset="0"/>
                </a:rPr>
                <a:t>Ethnic Background</a:t>
              </a:r>
              <a:br>
                <a:rPr lang="en-US" sz="1800" b="1" u="sng">
                  <a:latin typeface="Arial" charset="0"/>
                  <a:cs typeface="Arial" charset="0"/>
                </a:rPr>
              </a:br>
              <a:r>
                <a:rPr lang="en-US" sz="1600">
                  <a:latin typeface="Arial" charset="0"/>
                  <a:cs typeface="Arial" charset="0"/>
                </a:rPr>
                <a:t>Beliefs</a:t>
              </a:r>
              <a:br>
                <a:rPr lang="en-US" sz="1600">
                  <a:latin typeface="Arial" charset="0"/>
                  <a:cs typeface="Arial" charset="0"/>
                </a:rPr>
              </a:br>
              <a:r>
                <a:rPr lang="en-US" sz="1600">
                  <a:latin typeface="Arial" charset="0"/>
                  <a:cs typeface="Arial" charset="0"/>
                </a:rPr>
                <a:t>Values</a:t>
              </a:r>
              <a:br>
                <a:rPr lang="en-US" sz="1600">
                  <a:latin typeface="Arial" charset="0"/>
                  <a:cs typeface="Arial" charset="0"/>
                </a:rPr>
              </a:br>
              <a:r>
                <a:rPr lang="en-US" sz="1600">
                  <a:latin typeface="Arial" charset="0"/>
                  <a:cs typeface="Arial" charset="0"/>
                </a:rPr>
                <a:t>Customs</a:t>
              </a:r>
              <a:endParaRPr lang="en-US" sz="4800"/>
            </a:p>
          </p:txBody>
        </p:sp>
        <p:sp>
          <p:nvSpPr>
            <p:cNvPr id="58377" name="_s1038"/>
            <p:cNvSpPr>
              <a:spLocks noChangeShapeType="1"/>
            </p:cNvSpPr>
            <p:nvPr/>
          </p:nvSpPr>
          <p:spPr bwMode="auto">
            <a:xfrm>
              <a:off x="5805" y="6068"/>
              <a:ext cx="65" cy="1336"/>
            </a:xfrm>
            <a:prstGeom prst="line">
              <a:avLst/>
            </a:prstGeom>
            <a:noFill/>
            <a:ln w="38100">
              <a:solidFill>
                <a:srgbClr val="000000"/>
              </a:solidFill>
              <a:round/>
              <a:headEnd/>
              <a:tailEnd/>
            </a:ln>
          </p:spPr>
          <p:txBody>
            <a:bodyPr anchor="ctr"/>
            <a:lstStyle/>
            <a:p>
              <a:endParaRPr lang="en-US"/>
            </a:p>
          </p:txBody>
        </p:sp>
        <p:sp>
          <p:nvSpPr>
            <p:cNvPr id="58378" name="_s1037"/>
            <p:cNvSpPr>
              <a:spLocks noChangeArrowheads="1"/>
            </p:cNvSpPr>
            <p:nvPr/>
          </p:nvSpPr>
          <p:spPr bwMode="auto">
            <a:xfrm>
              <a:off x="4578" y="7433"/>
              <a:ext cx="1965" cy="1979"/>
            </a:xfrm>
            <a:prstGeom prst="ellipse">
              <a:avLst/>
            </a:prstGeom>
            <a:solidFill>
              <a:srgbClr val="9966FF"/>
            </a:solidFill>
            <a:ln w="28575">
              <a:solidFill>
                <a:srgbClr val="5F0FFF"/>
              </a:solidFill>
              <a:round/>
              <a:headEnd/>
              <a:tailEnd/>
            </a:ln>
          </p:spPr>
          <p:txBody>
            <a:bodyPr anchor="ctr"/>
            <a:lstStyle/>
            <a:p>
              <a:pPr algn="ctr"/>
              <a:r>
                <a:rPr lang="en-US" b="1" u="sng">
                  <a:latin typeface="Arial" charset="0"/>
                  <a:cs typeface="Arial" charset="0"/>
                </a:rPr>
                <a:t>Work</a:t>
              </a:r>
              <a:br>
                <a:rPr lang="en-US" b="1" u="sng">
                  <a:latin typeface="Arial" charset="0"/>
                  <a:cs typeface="Arial" charset="0"/>
                </a:rPr>
              </a:br>
              <a:r>
                <a:rPr lang="en-US" sz="1800">
                  <a:latin typeface="Arial" charset="0"/>
                  <a:cs typeface="Arial" charset="0"/>
                </a:rPr>
                <a:t>Employment</a:t>
              </a:r>
              <a:br>
                <a:rPr lang="en-US" sz="1800">
                  <a:latin typeface="Arial" charset="0"/>
                  <a:cs typeface="Arial" charset="0"/>
                </a:rPr>
              </a:br>
              <a:r>
                <a:rPr lang="en-US" sz="1800">
                  <a:latin typeface="Arial" charset="0"/>
                  <a:cs typeface="Arial" charset="0"/>
                </a:rPr>
                <a:t>Money</a:t>
              </a:r>
              <a:br>
                <a:rPr lang="en-US" sz="1800">
                  <a:latin typeface="Arial" charset="0"/>
                  <a:cs typeface="Arial" charset="0"/>
                </a:rPr>
              </a:br>
              <a:r>
                <a:rPr lang="en-US" sz="1800">
                  <a:latin typeface="Arial" charset="0"/>
                  <a:cs typeface="Arial" charset="0"/>
                </a:rPr>
                <a:t>Rules</a:t>
              </a:r>
              <a:br>
                <a:rPr lang="en-US" sz="1800">
                  <a:latin typeface="Arial" charset="0"/>
                  <a:cs typeface="Arial" charset="0"/>
                </a:rPr>
              </a:br>
              <a:r>
                <a:rPr lang="en-US" sz="1800">
                  <a:latin typeface="Arial" charset="0"/>
                  <a:cs typeface="Arial" charset="0"/>
                </a:rPr>
                <a:t>Roles</a:t>
              </a:r>
              <a:endParaRPr lang="en-US" sz="1400"/>
            </a:p>
          </p:txBody>
        </p:sp>
        <p:sp>
          <p:nvSpPr>
            <p:cNvPr id="58379" name="_s1036"/>
            <p:cNvSpPr>
              <a:spLocks noChangeShapeType="1"/>
            </p:cNvSpPr>
            <p:nvPr/>
          </p:nvSpPr>
          <p:spPr bwMode="auto">
            <a:xfrm>
              <a:off x="6437" y="6068"/>
              <a:ext cx="998" cy="1336"/>
            </a:xfrm>
            <a:prstGeom prst="line">
              <a:avLst/>
            </a:prstGeom>
            <a:noFill/>
            <a:ln w="38100">
              <a:solidFill>
                <a:srgbClr val="000000"/>
              </a:solidFill>
              <a:round/>
              <a:headEnd/>
              <a:tailEnd/>
            </a:ln>
          </p:spPr>
          <p:txBody>
            <a:bodyPr anchor="ctr"/>
            <a:lstStyle/>
            <a:p>
              <a:endParaRPr lang="en-US"/>
            </a:p>
          </p:txBody>
        </p:sp>
        <p:sp>
          <p:nvSpPr>
            <p:cNvPr id="58380" name="_s1035"/>
            <p:cNvSpPr>
              <a:spLocks noChangeArrowheads="1"/>
            </p:cNvSpPr>
            <p:nvPr/>
          </p:nvSpPr>
          <p:spPr bwMode="auto">
            <a:xfrm>
              <a:off x="6687" y="7432"/>
              <a:ext cx="1851" cy="1980"/>
            </a:xfrm>
            <a:prstGeom prst="ellipse">
              <a:avLst/>
            </a:prstGeom>
            <a:solidFill>
              <a:srgbClr val="FF00FF"/>
            </a:solidFill>
            <a:ln w="28575">
              <a:solidFill>
                <a:srgbClr val="CA00CA"/>
              </a:solidFill>
              <a:round/>
              <a:headEnd/>
              <a:tailEnd/>
            </a:ln>
          </p:spPr>
          <p:txBody>
            <a:bodyPr anchor="ctr"/>
            <a:lstStyle/>
            <a:p>
              <a:pPr algn="ctr"/>
              <a:r>
                <a:rPr lang="en-US" b="1" u="sng">
                  <a:latin typeface="Arial" charset="0"/>
                  <a:cs typeface="Arial" charset="0"/>
                </a:rPr>
                <a:t>Media</a:t>
              </a:r>
              <a:br>
                <a:rPr lang="en-US" b="1" u="sng">
                  <a:latin typeface="Arial" charset="0"/>
                  <a:cs typeface="Arial" charset="0"/>
                </a:rPr>
              </a:br>
              <a:r>
                <a:rPr lang="en-US" sz="1800">
                  <a:latin typeface="Arial" charset="0"/>
                  <a:cs typeface="Arial" charset="0"/>
                </a:rPr>
                <a:t>Stereotypes</a:t>
              </a:r>
              <a:br>
                <a:rPr lang="en-US" sz="1800">
                  <a:latin typeface="Arial" charset="0"/>
                  <a:cs typeface="Arial" charset="0"/>
                </a:rPr>
              </a:br>
              <a:r>
                <a:rPr lang="en-US" sz="1800">
                  <a:latin typeface="Arial" charset="0"/>
                  <a:cs typeface="Arial" charset="0"/>
                </a:rPr>
                <a:t>Trends</a:t>
              </a:r>
              <a:br>
                <a:rPr lang="en-US" sz="1800">
                  <a:latin typeface="Arial" charset="0"/>
                  <a:cs typeface="Arial" charset="0"/>
                </a:rPr>
              </a:br>
              <a:r>
                <a:rPr lang="en-US" sz="1800">
                  <a:latin typeface="Arial" charset="0"/>
                  <a:cs typeface="Arial" charset="0"/>
                </a:rPr>
                <a:t>How to act</a:t>
              </a:r>
              <a:endParaRPr lang="en-US" sz="4800"/>
            </a:p>
          </p:txBody>
        </p:sp>
        <p:sp>
          <p:nvSpPr>
            <p:cNvPr id="58381" name="_s1034"/>
            <p:cNvSpPr>
              <a:spLocks noChangeShapeType="1"/>
            </p:cNvSpPr>
            <p:nvPr/>
          </p:nvSpPr>
          <p:spPr bwMode="auto">
            <a:xfrm>
              <a:off x="6921" y="5661"/>
              <a:ext cx="1151" cy="665"/>
            </a:xfrm>
            <a:prstGeom prst="line">
              <a:avLst/>
            </a:prstGeom>
            <a:noFill/>
            <a:ln w="38100">
              <a:solidFill>
                <a:srgbClr val="000000"/>
              </a:solidFill>
              <a:round/>
              <a:headEnd/>
              <a:tailEnd/>
            </a:ln>
          </p:spPr>
          <p:txBody>
            <a:bodyPr anchor="ctr"/>
            <a:lstStyle/>
            <a:p>
              <a:endParaRPr lang="en-US"/>
            </a:p>
          </p:txBody>
        </p:sp>
        <p:sp>
          <p:nvSpPr>
            <p:cNvPr id="58382" name="_s1033"/>
            <p:cNvSpPr>
              <a:spLocks noChangeArrowheads="1"/>
            </p:cNvSpPr>
            <p:nvPr/>
          </p:nvSpPr>
          <p:spPr bwMode="auto">
            <a:xfrm>
              <a:off x="7776" y="5864"/>
              <a:ext cx="2448" cy="1851"/>
            </a:xfrm>
            <a:prstGeom prst="ellipse">
              <a:avLst/>
            </a:prstGeom>
            <a:solidFill>
              <a:srgbClr val="FF0000"/>
            </a:solidFill>
            <a:ln w="28575">
              <a:solidFill>
                <a:srgbClr val="BE0000"/>
              </a:solidFill>
              <a:round/>
              <a:headEnd/>
              <a:tailEnd/>
            </a:ln>
          </p:spPr>
          <p:txBody>
            <a:bodyPr anchor="ctr"/>
            <a:lstStyle/>
            <a:p>
              <a:pPr algn="ctr"/>
              <a:r>
                <a:rPr lang="en-US" sz="1600" b="1" u="sng">
                  <a:latin typeface="Arial" charset="0"/>
                  <a:cs typeface="Arial" charset="0"/>
                </a:rPr>
                <a:t>Government</a:t>
              </a:r>
              <a:br>
                <a:rPr lang="en-US" sz="1600" b="1" u="sng">
                  <a:latin typeface="Arial" charset="0"/>
                  <a:cs typeface="Arial" charset="0"/>
                </a:rPr>
              </a:br>
              <a:r>
                <a:rPr lang="en-US" sz="1600">
                  <a:latin typeface="Arial" charset="0"/>
                  <a:cs typeface="Arial" charset="0"/>
                </a:rPr>
                <a:t>Laws, sense of security,</a:t>
              </a:r>
              <a:br>
                <a:rPr lang="en-US" sz="1600">
                  <a:latin typeface="Arial" charset="0"/>
                  <a:cs typeface="Arial" charset="0"/>
                </a:rPr>
              </a:br>
              <a:r>
                <a:rPr lang="en-US" sz="1600">
                  <a:latin typeface="Arial" charset="0"/>
                  <a:cs typeface="Arial" charset="0"/>
                </a:rPr>
                <a:t>Sanctions of punishment</a:t>
              </a:r>
              <a:endParaRPr lang="en-US" sz="4400"/>
            </a:p>
          </p:txBody>
        </p:sp>
        <p:sp>
          <p:nvSpPr>
            <p:cNvPr id="58383" name="_s1032"/>
            <p:cNvSpPr>
              <a:spLocks noChangeShapeType="1"/>
            </p:cNvSpPr>
            <p:nvPr/>
          </p:nvSpPr>
          <p:spPr bwMode="auto">
            <a:xfrm flipV="1">
              <a:off x="7030" y="4808"/>
              <a:ext cx="1309" cy="231"/>
            </a:xfrm>
            <a:prstGeom prst="line">
              <a:avLst/>
            </a:prstGeom>
            <a:noFill/>
            <a:ln w="38100">
              <a:solidFill>
                <a:srgbClr val="000000"/>
              </a:solidFill>
              <a:round/>
              <a:headEnd/>
              <a:tailEnd/>
            </a:ln>
          </p:spPr>
          <p:txBody>
            <a:bodyPr anchor="ctr"/>
            <a:lstStyle/>
            <a:p>
              <a:endParaRPr lang="en-US"/>
            </a:p>
          </p:txBody>
        </p:sp>
        <p:sp>
          <p:nvSpPr>
            <p:cNvPr id="58384" name="_s1031"/>
            <p:cNvSpPr>
              <a:spLocks noChangeArrowheads="1"/>
            </p:cNvSpPr>
            <p:nvPr/>
          </p:nvSpPr>
          <p:spPr bwMode="auto">
            <a:xfrm>
              <a:off x="7958" y="3597"/>
              <a:ext cx="2266" cy="2174"/>
            </a:xfrm>
            <a:prstGeom prst="ellipse">
              <a:avLst/>
            </a:prstGeom>
            <a:solidFill>
              <a:srgbClr val="01BD0A"/>
            </a:solidFill>
            <a:ln w="28575">
              <a:solidFill>
                <a:srgbClr val="019308"/>
              </a:solidFill>
              <a:round/>
              <a:headEnd/>
              <a:tailEnd/>
            </a:ln>
          </p:spPr>
          <p:txBody>
            <a:bodyPr anchor="ctr"/>
            <a:lstStyle/>
            <a:p>
              <a:pPr algn="ctr"/>
              <a:r>
                <a:rPr lang="en-US" sz="1800" b="1" u="sng">
                  <a:latin typeface="Arial" charset="0"/>
                  <a:cs typeface="Arial" charset="0"/>
                </a:rPr>
                <a:t>Religion</a:t>
              </a:r>
              <a:br>
                <a:rPr lang="en-US" sz="1800" b="1" u="sng">
                  <a:latin typeface="Arial" charset="0"/>
                  <a:cs typeface="Arial" charset="0"/>
                </a:rPr>
              </a:br>
              <a:r>
                <a:rPr lang="en-US" sz="1800">
                  <a:latin typeface="Arial" charset="0"/>
                  <a:cs typeface="Arial" charset="0"/>
                </a:rPr>
                <a:t>Values, love for others, meaning of life, Guidelines on how to live</a:t>
              </a:r>
              <a:endParaRPr lang="en-US" sz="5400"/>
            </a:p>
          </p:txBody>
        </p:sp>
        <p:sp>
          <p:nvSpPr>
            <p:cNvPr id="58385" name="_s1030"/>
            <p:cNvSpPr>
              <a:spLocks noChangeShapeType="1"/>
            </p:cNvSpPr>
            <p:nvPr/>
          </p:nvSpPr>
          <p:spPr bwMode="auto">
            <a:xfrm flipV="1">
              <a:off x="6714" y="3474"/>
              <a:ext cx="854" cy="1018"/>
            </a:xfrm>
            <a:prstGeom prst="line">
              <a:avLst/>
            </a:prstGeom>
            <a:noFill/>
            <a:ln w="38100">
              <a:solidFill>
                <a:srgbClr val="000000"/>
              </a:solidFill>
              <a:round/>
              <a:headEnd/>
              <a:tailEnd/>
            </a:ln>
          </p:spPr>
          <p:txBody>
            <a:bodyPr anchor="ctr"/>
            <a:lstStyle/>
            <a:p>
              <a:endParaRPr lang="en-US"/>
            </a:p>
          </p:txBody>
        </p:sp>
        <p:sp>
          <p:nvSpPr>
            <p:cNvPr id="58386" name="_s1029"/>
            <p:cNvSpPr>
              <a:spLocks noChangeArrowheads="1"/>
            </p:cNvSpPr>
            <p:nvPr/>
          </p:nvSpPr>
          <p:spPr bwMode="auto">
            <a:xfrm>
              <a:off x="7238" y="1840"/>
              <a:ext cx="1851" cy="1851"/>
            </a:xfrm>
            <a:prstGeom prst="ellipse">
              <a:avLst/>
            </a:prstGeom>
            <a:solidFill>
              <a:srgbClr val="0399FF"/>
            </a:solidFill>
            <a:ln w="28575">
              <a:solidFill>
                <a:srgbClr val="4B595B"/>
              </a:solidFill>
              <a:round/>
              <a:headEnd/>
              <a:tailEnd/>
            </a:ln>
          </p:spPr>
          <p:txBody>
            <a:bodyPr anchor="ctr"/>
            <a:lstStyle/>
            <a:p>
              <a:pPr algn="ctr"/>
              <a:r>
                <a:rPr lang="en-US" sz="1800" b="1" u="sng">
                  <a:latin typeface="Arial" charset="0"/>
                  <a:cs typeface="Arial" charset="0"/>
                </a:rPr>
                <a:t>Peers</a:t>
              </a:r>
              <a:br>
                <a:rPr lang="en-US" sz="1800" b="1" u="sng">
                  <a:latin typeface="Arial" charset="0"/>
                  <a:cs typeface="Arial" charset="0"/>
                </a:rPr>
              </a:br>
              <a:r>
                <a:rPr lang="en-US" sz="2000">
                  <a:latin typeface="Arial" charset="0"/>
                  <a:cs typeface="Arial" charset="0"/>
                </a:rPr>
                <a:t>Activities</a:t>
              </a:r>
              <a:br>
                <a:rPr lang="en-US" sz="2000">
                  <a:latin typeface="Arial" charset="0"/>
                  <a:cs typeface="Arial" charset="0"/>
                </a:rPr>
              </a:br>
              <a:r>
                <a:rPr lang="en-US" sz="2000">
                  <a:latin typeface="Arial" charset="0"/>
                  <a:cs typeface="Arial" charset="0"/>
                </a:rPr>
                <a:t>trends</a:t>
              </a:r>
              <a:endParaRPr lang="en-US" sz="2000"/>
            </a:p>
          </p:txBody>
        </p:sp>
        <p:sp>
          <p:nvSpPr>
            <p:cNvPr id="58387" name="_s1028"/>
            <p:cNvSpPr>
              <a:spLocks noChangeShapeType="1"/>
            </p:cNvSpPr>
            <p:nvPr/>
          </p:nvSpPr>
          <p:spPr bwMode="auto">
            <a:xfrm flipV="1">
              <a:off x="6120" y="2947"/>
              <a:ext cx="0" cy="1329"/>
            </a:xfrm>
            <a:prstGeom prst="line">
              <a:avLst/>
            </a:prstGeom>
            <a:noFill/>
            <a:ln w="38100">
              <a:solidFill>
                <a:srgbClr val="000000"/>
              </a:solidFill>
              <a:round/>
              <a:headEnd/>
              <a:tailEnd/>
            </a:ln>
          </p:spPr>
          <p:txBody>
            <a:bodyPr anchor="ctr"/>
            <a:lstStyle/>
            <a:p>
              <a:endParaRPr lang="en-US"/>
            </a:p>
          </p:txBody>
        </p:sp>
        <p:sp>
          <p:nvSpPr>
            <p:cNvPr id="23" name="_s1027"/>
            <p:cNvSpPr>
              <a:spLocks noChangeArrowheads="1"/>
            </p:cNvSpPr>
            <p:nvPr/>
          </p:nvSpPr>
          <p:spPr bwMode="auto">
            <a:xfrm>
              <a:off x="4578" y="1189"/>
              <a:ext cx="2569" cy="2835"/>
            </a:xfrm>
            <a:prstGeom prst="ellipse">
              <a:avLst/>
            </a:prstGeom>
            <a:solidFill>
              <a:schemeClr val="bg2">
                <a:lumMod val="75000"/>
              </a:schemeClr>
            </a:solidFill>
            <a:ln w="28575">
              <a:solidFill>
                <a:srgbClr val="D87600"/>
              </a:solidFill>
              <a:round/>
              <a:headEnd/>
              <a:tailEnd/>
            </a:ln>
          </p:spPr>
          <p:txBody>
            <a:bodyPr anchor="ctr"/>
            <a:lstStyle/>
            <a:p>
              <a:pPr algn="ctr">
                <a:defRPr/>
              </a:pPr>
              <a:r>
                <a:rPr lang="en-US" sz="1600" b="1" u="sng" dirty="0">
                  <a:latin typeface="Arial" charset="0"/>
                  <a:cs typeface="Arial" charset="0"/>
                </a:rPr>
                <a:t>Family</a:t>
              </a:r>
              <a:br>
                <a:rPr lang="en-US" sz="1600" b="1" u="sng" dirty="0">
                  <a:latin typeface="Arial" charset="0"/>
                  <a:cs typeface="Arial" charset="0"/>
                </a:rPr>
              </a:br>
              <a:r>
                <a:rPr lang="en-US" sz="1400" dirty="0">
                  <a:latin typeface="Arial" charset="0"/>
                  <a:cs typeface="Arial" charset="0"/>
                </a:rPr>
                <a:t>Language acquisition, relationships, rules, initial social interactions, morals, role models, </a:t>
              </a:r>
              <a:r>
                <a:rPr lang="en-US" sz="1400" dirty="0" err="1">
                  <a:latin typeface="Arial" charset="0"/>
                  <a:cs typeface="Arial" charset="0"/>
                </a:rPr>
                <a:t>behaviour</a:t>
              </a:r>
              <a:endParaRPr lang="en-US" sz="4800" dirty="0"/>
            </a:p>
          </p:txBody>
        </p:sp>
        <p:sp>
          <p:nvSpPr>
            <p:cNvPr id="58389" name="_s1026"/>
            <p:cNvSpPr>
              <a:spLocks noChangeArrowheads="1"/>
            </p:cNvSpPr>
            <p:nvPr/>
          </p:nvSpPr>
          <p:spPr bwMode="auto">
            <a:xfrm>
              <a:off x="5049" y="4341"/>
              <a:ext cx="2340" cy="1851"/>
            </a:xfrm>
            <a:prstGeom prst="ellipse">
              <a:avLst/>
            </a:prstGeom>
            <a:solidFill>
              <a:srgbClr val="F1FD09"/>
            </a:solidFill>
            <a:ln w="28575">
              <a:solidFill>
                <a:srgbClr val="CAD402"/>
              </a:solidFill>
              <a:round/>
              <a:headEnd/>
              <a:tailEnd/>
            </a:ln>
          </p:spPr>
          <p:txBody>
            <a:bodyPr anchor="ctr"/>
            <a:lstStyle/>
            <a:p>
              <a:pPr algn="ctr"/>
              <a:r>
                <a:rPr lang="en-US" sz="1600" b="1">
                  <a:latin typeface="Arial" charset="0"/>
                  <a:cs typeface="Arial" charset="0"/>
                </a:rPr>
                <a:t>Agents of Socialization</a:t>
              </a:r>
              <a:endParaRPr lang="en-US" sz="3600"/>
            </a:p>
          </p:txBody>
        </p:sp>
      </p:gr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en-US" b="1" i="1" u="sng" smtClean="0"/>
              <a:t>What is Personality??</a:t>
            </a:r>
          </a:p>
        </p:txBody>
      </p:sp>
      <p:sp>
        <p:nvSpPr>
          <p:cNvPr id="19458" name="Rectangle 3"/>
          <p:cNvSpPr>
            <a:spLocks noGrp="1"/>
          </p:cNvSpPr>
          <p:nvPr>
            <p:ph type="body" idx="1"/>
          </p:nvPr>
        </p:nvSpPr>
        <p:spPr>
          <a:xfrm>
            <a:off x="1042988" y="2324100"/>
            <a:ext cx="7262812" cy="3924300"/>
          </a:xfrm>
        </p:spPr>
        <p:txBody>
          <a:bodyPr/>
          <a:lstStyle/>
          <a:p>
            <a:pPr lvl="1" eaLnBrk="1" hangingPunct="1"/>
            <a:r>
              <a:rPr lang="en-US" sz="2400" b="1" i="1" smtClean="0"/>
              <a:t>The sum total of behaviors, attitudes, beliefs, and values that are characteristic of an individual</a:t>
            </a:r>
            <a:r>
              <a:rPr lang="en-US" sz="2400" b="1" smtClean="0"/>
              <a:t>.</a:t>
            </a:r>
          </a:p>
          <a:p>
            <a:pPr lvl="1" eaLnBrk="1" hangingPunct="1"/>
            <a:r>
              <a:rPr lang="en-US" sz="2400" b="1" smtClean="0"/>
              <a:t>Determines how we adjust to our environment, interacting with other people </a:t>
            </a:r>
          </a:p>
          <a:p>
            <a:pPr lvl="1" eaLnBrk="1" hangingPunct="1"/>
            <a:r>
              <a:rPr lang="en-US" sz="2400" b="1" smtClean="0"/>
              <a:t>At an older age, personality traits change at a </a:t>
            </a:r>
            <a:r>
              <a:rPr lang="en-US" sz="2400" b="1" i="1" u="sng" smtClean="0"/>
              <a:t>slower rate</a:t>
            </a:r>
            <a:r>
              <a:rPr lang="en-US" sz="2400" b="1" smtClean="0"/>
              <a:t>.</a:t>
            </a:r>
          </a:p>
          <a:p>
            <a:pPr lvl="2" eaLnBrk="1" hangingPunct="1"/>
            <a:r>
              <a:rPr lang="en-US" sz="2400" b="1" smtClean="0"/>
              <a:t>However, development varies from individual to individual.</a:t>
            </a:r>
          </a:p>
          <a:p>
            <a:pPr eaLnBrk="1" hangingPunct="1"/>
            <a:endParaRPr lang="en-US" b="1" smtClean="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idx="1"/>
          </p:nvPr>
        </p:nvSpPr>
        <p:spPr>
          <a:xfrm>
            <a:off x="533400" y="838200"/>
            <a:ext cx="7848600" cy="3508375"/>
          </a:xfrm>
        </p:spPr>
        <p:txBody>
          <a:bodyPr/>
          <a:lstStyle/>
          <a:p>
            <a:pPr eaLnBrk="1" hangingPunct="1">
              <a:spcBef>
                <a:spcPct val="10000"/>
              </a:spcBef>
            </a:pPr>
            <a:r>
              <a:rPr lang="en-US" sz="2800" smtClean="0"/>
              <a:t>Family – most important socializer  </a:t>
            </a:r>
          </a:p>
          <a:p>
            <a:pPr eaLnBrk="1" hangingPunct="1">
              <a:spcBef>
                <a:spcPct val="10000"/>
              </a:spcBef>
            </a:pPr>
            <a:r>
              <a:rPr lang="en-US" sz="2800" smtClean="0"/>
              <a:t>Experiences within the family determines the type of person an individual becomes </a:t>
            </a:r>
          </a:p>
        </p:txBody>
      </p:sp>
      <p:sp>
        <p:nvSpPr>
          <p:cNvPr id="5939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3FCEFDE-E270-4580-B671-0AC7ED560024}" type="slidenum">
              <a:rPr lang="en-US" smtClean="0">
                <a:latin typeface="Times New Roman" pitchFamily="18" charset="0"/>
              </a:rPr>
              <a:pPr/>
              <a:t>30</a:t>
            </a:fld>
            <a:endParaRPr lang="en-US" smtClean="0">
              <a:latin typeface="Times New Roman" pitchFamily="18" charset="0"/>
            </a:endParaRPr>
          </a:p>
        </p:txBody>
      </p:sp>
      <p:pic>
        <p:nvPicPr>
          <p:cNvPr id="59395" name="Picture 6" descr="http://images.flatworldknowledge.com/barkan/barkan-fig04_x006.jpg"/>
          <p:cNvPicPr>
            <a:picLocks noChangeAspect="1" noChangeArrowheads="1"/>
          </p:cNvPicPr>
          <p:nvPr/>
        </p:nvPicPr>
        <p:blipFill>
          <a:blip r:embed="rId3"/>
          <a:srcRect/>
          <a:stretch>
            <a:fillRect/>
          </a:stretch>
        </p:blipFill>
        <p:spPr bwMode="auto">
          <a:xfrm>
            <a:off x="1905000" y="2971800"/>
            <a:ext cx="5094288" cy="33956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idx="1"/>
          </p:nvPr>
        </p:nvSpPr>
        <p:spPr>
          <a:xfrm>
            <a:off x="5257800" y="1066800"/>
            <a:ext cx="3429000" cy="5562600"/>
          </a:xfrm>
        </p:spPr>
        <p:txBody>
          <a:bodyPr/>
          <a:lstStyle/>
          <a:p>
            <a:pPr eaLnBrk="1" hangingPunct="1">
              <a:spcBef>
                <a:spcPct val="10000"/>
              </a:spcBef>
            </a:pPr>
            <a:r>
              <a:rPr lang="en-US" sz="2800" b="1" u="sng" smtClean="0"/>
              <a:t>Peer group </a:t>
            </a:r>
            <a:r>
              <a:rPr lang="en-US" sz="2800" smtClean="0"/>
              <a:t>– primary group composed of individuals of roughly equal age and social characteristics, particularly influential during pre-teenage and early teenage years</a:t>
            </a:r>
          </a:p>
        </p:txBody>
      </p:sp>
      <p:sp>
        <p:nvSpPr>
          <p:cNvPr id="6144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76BBE03-1542-4EA7-BA34-8CAF8CFA5508}" type="slidenum">
              <a:rPr lang="en-US" smtClean="0">
                <a:latin typeface="Times New Roman" pitchFamily="18" charset="0"/>
              </a:rPr>
              <a:pPr/>
              <a:t>31</a:t>
            </a:fld>
            <a:endParaRPr lang="en-US" smtClean="0">
              <a:latin typeface="Times New Roman" pitchFamily="18" charset="0"/>
            </a:endParaRPr>
          </a:p>
        </p:txBody>
      </p:sp>
      <p:pic>
        <p:nvPicPr>
          <p:cNvPr id="61443" name="Picture 2" descr="http://hans.wyrdweb.eu/wp-content/uploads/2009/07/peer-group.jpg"/>
          <p:cNvPicPr>
            <a:picLocks noChangeAspect="1" noChangeArrowheads="1"/>
          </p:cNvPicPr>
          <p:nvPr/>
        </p:nvPicPr>
        <p:blipFill>
          <a:blip r:embed="rId3"/>
          <a:srcRect/>
          <a:stretch>
            <a:fillRect/>
          </a:stretch>
        </p:blipFill>
        <p:spPr bwMode="auto">
          <a:xfrm>
            <a:off x="533400" y="2362200"/>
            <a:ext cx="4572000" cy="304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idx="1"/>
          </p:nvPr>
        </p:nvSpPr>
        <p:spPr>
          <a:xfrm>
            <a:off x="914400" y="1066800"/>
            <a:ext cx="7467600" cy="3508375"/>
          </a:xfrm>
        </p:spPr>
        <p:txBody>
          <a:bodyPr/>
          <a:lstStyle/>
          <a:p>
            <a:pPr eaLnBrk="1" hangingPunct="1">
              <a:spcBef>
                <a:spcPct val="10000"/>
              </a:spcBef>
            </a:pPr>
            <a:r>
              <a:rPr lang="en-US" sz="2800" smtClean="0"/>
              <a:t>School – plays a major role because it occupies large amounts of time and attention </a:t>
            </a:r>
          </a:p>
          <a:p>
            <a:pPr eaLnBrk="1" hangingPunct="1">
              <a:spcBef>
                <a:spcPct val="10000"/>
              </a:spcBef>
            </a:pPr>
            <a:r>
              <a:rPr lang="en-US" sz="2800" smtClean="0"/>
              <a:t>Teachers and students model expectations </a:t>
            </a:r>
          </a:p>
        </p:txBody>
      </p:sp>
      <p:sp>
        <p:nvSpPr>
          <p:cNvPr id="6349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4F81073-9DEB-4DF5-8A79-8A40DFCEAEA5}" type="slidenum">
              <a:rPr lang="en-US" smtClean="0">
                <a:latin typeface="Times New Roman" pitchFamily="18" charset="0"/>
              </a:rPr>
              <a:pPr/>
              <a:t>32</a:t>
            </a:fld>
            <a:endParaRPr lang="en-US" smtClean="0">
              <a:latin typeface="Times New Roman" pitchFamily="18" charset="0"/>
            </a:endParaRPr>
          </a:p>
        </p:txBody>
      </p:sp>
      <p:pic>
        <p:nvPicPr>
          <p:cNvPr id="63491" name="Picture 2" descr="http://downloads.bbc.co.uk/rmhttp/schools/primaryhistory/images/victorian_britain/victorian_schools/v_class_boys_rows.jpg"/>
          <p:cNvPicPr>
            <a:picLocks noChangeAspect="1" noChangeArrowheads="1"/>
          </p:cNvPicPr>
          <p:nvPr/>
        </p:nvPicPr>
        <p:blipFill>
          <a:blip r:embed="rId3"/>
          <a:srcRect/>
          <a:stretch>
            <a:fillRect/>
          </a:stretch>
        </p:blipFill>
        <p:spPr bwMode="auto">
          <a:xfrm>
            <a:off x="3962400" y="3429000"/>
            <a:ext cx="4860925" cy="3017838"/>
          </a:xfrm>
          <a:prstGeom prst="rect">
            <a:avLst/>
          </a:prstGeom>
          <a:noFill/>
          <a:ln w="9525">
            <a:noFill/>
            <a:miter lim="800000"/>
            <a:headEnd/>
            <a:tailEnd/>
          </a:ln>
        </p:spPr>
      </p:pic>
      <p:pic>
        <p:nvPicPr>
          <p:cNvPr id="47108" name="Picture 4" descr="http://www.mcintoshareaschool.com/images/school-kids-clipart_001.gif"/>
          <p:cNvPicPr>
            <a:picLocks noChangeAspect="1" noChangeArrowheads="1"/>
          </p:cNvPicPr>
          <p:nvPr/>
        </p:nvPicPr>
        <p:blipFill>
          <a:blip r:embed="rId4"/>
          <a:srcRect/>
          <a:stretch>
            <a:fillRect/>
          </a:stretch>
        </p:blipFill>
        <p:spPr bwMode="auto">
          <a:xfrm>
            <a:off x="0" y="4343400"/>
            <a:ext cx="3746500" cy="18462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idx="1"/>
          </p:nvPr>
        </p:nvSpPr>
        <p:spPr>
          <a:xfrm>
            <a:off x="381000" y="762000"/>
            <a:ext cx="8077200" cy="3508375"/>
          </a:xfrm>
        </p:spPr>
        <p:txBody>
          <a:bodyPr/>
          <a:lstStyle/>
          <a:p>
            <a:pPr eaLnBrk="1" hangingPunct="1">
              <a:spcBef>
                <a:spcPct val="10000"/>
              </a:spcBef>
            </a:pPr>
            <a:r>
              <a:rPr lang="en-US" sz="2800" b="1" u="sng" smtClean="0"/>
              <a:t>Mass media </a:t>
            </a:r>
            <a:r>
              <a:rPr lang="en-US" sz="2800" smtClean="0"/>
              <a:t>– books, films, the Internet, magazines, television, radio, films and other forms of communication that reach large audiences with no personal contact between the individuals sending the information and those that receive it </a:t>
            </a:r>
          </a:p>
        </p:txBody>
      </p:sp>
      <p:sp>
        <p:nvSpPr>
          <p:cNvPr id="6553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EC18E8F-6ED0-4444-8626-6007BF92A210}" type="slidenum">
              <a:rPr lang="en-US" smtClean="0">
                <a:latin typeface="Times New Roman" pitchFamily="18" charset="0"/>
              </a:rPr>
              <a:pPr/>
              <a:t>33</a:t>
            </a:fld>
            <a:endParaRPr lang="en-US" smtClean="0">
              <a:latin typeface="Times New Roman" pitchFamily="18" charset="0"/>
            </a:endParaRPr>
          </a:p>
        </p:txBody>
      </p:sp>
      <p:pic>
        <p:nvPicPr>
          <p:cNvPr id="65539" name="Picture 6" descr="http://bytwochai.files.wordpress.com/2010/12/mass_media.jpg?w=286&amp;h=300"/>
          <p:cNvPicPr>
            <a:picLocks noChangeAspect="1" noChangeArrowheads="1"/>
          </p:cNvPicPr>
          <p:nvPr/>
        </p:nvPicPr>
        <p:blipFill>
          <a:blip r:embed="rId3"/>
          <a:srcRect/>
          <a:stretch>
            <a:fillRect/>
          </a:stretch>
        </p:blipFill>
        <p:spPr bwMode="auto">
          <a:xfrm>
            <a:off x="838200" y="3657600"/>
            <a:ext cx="2724150" cy="2857500"/>
          </a:xfrm>
          <a:prstGeom prst="rect">
            <a:avLst/>
          </a:prstGeom>
          <a:noFill/>
          <a:ln w="9525">
            <a:noFill/>
            <a:miter lim="800000"/>
            <a:headEnd/>
            <a:tailEnd/>
          </a:ln>
        </p:spPr>
      </p:pic>
      <p:pic>
        <p:nvPicPr>
          <p:cNvPr id="48132" name="Picture 4" descr="http://bytwochai.files.wordpress.com/2010/12/mass-media1.jpg"/>
          <p:cNvPicPr>
            <a:picLocks noChangeAspect="1" noChangeArrowheads="1"/>
          </p:cNvPicPr>
          <p:nvPr/>
        </p:nvPicPr>
        <p:blipFill>
          <a:blip r:embed="rId4"/>
          <a:srcRect/>
          <a:stretch>
            <a:fillRect/>
          </a:stretch>
        </p:blipFill>
        <p:spPr bwMode="auto">
          <a:xfrm>
            <a:off x="4191000" y="3505200"/>
            <a:ext cx="4252913" cy="29130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381000"/>
            <a:ext cx="7024688" cy="762000"/>
          </a:xfrm>
        </p:spPr>
        <p:txBody>
          <a:bodyPr/>
          <a:lstStyle/>
          <a:p>
            <a:pPr eaLnBrk="1" hangingPunct="1"/>
            <a:r>
              <a:rPr lang="en-US" smtClean="0"/>
              <a:t>Mass Media #s </a:t>
            </a:r>
          </a:p>
        </p:txBody>
      </p:sp>
      <p:sp>
        <p:nvSpPr>
          <p:cNvPr id="67586" name="Content Placeholder 2"/>
          <p:cNvSpPr>
            <a:spLocks noGrp="1"/>
          </p:cNvSpPr>
          <p:nvPr>
            <p:ph idx="1"/>
          </p:nvPr>
        </p:nvSpPr>
        <p:spPr>
          <a:xfrm>
            <a:off x="685800" y="1143000"/>
            <a:ext cx="7620000" cy="3508375"/>
          </a:xfrm>
        </p:spPr>
        <p:txBody>
          <a:bodyPr/>
          <a:lstStyle/>
          <a:p>
            <a:pPr eaLnBrk="1" hangingPunct="1"/>
            <a:r>
              <a:rPr lang="en-US" smtClean="0">
                <a:solidFill>
                  <a:schemeClr val="tx1"/>
                </a:solidFill>
              </a:rPr>
              <a:t>98% of homes in U.S. have TVs.</a:t>
            </a:r>
          </a:p>
          <a:p>
            <a:pPr lvl="1" eaLnBrk="1" hangingPunct="1"/>
            <a:r>
              <a:rPr lang="en-US" smtClean="0">
                <a:solidFill>
                  <a:schemeClr val="tx1"/>
                </a:solidFill>
              </a:rPr>
              <a:t>(</a:t>
            </a:r>
            <a:r>
              <a:rPr lang="en-US" b="1" u="sng" smtClean="0">
                <a:solidFill>
                  <a:schemeClr val="tx1"/>
                </a:solidFill>
              </a:rPr>
              <a:t>Average</a:t>
            </a:r>
            <a:r>
              <a:rPr lang="en-US" smtClean="0">
                <a:solidFill>
                  <a:schemeClr val="tx1"/>
                </a:solidFill>
              </a:rPr>
              <a:t>:  More than </a:t>
            </a:r>
            <a:r>
              <a:rPr lang="en-US" b="1" u="sng" smtClean="0">
                <a:solidFill>
                  <a:schemeClr val="tx1"/>
                </a:solidFill>
              </a:rPr>
              <a:t>2</a:t>
            </a:r>
            <a:r>
              <a:rPr lang="en-US" smtClean="0">
                <a:solidFill>
                  <a:schemeClr val="tx1"/>
                </a:solidFill>
              </a:rPr>
              <a:t> per home)</a:t>
            </a:r>
          </a:p>
          <a:p>
            <a:pPr eaLnBrk="1" hangingPunct="1"/>
            <a:r>
              <a:rPr lang="en-US" b="1" u="sng" smtClean="0">
                <a:solidFill>
                  <a:schemeClr val="tx1"/>
                </a:solidFill>
              </a:rPr>
              <a:t>6-17 years old:</a:t>
            </a:r>
          </a:p>
          <a:p>
            <a:pPr lvl="1" eaLnBrk="1" hangingPunct="1"/>
            <a:r>
              <a:rPr lang="en-US" smtClean="0">
                <a:solidFill>
                  <a:schemeClr val="tx1"/>
                </a:solidFill>
              </a:rPr>
              <a:t>TV is the </a:t>
            </a:r>
            <a:r>
              <a:rPr lang="en-US" b="1" u="sng" smtClean="0">
                <a:solidFill>
                  <a:schemeClr val="tx1"/>
                </a:solidFill>
              </a:rPr>
              <a:t>primary</a:t>
            </a:r>
            <a:r>
              <a:rPr lang="en-US" smtClean="0">
                <a:solidFill>
                  <a:schemeClr val="tx1"/>
                </a:solidFill>
              </a:rPr>
              <a:t> after-school activity!</a:t>
            </a:r>
          </a:p>
          <a:p>
            <a:pPr eaLnBrk="1" hangingPunct="1"/>
            <a:r>
              <a:rPr lang="en-US" smtClean="0">
                <a:solidFill>
                  <a:schemeClr val="tx1"/>
                </a:solidFill>
              </a:rPr>
              <a:t>Spend twice as much time watching TV than in school!</a:t>
            </a:r>
          </a:p>
          <a:p>
            <a:pPr eaLnBrk="1" hangingPunct="1"/>
            <a:r>
              <a:rPr lang="en-US" b="1" u="sng" smtClean="0">
                <a:solidFill>
                  <a:schemeClr val="tx1"/>
                </a:solidFill>
              </a:rPr>
              <a:t>Violence in the Media:</a:t>
            </a:r>
          </a:p>
          <a:p>
            <a:pPr lvl="1" eaLnBrk="1" hangingPunct="1"/>
            <a:r>
              <a:rPr lang="en-US" b="1" u="sng" smtClean="0">
                <a:solidFill>
                  <a:schemeClr val="tx1"/>
                </a:solidFill>
              </a:rPr>
              <a:t>By age 18…</a:t>
            </a:r>
          </a:p>
          <a:p>
            <a:pPr lvl="2" eaLnBrk="1" hangingPunct="1"/>
            <a:r>
              <a:rPr lang="en-US" smtClean="0">
                <a:solidFill>
                  <a:schemeClr val="tx1"/>
                </a:solidFill>
              </a:rPr>
              <a:t>Witnessed 200,000 fictional acts of violence</a:t>
            </a:r>
          </a:p>
          <a:p>
            <a:pPr lvl="2" eaLnBrk="1" hangingPunct="1"/>
            <a:r>
              <a:rPr lang="en-US" smtClean="0">
                <a:solidFill>
                  <a:schemeClr val="tx1"/>
                </a:solidFill>
              </a:rPr>
              <a:t>16,000 murders</a:t>
            </a:r>
          </a:p>
          <a:p>
            <a:pPr eaLnBrk="1" hangingPunct="1"/>
            <a:r>
              <a:rPr lang="en-US" b="1" smtClean="0">
                <a:solidFill>
                  <a:schemeClr val="tx1"/>
                </a:solidFill>
              </a:rPr>
              <a:t>Studies suggest that </a:t>
            </a:r>
            <a:r>
              <a:rPr lang="en-US" b="1" u="sng" smtClean="0">
                <a:solidFill>
                  <a:schemeClr val="tx1"/>
                </a:solidFill>
              </a:rPr>
              <a:t>violence</a:t>
            </a:r>
            <a:r>
              <a:rPr lang="en-US" b="1" smtClean="0">
                <a:solidFill>
                  <a:schemeClr val="tx1"/>
                </a:solidFill>
              </a:rPr>
              <a:t> encourages viewers to act in aggressive ways and to see aggression as a valid way to solve problems.</a:t>
            </a:r>
          </a:p>
          <a:p>
            <a:pPr eaLnBrk="1" hangingPunct="1"/>
            <a:endParaRPr lang="en-US" smtClean="0">
              <a:solidFill>
                <a:schemeClr val="tx1"/>
              </a:solidFill>
            </a:endParaRPr>
          </a:p>
          <a:p>
            <a:pPr eaLnBrk="1" hangingPunct="1"/>
            <a:endParaRPr lang="en-US" smtClean="0"/>
          </a:p>
        </p:txBody>
      </p:sp>
      <p:sp>
        <p:nvSpPr>
          <p:cNvPr id="675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BC99CCE-3BF9-4842-877A-EFE42A665651}" type="slidenum">
              <a:rPr lang="en-US" smtClean="0">
                <a:latin typeface="Times New Roman" pitchFamily="18" charset="0"/>
              </a:rPr>
              <a:pPr/>
              <a:t>34</a:t>
            </a:fld>
            <a:endParaRPr lang="en-US" smtClean="0">
              <a:latin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endParaRPr lang="en-US" smtClean="0"/>
          </a:p>
        </p:txBody>
      </p:sp>
      <p:sp>
        <p:nvSpPr>
          <p:cNvPr id="68610" name="Content Placeholder 2"/>
          <p:cNvSpPr>
            <a:spLocks noGrp="1"/>
          </p:cNvSpPr>
          <p:nvPr>
            <p:ph idx="1"/>
          </p:nvPr>
        </p:nvSpPr>
        <p:spPr/>
        <p:txBody>
          <a:bodyPr/>
          <a:lstStyle/>
          <a:p>
            <a:pPr eaLnBrk="1" hangingPunct="1"/>
            <a:endParaRPr lang="en-US" smtClean="0"/>
          </a:p>
        </p:txBody>
      </p:sp>
      <p:sp>
        <p:nvSpPr>
          <p:cNvPr id="686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EF01CD9-C1C3-4174-84AD-E10B2B0BE4C1}" type="slidenum">
              <a:rPr lang="en-US" smtClean="0">
                <a:latin typeface="Times New Roman" pitchFamily="18" charset="0"/>
              </a:rPr>
              <a:pPr/>
              <a:t>35</a:t>
            </a:fld>
            <a:endParaRPr lang="en-US" smtClean="0">
              <a:latin typeface="Times New Roman" pitchFamily="18" charset="0"/>
            </a:endParaRPr>
          </a:p>
        </p:txBody>
      </p:sp>
      <p:pic>
        <p:nvPicPr>
          <p:cNvPr id="68612" name="Picture 2" descr="http://www4.pcmag.com/media/images/287595-avg-kids-learning-computer-skills-before-life-skills.jpg?thumb=y"/>
          <p:cNvPicPr>
            <a:picLocks noChangeAspect="1" noChangeArrowheads="1"/>
          </p:cNvPicPr>
          <p:nvPr/>
        </p:nvPicPr>
        <p:blipFill>
          <a:blip r:embed="rId3"/>
          <a:srcRect/>
          <a:stretch>
            <a:fillRect/>
          </a:stretch>
        </p:blipFill>
        <p:spPr bwMode="auto">
          <a:xfrm>
            <a:off x="457200" y="304800"/>
            <a:ext cx="8229600" cy="6248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A335114-435C-442C-A86D-5031BDEB5554}" type="slidenum">
              <a:rPr lang="en-US" smtClean="0">
                <a:latin typeface="Times New Roman" pitchFamily="18" charset="0"/>
              </a:rPr>
              <a:pPr/>
              <a:t>36</a:t>
            </a:fld>
            <a:endParaRPr lang="en-US" smtClean="0">
              <a:latin typeface="Times New Roman" pitchFamily="18" charset="0"/>
            </a:endParaRPr>
          </a:p>
        </p:txBody>
      </p:sp>
      <p:sp>
        <p:nvSpPr>
          <p:cNvPr id="70658" name="Rectangle 4"/>
          <p:cNvSpPr>
            <a:spLocks noChangeArrowheads="1"/>
          </p:cNvSpPr>
          <p:nvPr/>
        </p:nvSpPr>
        <p:spPr bwMode="auto">
          <a:xfrm>
            <a:off x="609600" y="685800"/>
            <a:ext cx="7696200" cy="3786188"/>
          </a:xfrm>
          <a:prstGeom prst="rect">
            <a:avLst/>
          </a:prstGeom>
          <a:noFill/>
          <a:ln w="9525">
            <a:noFill/>
            <a:miter lim="800000"/>
            <a:headEnd/>
            <a:tailEnd/>
          </a:ln>
        </p:spPr>
        <p:txBody>
          <a:bodyPr>
            <a:spAutoFit/>
          </a:bodyPr>
          <a:lstStyle/>
          <a:p>
            <a:r>
              <a:rPr lang="en-US" sz="3200" b="1" u="sng"/>
              <a:t>Total institution:</a:t>
            </a:r>
          </a:p>
          <a:p>
            <a:pPr lvl="1"/>
            <a:r>
              <a:rPr lang="en-US" sz="3200"/>
              <a:t>A setting in which people are isolated from the rest of society for a set period of time and are subject to tight control.</a:t>
            </a:r>
          </a:p>
          <a:p>
            <a:pPr lvl="2"/>
            <a:r>
              <a:rPr lang="en-US" sz="3200" b="1" u="sng"/>
              <a:t>EX:</a:t>
            </a:r>
            <a:r>
              <a:rPr lang="en-US" sz="3200"/>
              <a:t>  </a:t>
            </a:r>
            <a:r>
              <a:rPr lang="en-US" sz="3200" b="1" i="1"/>
              <a:t>Prisons</a:t>
            </a:r>
            <a:r>
              <a:rPr lang="en-US" sz="3200"/>
              <a:t>, military boot camp, </a:t>
            </a:r>
          </a:p>
          <a:p>
            <a:pPr lvl="2">
              <a:buFont typeface="Wingdings" pitchFamily="2" charset="2"/>
              <a:buNone/>
            </a:pPr>
            <a:r>
              <a:rPr lang="en-US" sz="3200"/>
              <a:t>    and psychiatric hospitals.</a:t>
            </a:r>
          </a:p>
          <a:p>
            <a:pPr lvl="2"/>
            <a:endParaRPr lang="en-US"/>
          </a:p>
          <a:p>
            <a:pPr lvl="1"/>
            <a:endParaRPr lang="en-US"/>
          </a:p>
        </p:txBody>
      </p:sp>
      <p:pic>
        <p:nvPicPr>
          <p:cNvPr id="70659" name="Picture 5" descr="prison"/>
          <p:cNvPicPr>
            <a:picLocks noChangeAspect="1" noChangeArrowheads="1"/>
          </p:cNvPicPr>
          <p:nvPr/>
        </p:nvPicPr>
        <p:blipFill>
          <a:blip r:embed="rId2"/>
          <a:srcRect/>
          <a:stretch>
            <a:fillRect/>
          </a:stretch>
        </p:blipFill>
        <p:spPr bwMode="auto">
          <a:xfrm>
            <a:off x="2971800" y="3810000"/>
            <a:ext cx="3124200" cy="304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064BF78-FC8F-4F50-A5EB-9D65482E0326}" type="slidenum">
              <a:rPr lang="en-US" smtClean="0">
                <a:latin typeface="Times New Roman" pitchFamily="18" charset="0"/>
              </a:rPr>
              <a:pPr/>
              <a:t>37</a:t>
            </a:fld>
            <a:endParaRPr lang="en-US" smtClean="0">
              <a:latin typeface="Times New Roman" pitchFamily="18" charset="0"/>
            </a:endParaRPr>
          </a:p>
        </p:txBody>
      </p:sp>
      <p:sp>
        <p:nvSpPr>
          <p:cNvPr id="71682" name="Rectangle 2"/>
          <p:cNvSpPr>
            <a:spLocks noChangeArrowheads="1"/>
          </p:cNvSpPr>
          <p:nvPr/>
        </p:nvSpPr>
        <p:spPr bwMode="auto">
          <a:xfrm>
            <a:off x="838200" y="890588"/>
            <a:ext cx="7315200" cy="4357687"/>
          </a:xfrm>
          <a:prstGeom prst="rect">
            <a:avLst/>
          </a:prstGeom>
          <a:noFill/>
          <a:ln w="9525">
            <a:noFill/>
            <a:miter lim="800000"/>
            <a:headEnd/>
            <a:tailEnd/>
          </a:ln>
        </p:spPr>
        <p:txBody>
          <a:bodyPr>
            <a:spAutoFit/>
          </a:bodyPr>
          <a:lstStyle/>
          <a:p>
            <a:pPr>
              <a:lnSpc>
                <a:spcPct val="90000"/>
              </a:lnSpc>
            </a:pPr>
            <a:r>
              <a:rPr lang="en-US" sz="2800" b="1" u="sng"/>
              <a:t>Resocialization</a:t>
            </a:r>
            <a:r>
              <a:rPr lang="en-US" sz="2800"/>
              <a:t>:</a:t>
            </a:r>
          </a:p>
          <a:p>
            <a:pPr lvl="1">
              <a:lnSpc>
                <a:spcPct val="90000"/>
              </a:lnSpc>
            </a:pPr>
            <a:r>
              <a:rPr lang="en-US" sz="2800" i="1"/>
              <a:t>Involves a break with past experiences and the learning of new values and norms.</a:t>
            </a:r>
          </a:p>
          <a:p>
            <a:pPr lvl="1">
              <a:lnSpc>
                <a:spcPct val="90000"/>
              </a:lnSpc>
            </a:pPr>
            <a:r>
              <a:rPr lang="en-US" sz="2800"/>
              <a:t> </a:t>
            </a:r>
            <a:r>
              <a:rPr lang="en-US" sz="2800" b="1" u="sng"/>
              <a:t>Goal:</a:t>
            </a:r>
          </a:p>
          <a:p>
            <a:pPr lvl="2">
              <a:lnSpc>
                <a:spcPct val="90000"/>
              </a:lnSpc>
            </a:pPr>
            <a:r>
              <a:rPr lang="en-US" sz="2800"/>
              <a:t>To change an individuals personality and social behavior.</a:t>
            </a:r>
          </a:p>
          <a:p>
            <a:pPr lvl="1">
              <a:lnSpc>
                <a:spcPct val="90000"/>
              </a:lnSpc>
            </a:pPr>
            <a:r>
              <a:rPr lang="en-US" sz="2800"/>
              <a:t>Individual identity taken away!</a:t>
            </a:r>
          </a:p>
          <a:p>
            <a:pPr lvl="2">
              <a:lnSpc>
                <a:spcPct val="90000"/>
              </a:lnSpc>
            </a:pPr>
            <a:r>
              <a:rPr lang="en-US" sz="2800"/>
              <a:t>(</a:t>
            </a:r>
            <a:r>
              <a:rPr lang="en-US" sz="2800" b="1" u="sng"/>
              <a:t>EX</a:t>
            </a:r>
            <a:r>
              <a:rPr lang="en-US" sz="2800"/>
              <a:t>:  hair cut; uniforms; etc….)</a:t>
            </a:r>
          </a:p>
          <a:p>
            <a:pPr lvl="1">
              <a:lnSpc>
                <a:spcPct val="90000"/>
              </a:lnSpc>
            </a:pPr>
            <a:r>
              <a:rPr lang="en-US" sz="2800" b="1"/>
              <a:t>Once self is </a:t>
            </a:r>
            <a:r>
              <a:rPr lang="en-US" sz="2800" b="1" u="sng"/>
              <a:t>weakened</a:t>
            </a:r>
            <a:r>
              <a:rPr lang="en-US" sz="2800" b="1"/>
              <a:t>, then easier to convince others to conform to new patterns of behavior</a:t>
            </a:r>
            <a:r>
              <a:rPr lang="en-US" sz="2800"/>
              <a:t>.</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57275" y="1462088"/>
            <a:ext cx="7026275" cy="1143000"/>
          </a:xfrm>
        </p:spPr>
        <p:txBody>
          <a:bodyPr rtlCol="0">
            <a:normAutofit fontScale="90000"/>
          </a:bodyPr>
          <a:lstStyle/>
          <a:p>
            <a:pPr eaLnBrk="1" fontAlgn="auto" hangingPunct="1">
              <a:spcAft>
                <a:spcPts val="0"/>
              </a:spcAft>
              <a:defRPr/>
            </a:pPr>
            <a:r>
              <a:rPr lang="en-US" dirty="0"/>
              <a:t>Importance of Family and Education</a:t>
            </a:r>
          </a:p>
        </p:txBody>
      </p:sp>
      <p:sp>
        <p:nvSpPr>
          <p:cNvPr id="72706" name="Rectangle 3"/>
          <p:cNvSpPr>
            <a:spLocks noGrp="1" noChangeArrowheads="1"/>
          </p:cNvSpPr>
          <p:nvPr>
            <p:ph idx="1"/>
          </p:nvPr>
        </p:nvSpPr>
        <p:spPr>
          <a:xfrm>
            <a:off x="5257800" y="2362200"/>
            <a:ext cx="3276600" cy="2819400"/>
          </a:xfrm>
        </p:spPr>
        <p:txBody>
          <a:bodyPr/>
          <a:lstStyle/>
          <a:p>
            <a:pPr eaLnBrk="1" hangingPunct="1"/>
            <a:r>
              <a:rPr lang="en-US" smtClean="0"/>
              <a:t>Teach children important life skills</a:t>
            </a:r>
          </a:p>
          <a:p>
            <a:pPr eaLnBrk="1" hangingPunct="1"/>
            <a:r>
              <a:rPr lang="en-US" smtClean="0"/>
              <a:t>Teach values, norms and beliefs</a:t>
            </a:r>
          </a:p>
        </p:txBody>
      </p:sp>
      <p:sp>
        <p:nvSpPr>
          <p:cNvPr id="727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38BE259-D2D4-4F0D-B788-79DE6501DC9C}" type="slidenum">
              <a:rPr lang="en-US" smtClean="0">
                <a:latin typeface="Times New Roman" pitchFamily="18" charset="0"/>
              </a:rPr>
              <a:pPr/>
              <a:t>38</a:t>
            </a:fld>
            <a:endParaRPr lang="en-US" smtClean="0">
              <a:latin typeface="Times New Roman" pitchFamily="18" charset="0"/>
            </a:endParaRPr>
          </a:p>
        </p:txBody>
      </p:sp>
      <p:sp>
        <p:nvSpPr>
          <p:cNvPr id="72708" name="Rectangle 4"/>
          <p:cNvSpPr>
            <a:spLocks noChangeArrowheads="1"/>
          </p:cNvSpPr>
          <p:nvPr/>
        </p:nvSpPr>
        <p:spPr bwMode="auto">
          <a:xfrm>
            <a:off x="0" y="914400"/>
            <a:ext cx="9140825" cy="547688"/>
          </a:xfrm>
          <a:prstGeom prst="rect">
            <a:avLst/>
          </a:prstGeom>
          <a:solidFill>
            <a:schemeClr val="hlink"/>
          </a:solidFill>
          <a:ln w="9525">
            <a:noFill/>
            <a:miter lim="800000"/>
            <a:headEnd/>
            <a:tailEnd/>
          </a:ln>
        </p:spPr>
        <p:txBody>
          <a:bodyPr anchor="ctr"/>
          <a:lstStyle/>
          <a:p>
            <a:r>
              <a:rPr lang="en-US" sz="3200">
                <a:solidFill>
                  <a:schemeClr val="bg1"/>
                </a:solidFill>
              </a:rPr>
              <a:t>Section 3: Agents of Socialization</a:t>
            </a:r>
          </a:p>
        </p:txBody>
      </p:sp>
      <p:pic>
        <p:nvPicPr>
          <p:cNvPr id="72709" name="Picture 2" descr="http://www.psychlife.net/images/lifeskills1.gif"/>
          <p:cNvPicPr>
            <a:picLocks noChangeAspect="1" noChangeArrowheads="1"/>
          </p:cNvPicPr>
          <p:nvPr/>
        </p:nvPicPr>
        <p:blipFill>
          <a:blip r:embed="rId3"/>
          <a:srcRect/>
          <a:stretch>
            <a:fillRect/>
          </a:stretch>
        </p:blipFill>
        <p:spPr bwMode="auto">
          <a:xfrm>
            <a:off x="533400" y="2743200"/>
            <a:ext cx="4724400" cy="3962400"/>
          </a:xfrm>
          <a:prstGeom prst="rect">
            <a:avLst/>
          </a:prstGeom>
          <a:noFill/>
          <a:ln w="9525">
            <a:noFill/>
            <a:miter lim="800000"/>
            <a:headEnd/>
            <a:tailEnd/>
          </a:ln>
        </p:spPr>
      </p:pic>
      <p:pic>
        <p:nvPicPr>
          <p:cNvPr id="2052" name="Picture 4" descr="http://4.bp.blogspot.com/_wl7gu7H2MwA/SbRgOsi_ULI/AAAAAAAAANA/I7jXImKn8vk/s400/values_sm_1.gif"/>
          <p:cNvPicPr>
            <a:picLocks noChangeAspect="1" noChangeArrowheads="1"/>
          </p:cNvPicPr>
          <p:nvPr/>
        </p:nvPicPr>
        <p:blipFill>
          <a:blip r:embed="rId4"/>
          <a:srcRect/>
          <a:stretch>
            <a:fillRect/>
          </a:stretch>
        </p:blipFill>
        <p:spPr bwMode="auto">
          <a:xfrm>
            <a:off x="5943600" y="3962400"/>
            <a:ext cx="2438400" cy="24193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1219200"/>
            <a:ext cx="7543800" cy="1143000"/>
          </a:xfrm>
        </p:spPr>
        <p:txBody>
          <a:bodyPr>
            <a:normAutofit fontScale="90000"/>
          </a:bodyPr>
          <a:lstStyle/>
          <a:p>
            <a:pPr eaLnBrk="1" hangingPunct="1">
              <a:defRPr/>
            </a:pPr>
            <a:r>
              <a:rPr lang="en-US" sz="2800" b="1" smtClean="0">
                <a:solidFill>
                  <a:schemeClr val="tx1"/>
                </a:solidFill>
              </a:rPr>
              <a:t>The Main Question: </a:t>
            </a:r>
            <a:br>
              <a:rPr lang="en-US" sz="2800" b="1" smtClean="0">
                <a:solidFill>
                  <a:schemeClr val="tx1"/>
                </a:solidFill>
              </a:rPr>
            </a:br>
            <a:r>
              <a:rPr lang="en-US" sz="2800" b="1" smtClean="0">
                <a:solidFill>
                  <a:schemeClr val="tx1"/>
                </a:solidFill>
              </a:rPr>
              <a:t>Whether personality is hereditary or environmental that gives rise to personality and social behavior</a:t>
            </a:r>
          </a:p>
        </p:txBody>
      </p:sp>
      <p:sp>
        <p:nvSpPr>
          <p:cNvPr id="20482" name="Rectangle 3"/>
          <p:cNvSpPr>
            <a:spLocks noGrp="1" noChangeArrowheads="1"/>
          </p:cNvSpPr>
          <p:nvPr>
            <p:ph idx="1"/>
          </p:nvPr>
        </p:nvSpPr>
        <p:spPr>
          <a:xfrm>
            <a:off x="914400" y="2514600"/>
            <a:ext cx="6777038" cy="3508375"/>
          </a:xfrm>
        </p:spPr>
        <p:txBody>
          <a:bodyPr/>
          <a:lstStyle/>
          <a:p>
            <a:pPr eaLnBrk="1" hangingPunct="1">
              <a:spcBef>
                <a:spcPct val="10000"/>
              </a:spcBef>
            </a:pPr>
            <a:r>
              <a:rPr lang="en-US" sz="2800" smtClean="0"/>
              <a:t>Heredity – is transmission of genetic characteristics from parents to child</a:t>
            </a:r>
          </a:p>
          <a:p>
            <a:pPr eaLnBrk="1" hangingPunct="1">
              <a:spcBef>
                <a:spcPct val="10000"/>
              </a:spcBef>
            </a:pPr>
            <a:r>
              <a:rPr lang="en-US" sz="2800" smtClean="0"/>
              <a:t>Environment teaches you personality</a:t>
            </a:r>
          </a:p>
        </p:txBody>
      </p:sp>
      <p:sp>
        <p:nvSpPr>
          <p:cNvPr id="204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0D91C57-CA2E-464B-974F-41C612A521E4}" type="slidenum">
              <a:rPr lang="en-US" smtClean="0">
                <a:latin typeface="Times New Roman" pitchFamily="18" charset="0"/>
              </a:rPr>
              <a:pPr/>
              <a:t>4</a:t>
            </a:fld>
            <a:endParaRPr lang="en-US" smtClean="0">
              <a:latin typeface="Times New Roman" pitchFamily="18" charset="0"/>
            </a:endParaRPr>
          </a:p>
        </p:txBody>
      </p:sp>
      <p:pic>
        <p:nvPicPr>
          <p:cNvPr id="20484" name="Picture 6" descr="http://www.cartoonstock.com/lowres/ear0717l.jpg"/>
          <p:cNvPicPr>
            <a:picLocks noChangeAspect="1" noChangeArrowheads="1"/>
          </p:cNvPicPr>
          <p:nvPr/>
        </p:nvPicPr>
        <p:blipFill>
          <a:blip r:embed="rId3"/>
          <a:srcRect/>
          <a:stretch>
            <a:fillRect/>
          </a:stretch>
        </p:blipFill>
        <p:spPr bwMode="auto">
          <a:xfrm>
            <a:off x="5867400" y="4059238"/>
            <a:ext cx="2286000" cy="2381250"/>
          </a:xfrm>
          <a:prstGeom prst="rect">
            <a:avLst/>
          </a:prstGeom>
          <a:noFill/>
          <a:ln w="9525">
            <a:noFill/>
            <a:miter lim="800000"/>
            <a:headEnd/>
            <a:tailEnd/>
          </a:ln>
        </p:spPr>
      </p:pic>
      <p:pic>
        <p:nvPicPr>
          <p:cNvPr id="20485" name="Picture 10" descr="http://pigeonracingpigeons.files.wordpress.com/2010/05/genetics1.jpg"/>
          <p:cNvPicPr>
            <a:picLocks noChangeAspect="1" noChangeArrowheads="1"/>
          </p:cNvPicPr>
          <p:nvPr/>
        </p:nvPicPr>
        <p:blipFill>
          <a:blip r:embed="rId4"/>
          <a:srcRect/>
          <a:stretch>
            <a:fillRect/>
          </a:stretch>
        </p:blipFill>
        <p:spPr bwMode="auto">
          <a:xfrm>
            <a:off x="2057400" y="4391025"/>
            <a:ext cx="2286000" cy="1717675"/>
          </a:xfrm>
          <a:prstGeom prst="rect">
            <a:avLst/>
          </a:prstGeom>
          <a:noFill/>
          <a:ln w="9525">
            <a:noFill/>
            <a:miter lim="800000"/>
            <a:headEnd/>
            <a:tailEnd/>
          </a:ln>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33400" y="838200"/>
          <a:ext cx="8077200" cy="5699125"/>
        </p:xfrm>
        <a:graphic>
          <a:graphicData uri="http://schemas.openxmlformats.org/drawingml/2006/table">
            <a:tbl>
              <a:tblPr firstRow="1" bandRow="1">
                <a:tableStyleId>{72833802-FEF1-4C79-8D5D-14CF1EAF98D9}</a:tableStyleId>
              </a:tblPr>
              <a:tblGrid>
                <a:gridCol w="4038600"/>
                <a:gridCol w="4038600"/>
              </a:tblGrid>
              <a:tr h="457200">
                <a:tc>
                  <a:txBody>
                    <a:bodyPr/>
                    <a:lstStyle/>
                    <a:p>
                      <a:pPr algn="ctr"/>
                      <a:r>
                        <a:rPr lang="en-US" sz="2400" dirty="0" smtClean="0"/>
                        <a:t>HEREDITARY</a:t>
                      </a:r>
                      <a:endParaRPr lang="en-US" sz="2400" dirty="0"/>
                    </a:p>
                  </a:txBody>
                  <a:tcPr/>
                </a:tc>
                <a:tc>
                  <a:txBody>
                    <a:bodyPr/>
                    <a:lstStyle/>
                    <a:p>
                      <a:pPr algn="ctr"/>
                      <a:r>
                        <a:rPr lang="en-US" sz="2400" dirty="0" smtClean="0"/>
                        <a:t>ENVIRONMENTAL</a:t>
                      </a:r>
                      <a:endParaRPr lang="en-US" sz="2400" dirty="0"/>
                    </a:p>
                  </a:txBody>
                  <a:tcPr/>
                </a:tc>
              </a:tr>
              <a:tr h="370840">
                <a:tc>
                  <a:txBody>
                    <a:bodyPr/>
                    <a:lstStyle/>
                    <a:p>
                      <a:pPr algn="ctr"/>
                      <a:r>
                        <a:rPr lang="en-US" sz="2000" dirty="0" smtClean="0"/>
                        <a:t>NATURE</a:t>
                      </a:r>
                      <a:endParaRPr lang="en-US" sz="2000" dirty="0"/>
                    </a:p>
                  </a:txBody>
                  <a:tcPr/>
                </a:tc>
                <a:tc>
                  <a:txBody>
                    <a:bodyPr/>
                    <a:lstStyle/>
                    <a:p>
                      <a:pPr algn="ctr"/>
                      <a:r>
                        <a:rPr lang="en-US" sz="2000" dirty="0" smtClean="0"/>
                        <a:t>NURTURE</a:t>
                      </a:r>
                      <a:r>
                        <a:rPr lang="en-US" sz="2000" baseline="0" dirty="0" smtClean="0"/>
                        <a:t> </a:t>
                      </a:r>
                      <a:endParaRPr lang="en-US" sz="2000" dirty="0"/>
                    </a:p>
                  </a:txBody>
                  <a:tcPr/>
                </a:tc>
              </a:tr>
              <a:tr h="370840">
                <a:tc>
                  <a:txBody>
                    <a:bodyPr/>
                    <a:lstStyle/>
                    <a:p>
                      <a:r>
                        <a:rPr lang="en-US" sz="3200" dirty="0" smtClean="0"/>
                        <a:t>-much</a:t>
                      </a:r>
                      <a:r>
                        <a:rPr lang="en-US" sz="3200" baseline="0" dirty="0" smtClean="0"/>
                        <a:t> of human behavior is based on</a:t>
                      </a:r>
                      <a:r>
                        <a:rPr lang="en-US" sz="3200" b="1" u="sng" baseline="0" dirty="0" smtClean="0"/>
                        <a:t> instinct- </a:t>
                      </a:r>
                      <a:r>
                        <a:rPr lang="en-US" sz="3200" baseline="0" dirty="0" smtClean="0"/>
                        <a:t>unchanging, biological inherited behavior pattern </a:t>
                      </a:r>
                    </a:p>
                    <a:p>
                      <a:r>
                        <a:rPr lang="en-US" sz="3200" baseline="0" dirty="0" smtClean="0"/>
                        <a:t>-biological basis of behavior</a:t>
                      </a:r>
                    </a:p>
                    <a:p>
                      <a:endParaRPr lang="en-US" sz="3200" dirty="0"/>
                    </a:p>
                  </a:txBody>
                  <a:tcPr/>
                </a:tc>
                <a:tc>
                  <a:txBody>
                    <a:bodyPr/>
                    <a:lstStyle/>
                    <a:p>
                      <a:r>
                        <a:rPr lang="en-US" sz="2800" dirty="0" smtClean="0"/>
                        <a:t>-behavior</a:t>
                      </a:r>
                      <a:r>
                        <a:rPr lang="en-US" sz="2800" baseline="0" dirty="0" smtClean="0"/>
                        <a:t> and personality attributed to environmental factors and social learning </a:t>
                      </a:r>
                    </a:p>
                    <a:p>
                      <a:r>
                        <a:rPr lang="en-US" sz="2800" baseline="0" dirty="0" smtClean="0"/>
                        <a:t>-</a:t>
                      </a:r>
                      <a:r>
                        <a:rPr lang="en-US" sz="2800" dirty="0" smtClean="0"/>
                        <a:t>Behavior is result of </a:t>
                      </a:r>
                      <a:r>
                        <a:rPr lang="en-US" sz="2800" b="1" i="0" u="sng" dirty="0" smtClean="0">
                          <a:solidFill>
                            <a:schemeClr val="tx1"/>
                          </a:solidFill>
                        </a:rPr>
                        <a:t>social environment</a:t>
                      </a:r>
                      <a:r>
                        <a:rPr lang="en-US" sz="2800" i="0" dirty="0" smtClean="0">
                          <a:solidFill>
                            <a:schemeClr val="tx1"/>
                          </a:solidFill>
                        </a:rPr>
                        <a:t>.</a:t>
                      </a:r>
                    </a:p>
                    <a:p>
                      <a:pPr lvl="1">
                        <a:defRPr/>
                      </a:pPr>
                      <a:r>
                        <a:rPr lang="en-US" sz="2800" b="1" u="sng" dirty="0" smtClean="0"/>
                        <a:t>EX</a:t>
                      </a:r>
                      <a:r>
                        <a:rPr lang="en-US" sz="2800" dirty="0" smtClean="0"/>
                        <a:t>:  Your friends can shape your personality.</a:t>
                      </a:r>
                    </a:p>
                    <a:p>
                      <a:endParaRPr lang="en-US" sz="3200" dirty="0"/>
                    </a:p>
                  </a:txBody>
                  <a:tcPr/>
                </a:tc>
              </a:tr>
            </a:tbl>
          </a:graphicData>
        </a:graphic>
      </p:graphicFrame>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457200" y="762000"/>
            <a:ext cx="7024688" cy="1143000"/>
          </a:xfrm>
        </p:spPr>
        <p:txBody>
          <a:bodyPr/>
          <a:lstStyle/>
          <a:p>
            <a:pPr eaLnBrk="1" hangingPunct="1"/>
            <a:r>
              <a:rPr lang="en-US" sz="3200" smtClean="0"/>
              <a:t>Only Sociobiologists care of genetic basis of human behavior </a:t>
            </a:r>
          </a:p>
        </p:txBody>
      </p:sp>
      <p:sp>
        <p:nvSpPr>
          <p:cNvPr id="23554" name="Content Placeholder 3"/>
          <p:cNvSpPr>
            <a:spLocks noGrp="1"/>
          </p:cNvSpPr>
          <p:nvPr>
            <p:ph idx="1"/>
          </p:nvPr>
        </p:nvSpPr>
        <p:spPr>
          <a:xfrm>
            <a:off x="457200" y="2438400"/>
            <a:ext cx="8229600" cy="3886200"/>
          </a:xfrm>
        </p:spPr>
        <p:txBody>
          <a:bodyPr/>
          <a:lstStyle/>
          <a:p>
            <a:pPr lvl="1" eaLnBrk="1" hangingPunct="1"/>
            <a:r>
              <a:rPr lang="en-US" sz="2800" b="1" u="sng" smtClean="0">
                <a:solidFill>
                  <a:schemeClr val="tx1"/>
                </a:solidFill>
              </a:rPr>
              <a:t>Sociobiology: </a:t>
            </a:r>
            <a:r>
              <a:rPr lang="en-US" sz="2800" smtClean="0"/>
              <a:t>The systematic study of the biological basis of all social behavior.</a:t>
            </a:r>
          </a:p>
          <a:p>
            <a:pPr lvl="1" eaLnBrk="1" hangingPunct="1"/>
            <a:r>
              <a:rPr lang="en-US" sz="2800" smtClean="0"/>
              <a:t>Believe that cultural characteristics like religion, cooperation, competition, slavery, territoriality, and envy are rooted in the genetic makeup of human </a:t>
            </a:r>
          </a:p>
          <a:p>
            <a:pPr lvl="1" eaLnBrk="1" hangingPunct="1"/>
            <a:r>
              <a:rPr lang="en-US" sz="2800" smtClean="0"/>
              <a:t>Most human social life is determined by biological factors</a:t>
            </a:r>
          </a:p>
          <a:p>
            <a:pPr eaLnBrk="1" hangingPunct="1"/>
            <a:endParaRPr lang="en-US" smtClean="0"/>
          </a:p>
        </p:txBody>
      </p:sp>
      <p:sp>
        <p:nvSpPr>
          <p:cNvPr id="23555"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509A7E0-36BD-46B2-A351-EFFC968A12DD}" type="slidenum">
              <a:rPr lang="en-US" smtClean="0">
                <a:latin typeface="Times New Roman" pitchFamily="18" charset="0"/>
              </a:rPr>
              <a:pPr/>
              <a:t>6</a:t>
            </a:fld>
            <a:endParaRPr lang="en-US" smtClean="0">
              <a:latin typeface="Times New Roman" pitchFamily="18" charset="0"/>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7A6D3F0-1608-4047-A324-F720EAF1D1FB}" type="slidenum">
              <a:rPr lang="en-US" smtClean="0">
                <a:latin typeface="Times New Roman" pitchFamily="18" charset="0"/>
              </a:rPr>
              <a:pPr/>
              <a:t>7</a:t>
            </a:fld>
            <a:endParaRPr lang="en-US" smtClean="0">
              <a:latin typeface="Times New Roman" pitchFamily="18" charset="0"/>
            </a:endParaRPr>
          </a:p>
        </p:txBody>
      </p:sp>
      <p:sp>
        <p:nvSpPr>
          <p:cNvPr id="24578" name="Rectangle 4"/>
          <p:cNvSpPr>
            <a:spLocks noChangeArrowheads="1"/>
          </p:cNvSpPr>
          <p:nvPr/>
        </p:nvSpPr>
        <p:spPr bwMode="auto">
          <a:xfrm>
            <a:off x="685800" y="762000"/>
            <a:ext cx="7315200" cy="5262563"/>
          </a:xfrm>
          <a:prstGeom prst="rect">
            <a:avLst/>
          </a:prstGeom>
          <a:noFill/>
          <a:ln w="9525">
            <a:noFill/>
            <a:miter lim="800000"/>
            <a:headEnd/>
            <a:tailEnd/>
          </a:ln>
        </p:spPr>
        <p:txBody>
          <a:bodyPr>
            <a:spAutoFit/>
          </a:bodyPr>
          <a:lstStyle/>
          <a:p>
            <a:pPr algn="ctr"/>
            <a:r>
              <a:rPr lang="en-US" sz="4800" i="1" u="sng"/>
              <a:t>What do most sociologists believe????</a:t>
            </a:r>
          </a:p>
          <a:p>
            <a:pPr algn="ctr"/>
            <a:r>
              <a:rPr lang="en-US" sz="4000" b="1"/>
              <a:t>Assume that personality and social behavior result from a </a:t>
            </a:r>
            <a:r>
              <a:rPr lang="en-US" sz="4000"/>
              <a:t>blending</a:t>
            </a:r>
            <a:r>
              <a:rPr lang="en-US" sz="4000" b="1"/>
              <a:t> of hereditary and social environmental influences, with environmental factors having the most influence.</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09600" y="762000"/>
            <a:ext cx="7026275" cy="1143000"/>
          </a:xfrm>
        </p:spPr>
        <p:txBody>
          <a:bodyPr/>
          <a:lstStyle/>
          <a:p>
            <a:pPr eaLnBrk="1" hangingPunct="1"/>
            <a:r>
              <a:rPr lang="en-US" sz="2800" smtClean="0">
                <a:solidFill>
                  <a:schemeClr val="tx1"/>
                </a:solidFill>
              </a:rPr>
              <a:t>Factors That Shape </a:t>
            </a:r>
            <a:br>
              <a:rPr lang="en-US" sz="2800" smtClean="0">
                <a:solidFill>
                  <a:schemeClr val="tx1"/>
                </a:solidFill>
              </a:rPr>
            </a:br>
            <a:r>
              <a:rPr lang="en-US" sz="2800" smtClean="0">
                <a:solidFill>
                  <a:schemeClr val="tx1"/>
                </a:solidFill>
              </a:rPr>
              <a:t>Personality and behavior Development</a:t>
            </a:r>
          </a:p>
        </p:txBody>
      </p:sp>
      <p:sp>
        <p:nvSpPr>
          <p:cNvPr id="25602" name="Rectangle 3"/>
          <p:cNvSpPr>
            <a:spLocks noGrp="1" noChangeArrowheads="1"/>
          </p:cNvSpPr>
          <p:nvPr>
            <p:ph idx="1"/>
          </p:nvPr>
        </p:nvSpPr>
        <p:spPr>
          <a:xfrm>
            <a:off x="609600" y="2286000"/>
            <a:ext cx="6777038" cy="3508375"/>
          </a:xfrm>
        </p:spPr>
        <p:txBody>
          <a:bodyPr/>
          <a:lstStyle/>
          <a:p>
            <a:pPr eaLnBrk="1" hangingPunct="1">
              <a:spcBef>
                <a:spcPct val="10000"/>
              </a:spcBef>
              <a:buFont typeface="Wingdings 2" pitchFamily="18" charset="2"/>
              <a:buNone/>
            </a:pPr>
            <a:r>
              <a:rPr lang="en-US" sz="2800" b="1" smtClean="0"/>
              <a:t>#1 Parents </a:t>
            </a:r>
            <a:r>
              <a:rPr lang="en-US" sz="2800" smtClean="0"/>
              <a:t>– parental characteristics  such as </a:t>
            </a:r>
          </a:p>
          <a:p>
            <a:pPr lvl="1" eaLnBrk="1" hangingPunct="1">
              <a:spcBef>
                <a:spcPct val="10000"/>
              </a:spcBef>
            </a:pPr>
            <a:r>
              <a:rPr lang="en-US" sz="2600" smtClean="0"/>
              <a:t>Their age</a:t>
            </a:r>
          </a:p>
          <a:p>
            <a:pPr lvl="1" eaLnBrk="1" hangingPunct="1">
              <a:spcBef>
                <a:spcPct val="10000"/>
              </a:spcBef>
            </a:pPr>
            <a:r>
              <a:rPr lang="en-US" sz="2600" smtClean="0"/>
              <a:t>Level of education</a:t>
            </a:r>
          </a:p>
          <a:p>
            <a:pPr lvl="1" eaLnBrk="1" hangingPunct="1">
              <a:spcBef>
                <a:spcPct val="10000"/>
              </a:spcBef>
            </a:pPr>
            <a:r>
              <a:rPr lang="en-US" sz="2600" smtClean="0"/>
              <a:t>Religious orientation</a:t>
            </a:r>
          </a:p>
          <a:p>
            <a:pPr lvl="1" eaLnBrk="1" hangingPunct="1">
              <a:spcBef>
                <a:spcPct val="10000"/>
              </a:spcBef>
            </a:pPr>
            <a:r>
              <a:rPr lang="en-US" sz="2600" smtClean="0"/>
              <a:t>economic status</a:t>
            </a:r>
          </a:p>
          <a:p>
            <a:pPr lvl="1" eaLnBrk="1" hangingPunct="1">
              <a:spcBef>
                <a:spcPct val="10000"/>
              </a:spcBef>
            </a:pPr>
            <a:r>
              <a:rPr lang="en-US" sz="2600" smtClean="0"/>
              <a:t>Cultural heritage</a:t>
            </a:r>
          </a:p>
          <a:p>
            <a:pPr lvl="1" eaLnBrk="1" hangingPunct="1">
              <a:spcBef>
                <a:spcPct val="10000"/>
              </a:spcBef>
            </a:pPr>
            <a:r>
              <a:rPr lang="en-US" sz="2600" smtClean="0"/>
              <a:t>Occupational background </a:t>
            </a:r>
          </a:p>
        </p:txBody>
      </p:sp>
      <p:sp>
        <p:nvSpPr>
          <p:cNvPr id="25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0F48662-DB01-4065-A814-BB182E943633}" type="slidenum">
              <a:rPr lang="en-US" smtClean="0">
                <a:latin typeface="Times New Roman" pitchFamily="18" charset="0"/>
              </a:rPr>
              <a:pPr/>
              <a:t>8</a:t>
            </a:fld>
            <a:endParaRPr lang="en-US" smtClean="0">
              <a:latin typeface="Times New Roman" pitchFamily="18" charset="0"/>
            </a:endParaRPr>
          </a:p>
        </p:txBody>
      </p:sp>
      <p:pic>
        <p:nvPicPr>
          <p:cNvPr id="25604" name="Picture 8" descr="http://allwomenstalk.com/wp-content/uploads/heredity.jpg"/>
          <p:cNvPicPr>
            <a:picLocks noChangeAspect="1" noChangeArrowheads="1"/>
          </p:cNvPicPr>
          <p:nvPr/>
        </p:nvPicPr>
        <p:blipFill>
          <a:blip r:embed="rId3"/>
          <a:srcRect/>
          <a:stretch>
            <a:fillRect/>
          </a:stretch>
        </p:blipFill>
        <p:spPr bwMode="auto">
          <a:xfrm>
            <a:off x="6172200" y="4876800"/>
            <a:ext cx="2279650" cy="1709738"/>
          </a:xfrm>
          <a:prstGeom prst="rect">
            <a:avLst/>
          </a:prstGeom>
          <a:noFill/>
          <a:ln w="9525">
            <a:noFill/>
            <a:miter lim="800000"/>
            <a:headEnd/>
            <a:tailEnd/>
          </a:ln>
        </p:spPr>
      </p:pic>
      <p:pic>
        <p:nvPicPr>
          <p:cNvPr id="25605" name="Picture 2" descr="http://static5.businessinsider.com/image/4c179d777f8b9a674d0c0000/children-denmark.jpg"/>
          <p:cNvPicPr>
            <a:picLocks noChangeAspect="1" noChangeArrowheads="1"/>
          </p:cNvPicPr>
          <p:nvPr/>
        </p:nvPicPr>
        <p:blipFill>
          <a:blip r:embed="rId4"/>
          <a:srcRect/>
          <a:stretch>
            <a:fillRect/>
          </a:stretch>
        </p:blipFill>
        <p:spPr bwMode="auto">
          <a:xfrm>
            <a:off x="5791200" y="2743200"/>
            <a:ext cx="2692400" cy="2019300"/>
          </a:xfrm>
          <a:prstGeom prst="rect">
            <a:avLst/>
          </a:prstGeom>
          <a:noFill/>
          <a:ln w="9525">
            <a:noFill/>
            <a:miter lim="800000"/>
            <a:headEnd/>
            <a:tailEnd/>
          </a:ln>
        </p:spPr>
      </p:pic>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idx="1"/>
          </p:nvPr>
        </p:nvSpPr>
        <p:spPr>
          <a:xfrm>
            <a:off x="457200" y="381000"/>
            <a:ext cx="4419600" cy="6172200"/>
          </a:xfrm>
        </p:spPr>
        <p:txBody>
          <a:bodyPr/>
          <a:lstStyle/>
          <a:p>
            <a:pPr eaLnBrk="1" hangingPunct="1">
              <a:spcBef>
                <a:spcPct val="10000"/>
              </a:spcBef>
              <a:buFont typeface="Wingdings 2" pitchFamily="18" charset="2"/>
              <a:buNone/>
            </a:pPr>
            <a:r>
              <a:rPr lang="en-US" sz="2800" b="1" smtClean="0"/>
              <a:t>#2 Birth order – </a:t>
            </a:r>
            <a:r>
              <a:rPr lang="en-US" sz="2800" smtClean="0"/>
              <a:t>personalities are shaped by whether one has siblings because they have a different view of the world than do children who have no siblings </a:t>
            </a:r>
          </a:p>
          <a:p>
            <a:pPr eaLnBrk="1" hangingPunct="1">
              <a:spcBef>
                <a:spcPct val="10000"/>
              </a:spcBef>
            </a:pPr>
            <a:r>
              <a:rPr lang="en-US" sz="2000" smtClean="0"/>
              <a:t>1</a:t>
            </a:r>
            <a:r>
              <a:rPr lang="en-US" sz="2000" baseline="30000" smtClean="0"/>
              <a:t>st</a:t>
            </a:r>
            <a:r>
              <a:rPr lang="en-US" sz="2000" smtClean="0"/>
              <a:t>: more achievement-oriented, cooperative, cautious</a:t>
            </a:r>
          </a:p>
          <a:p>
            <a:pPr eaLnBrk="1" hangingPunct="1">
              <a:spcBef>
                <a:spcPct val="10000"/>
              </a:spcBef>
            </a:pPr>
            <a:r>
              <a:rPr lang="en-US" sz="2000" smtClean="0"/>
              <a:t>Later children: better in social relationships, affectionate, friendly, creative </a:t>
            </a:r>
          </a:p>
        </p:txBody>
      </p:sp>
      <p:sp>
        <p:nvSpPr>
          <p:cNvPr id="2765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65EA4D6-2285-4611-B3DF-0C0E795E7DB7}" type="slidenum">
              <a:rPr lang="en-US" smtClean="0">
                <a:latin typeface="Times New Roman" pitchFamily="18" charset="0"/>
              </a:rPr>
              <a:pPr/>
              <a:t>9</a:t>
            </a:fld>
            <a:endParaRPr lang="en-US" smtClean="0">
              <a:latin typeface="Times New Roman" pitchFamily="18" charset="0"/>
            </a:endParaRPr>
          </a:p>
        </p:txBody>
      </p:sp>
      <p:pic>
        <p:nvPicPr>
          <p:cNvPr id="27651" name="Picture 2" descr="http://blog.lib.umn.edu/paldr001/myblog/Birth%20order.jpg"/>
          <p:cNvPicPr>
            <a:picLocks noChangeAspect="1" noChangeArrowheads="1"/>
          </p:cNvPicPr>
          <p:nvPr/>
        </p:nvPicPr>
        <p:blipFill>
          <a:blip r:embed="rId3"/>
          <a:srcRect/>
          <a:stretch>
            <a:fillRect/>
          </a:stretch>
        </p:blipFill>
        <p:spPr bwMode="auto">
          <a:xfrm>
            <a:off x="4953000" y="0"/>
            <a:ext cx="3810000" cy="5038725"/>
          </a:xfrm>
          <a:prstGeom prst="rect">
            <a:avLst/>
          </a:prstGeom>
          <a:noFill/>
          <a:ln w="9525">
            <a:noFill/>
            <a:miter lim="800000"/>
            <a:headEnd/>
            <a:tailEnd/>
          </a:ln>
        </p:spPr>
      </p:pic>
    </p:spTree>
  </p:cSld>
  <p:clrMapOvr>
    <a:masterClrMapping/>
  </p:clrMapOvr>
  <p:transition spd="med">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456</TotalTime>
  <Words>1907</Words>
  <Application>Microsoft Macintosh PowerPoint</Application>
  <PresentationFormat>On-screen Show (4:3)</PresentationFormat>
  <Paragraphs>322</Paragraphs>
  <Slides>38</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 Black</vt:lpstr>
      <vt:lpstr>Century Gothic</vt:lpstr>
      <vt:lpstr>Wingdings</vt:lpstr>
      <vt:lpstr>Wingdings 2</vt:lpstr>
      <vt:lpstr>Arial</vt:lpstr>
      <vt:lpstr>Times New Roman</vt:lpstr>
      <vt:lpstr>Austin</vt:lpstr>
      <vt:lpstr>CHAPTER 5 Socializing the Individual</vt:lpstr>
      <vt:lpstr>Objectives:</vt:lpstr>
      <vt:lpstr>What is Personality??</vt:lpstr>
      <vt:lpstr>The Main Question:  Whether personality is hereditary or environmental that gives rise to personality and social behavior</vt:lpstr>
      <vt:lpstr>PowerPoint Presentation</vt:lpstr>
      <vt:lpstr>Only Sociobiologists care of genetic basis of human behavior </vt:lpstr>
      <vt:lpstr>PowerPoint Presentation</vt:lpstr>
      <vt:lpstr>Factors That Shape  Personality and behavior Development</vt:lpstr>
      <vt:lpstr>PowerPoint Presentation</vt:lpstr>
      <vt:lpstr>PowerPoint Presentation</vt:lpstr>
      <vt:lpstr>PowerPoint Presentation</vt:lpstr>
      <vt:lpstr>Isolation in Childhood  and Development</vt:lpstr>
      <vt:lpstr>PowerPoint Presentation</vt:lpstr>
      <vt:lpstr>PowerPoint Presentation</vt:lpstr>
      <vt:lpstr>PowerPoint Presentation</vt:lpstr>
      <vt:lpstr>PowerPoint Presentation</vt:lpstr>
      <vt:lpstr>PowerPoint Presentation</vt:lpstr>
      <vt:lpstr>Objectives:</vt:lpstr>
      <vt:lpstr>How Sense of Self Emerges</vt:lpstr>
      <vt:lpstr>Three Theories of Socialization</vt:lpstr>
      <vt:lpstr>John Locke – The Tabula Rosa</vt:lpstr>
      <vt:lpstr>Charles Horton Cooley –  The Looking Glass Self </vt:lpstr>
      <vt:lpstr>Looking-glass self: 3 steps</vt:lpstr>
      <vt:lpstr>PowerPoint Presentation</vt:lpstr>
      <vt:lpstr>George Herbert Mead – Role-Taking </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Mass Media #s </vt:lpstr>
      <vt:lpstr>PowerPoint Presentation</vt:lpstr>
      <vt:lpstr>PowerPoint Presentation</vt:lpstr>
      <vt:lpstr>PowerPoint Presentation</vt:lpstr>
      <vt:lpstr>Importance of Family and Education</vt:lpstr>
    </vt:vector>
  </TitlesOfParts>
  <Company>Hewlett-Packard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Socializing the Individual</dc:title>
  <dc:creator>Tina Little</dc:creator>
  <cp:lastModifiedBy>michael tuttle</cp:lastModifiedBy>
  <cp:revision>39</cp:revision>
  <dcterms:created xsi:type="dcterms:W3CDTF">2012-10-14T18:52:57Z</dcterms:created>
  <dcterms:modified xsi:type="dcterms:W3CDTF">2019-11-25T13:09:10Z</dcterms:modified>
</cp:coreProperties>
</file>