
<file path=[Content_Types].xml><?xml version="1.0" encoding="utf-8"?>
<Types xmlns="http://schemas.openxmlformats.org/package/2006/content-types">
  <Default Extension="xml" ContentType="application/xml"/>
  <Default Extension="jpeg" ContentType="image/jpeg"/>
  <Default Extension="png" ContentType="image/png"/>
  <Default Extension="wdp" ContentType="image/vnd.ms-photo"/>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sldIdLst>
    <p:sldId id="256" r:id="rId2"/>
    <p:sldId id="257" r:id="rId3"/>
    <p:sldId id="258" r:id="rId4"/>
    <p:sldId id="259" r:id="rId5"/>
    <p:sldId id="260" r:id="rId6"/>
    <p:sldId id="262" r:id="rId7"/>
    <p:sldId id="263" r:id="rId8"/>
    <p:sldId id="264" r:id="rId9"/>
    <p:sldId id="261"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65"/>
  </p:normalViewPr>
  <p:slideViewPr>
    <p:cSldViewPr snapToGrid="0" snapToObjects="1">
      <p:cViewPr varScale="1">
        <p:scale>
          <a:sx n="107" d="100"/>
          <a:sy n="107" d="100"/>
        </p:scale>
        <p:origin x="1760" y="16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3.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3.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2.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2.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5800" y="1346947"/>
            <a:ext cx="7772400"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685800" y="4282763"/>
            <a:ext cx="7772400"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685800" y="1484779"/>
            <a:ext cx="7772400"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a:grpSpLocks noChangeAspect="1"/>
          </p:cNvGrpSpPr>
          <p:nvPr/>
        </p:nvGrpSpPr>
        <p:grpSpPr>
          <a:xfrm>
            <a:off x="7234780" y="4107023"/>
            <a:ext cx="914400" cy="914400"/>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p:cNvSpPr>
            <a:spLocks noGrp="1"/>
          </p:cNvSpPr>
          <p:nvPr>
            <p:ph type="ctrTitle"/>
          </p:nvPr>
        </p:nvSpPr>
        <p:spPr>
          <a:xfrm>
            <a:off x="788670" y="1432223"/>
            <a:ext cx="7593330" cy="3035808"/>
          </a:xfrm>
        </p:spPr>
        <p:txBody>
          <a:bodyPr anchor="ctr">
            <a:noAutofit/>
          </a:bodyPr>
          <a:lstStyle>
            <a:lvl1pPr algn="l">
              <a:lnSpc>
                <a:spcPct val="80000"/>
              </a:lnSpc>
              <a:defRPr sz="6400" b="0" cap="all"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802386" y="4389120"/>
            <a:ext cx="5918454" cy="1069848"/>
          </a:xfrm>
        </p:spPr>
        <p:txBody>
          <a:bodyPr>
            <a:normAutofit/>
          </a:bodyPr>
          <a:lstStyle>
            <a:lvl1pPr marL="0" indent="0" algn="l">
              <a:buNone/>
              <a:defRPr sz="1800" b="0">
                <a:solidFill>
                  <a:schemeClr val="tx1"/>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smtClean="0"/>
              <a:t>3/5/16</a:t>
            </a:fld>
            <a:endParaRPr lang="en-US"/>
          </a:p>
        </p:txBody>
      </p:sp>
      <p:sp>
        <p:nvSpPr>
          <p:cNvPr id="5" name="Footer Placeholder 4"/>
          <p:cNvSpPr>
            <a:spLocks noGrp="1"/>
          </p:cNvSpPr>
          <p:nvPr>
            <p:ph type="ftr" sz="quarter" idx="11"/>
          </p:nvPr>
        </p:nvSpPr>
        <p:spPr>
          <a:xfrm>
            <a:off x="812805" y="6272785"/>
            <a:ext cx="4745736" cy="365125"/>
          </a:xfrm>
        </p:spPr>
        <p:txBody>
          <a:bodyPr/>
          <a:lstStyle/>
          <a:p>
            <a:endParaRPr lang="en-US"/>
          </a:p>
        </p:txBody>
      </p:sp>
      <p:sp>
        <p:nvSpPr>
          <p:cNvPr id="6" name="Slide Number Placeholder 5"/>
          <p:cNvSpPr>
            <a:spLocks noGrp="1"/>
          </p:cNvSpPr>
          <p:nvPr>
            <p:ph type="sldNum" sz="quarter" idx="12"/>
          </p:nvPr>
        </p:nvSpPr>
        <p:spPr>
          <a:xfrm>
            <a:off x="7244280" y="4227195"/>
            <a:ext cx="895401" cy="640080"/>
          </a:xfrm>
        </p:spPr>
        <p:txBody>
          <a:bodyPr/>
          <a:lstStyle>
            <a:lvl1pPr>
              <a:defRPr sz="2800" b="1"/>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362751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7157CC2-0FC8-4686-B024-99790E0F5162}" type="datetimeFigureOut">
              <a:rPr lang="en-US" smtClean="0"/>
              <a:t>3/5/16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5964849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533400"/>
            <a:ext cx="1914525" cy="5638800"/>
          </a:xfrm>
        </p:spPr>
        <p:txBody>
          <a:bodyPr vert="eaVert"/>
          <a:lstStyle>
            <a:lvl1pPr>
              <a:defRPr b="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00100" y="533400"/>
            <a:ext cx="5629275"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6764DA5-CD3D-4590-A511-FCD3BC7A793E}" type="datetimeFigureOut">
              <a:rPr lang="en-US" smtClean="0"/>
              <a:t>3/5/16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6680501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2F5661D-6934-4B32-B92C-470368BF1EC6}" type="datetimeFigureOut">
              <a:rPr lang="en-US" smtClean="0"/>
              <a:t>3/5/16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968065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9144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625346" y="1225296"/>
            <a:ext cx="6960870" cy="3520440"/>
          </a:xfrm>
        </p:spPr>
        <p:txBody>
          <a:bodyPr anchor="ctr">
            <a:normAutofit/>
          </a:bodyPr>
          <a:lstStyle>
            <a:lvl1pPr>
              <a:lnSpc>
                <a:spcPct val="80000"/>
              </a:lnSpc>
              <a:defRPr sz="6400" b="0"/>
            </a:lvl1pPr>
          </a:lstStyle>
          <a:p>
            <a:r>
              <a:rPr lang="en-US" smtClean="0"/>
              <a:t>Click to edit Master title style</a:t>
            </a:r>
            <a:endParaRPr lang="en-US" dirty="0"/>
          </a:p>
        </p:txBody>
      </p:sp>
      <p:sp>
        <p:nvSpPr>
          <p:cNvPr id="3" name="Text Placeholder 2"/>
          <p:cNvSpPr>
            <a:spLocks noGrp="1"/>
          </p:cNvSpPr>
          <p:nvPr>
            <p:ph type="body" idx="1"/>
          </p:nvPr>
        </p:nvSpPr>
        <p:spPr>
          <a:xfrm>
            <a:off x="1624330" y="5020056"/>
            <a:ext cx="6789420" cy="1066800"/>
          </a:xfrm>
        </p:spPr>
        <p:txBody>
          <a:bodyPr anchor="t">
            <a:normAutofit/>
          </a:bodyPr>
          <a:lstStyle>
            <a:lvl1pPr marL="0" indent="0">
              <a:buNone/>
              <a:defRPr sz="1800" b="0">
                <a:solidFill>
                  <a:schemeClr val="accent1">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445251" y="6272785"/>
            <a:ext cx="1983232" cy="365125"/>
          </a:xfrm>
        </p:spPr>
        <p:txBody>
          <a:bodyPr/>
          <a:lstStyle>
            <a:lvl1pPr>
              <a:defRPr>
                <a:solidFill>
                  <a:schemeClr val="accent1">
                    <a:lumMod val="50000"/>
                  </a:schemeClr>
                </a:solidFill>
              </a:defRPr>
            </a:lvl1pPr>
          </a:lstStyle>
          <a:p>
            <a:fld id="{C6F822A4-8DA6-4447-9B1F-C5DB58435268}" type="datetimeFigureOut">
              <a:rPr lang="en-US" smtClean="0"/>
              <a:t>3/5/16</a:t>
            </a:fld>
            <a:endParaRPr lang="en-US" dirty="0"/>
          </a:p>
        </p:txBody>
      </p:sp>
      <p:sp>
        <p:nvSpPr>
          <p:cNvPr id="5" name="Footer Placeholder 4"/>
          <p:cNvSpPr>
            <a:spLocks noGrp="1"/>
          </p:cNvSpPr>
          <p:nvPr>
            <p:ph type="ftr" sz="quarter" idx="11"/>
          </p:nvPr>
        </p:nvSpPr>
        <p:spPr>
          <a:xfrm>
            <a:off x="1636099" y="6272784"/>
            <a:ext cx="4745736" cy="365125"/>
          </a:xfrm>
        </p:spPr>
        <p:txBody>
          <a:bodyPr/>
          <a:lstStyle>
            <a:lvl1pPr>
              <a:defRPr>
                <a:solidFill>
                  <a:schemeClr val="accent1">
                    <a:lumMod val="50000"/>
                  </a:schemeClr>
                </a:solidFill>
              </a:defRPr>
            </a:lvl1pPr>
          </a:lstStyle>
          <a:p>
            <a:endParaRPr lang="en-US" dirty="0"/>
          </a:p>
        </p:txBody>
      </p:sp>
      <p:grpSp>
        <p:nvGrpSpPr>
          <p:cNvPr id="8" name="Group 7"/>
          <p:cNvGrpSpPr>
            <a:grpSpLocks noChangeAspect="1"/>
          </p:cNvGrpSpPr>
          <p:nvPr/>
        </p:nvGrpSpPr>
        <p:grpSpPr>
          <a:xfrm>
            <a:off x="633862" y="2430623"/>
            <a:ext cx="914400" cy="914400"/>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12"/>
          </p:nvPr>
        </p:nvSpPr>
        <p:spPr>
          <a:xfrm>
            <a:off x="645450" y="2508607"/>
            <a:ext cx="891224" cy="720332"/>
          </a:xfrm>
        </p:spPr>
        <p:txBody>
          <a:bodyPr/>
          <a:lstStyle>
            <a:lvl1pPr>
              <a:defRPr sz="2800"/>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9343789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60"/>
            <a:ext cx="365760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92218" y="2194560"/>
            <a:ext cx="365760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smtClean="0"/>
              <a:t>3/5/16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17070059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85800"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20793"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20793"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smtClean="0"/>
              <a:t>3/5/16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14151462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accent1">
                    <a:lumMod val="50000"/>
                  </a:schemeClr>
                </a:solidFill>
              </a:defRPr>
            </a:lvl1pPr>
          </a:lstStyle>
          <a:p>
            <a:fld id="{677919A6-33EB-49BD-A62F-1FA56B9F9712}" type="datetimeFigureOut">
              <a:rPr lang="en-US" smtClean="0"/>
              <a:t>3/5/16</a:t>
            </a:fld>
            <a:endParaRPr lang="en-US"/>
          </a:p>
        </p:txBody>
      </p:sp>
      <p:sp>
        <p:nvSpPr>
          <p:cNvPr id="4" name="Footer Placeholder 3"/>
          <p:cNvSpPr>
            <a:spLocks noGrp="1"/>
          </p:cNvSpPr>
          <p:nvPr>
            <p:ph type="ftr" sz="quarter" idx="11"/>
          </p:nvPr>
        </p:nvSpPr>
        <p:spPr/>
        <p:txBody>
          <a:bodyPr/>
          <a:lstStyle>
            <a:lvl1pPr>
              <a:defRPr>
                <a:solidFill>
                  <a:schemeClr val="accent1">
                    <a:lumMod val="50000"/>
                  </a:schemeClr>
                </a:solidFill>
              </a:defRPr>
            </a:lvl1pPr>
          </a:lstStyle>
          <a:p>
            <a:endParaRPr lang="en-US"/>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9817004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smtClean="0"/>
              <a:t>3/5/16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3226536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6227806" y="1"/>
            <a:ext cx="2916194"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6412230" y="685800"/>
            <a:ext cx="2400300" cy="1737360"/>
          </a:xfrm>
        </p:spPr>
        <p:txBody>
          <a:bodyPr anchor="b">
            <a:normAutofit/>
          </a:bodyPr>
          <a:lstStyle>
            <a:lvl1pPr>
              <a:defRPr sz="2800" b="0"/>
            </a:lvl1pPr>
          </a:lstStyle>
          <a:p>
            <a:r>
              <a:rPr lang="en-US" smtClean="0"/>
              <a:t>Click to edit Master title style</a:t>
            </a:r>
            <a:endParaRPr lang="en-US" dirty="0"/>
          </a:p>
        </p:txBody>
      </p:sp>
      <p:sp>
        <p:nvSpPr>
          <p:cNvPr id="3" name="Content Placeholder 2"/>
          <p:cNvSpPr>
            <a:spLocks noGrp="1"/>
          </p:cNvSpPr>
          <p:nvPr>
            <p:ph idx="1"/>
          </p:nvPr>
        </p:nvSpPr>
        <p:spPr>
          <a:xfrm>
            <a:off x="628650" y="685800"/>
            <a:ext cx="5033772" cy="5020056"/>
          </a:xfrm>
        </p:spPr>
        <p:txBody>
          <a:bodyPr/>
          <a:lstStyle>
            <a:lvl1pPr>
              <a:defRPr sz="2000"/>
            </a:lvl1pPr>
            <a:lvl2pPr>
              <a:defRPr sz="18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9" name="Date Placeholder 8"/>
          <p:cNvSpPr>
            <a:spLocks noGrp="1"/>
          </p:cNvSpPr>
          <p:nvPr>
            <p:ph type="dt" sz="half" idx="10"/>
          </p:nvPr>
        </p:nvSpPr>
        <p:spPr/>
        <p:txBody>
          <a:bodyPr/>
          <a:lstStyle/>
          <a:p>
            <a:fld id="{DA16AA21-1863-4931-97CB-99D0A168701B}" type="datetimeFigureOut">
              <a:rPr lang="en-US" smtClean="0"/>
              <a:t>3/5/16</a:t>
            </a:fld>
            <a:endParaRPr lang="en-US"/>
          </a:p>
        </p:txBody>
      </p:sp>
      <p:sp>
        <p:nvSpPr>
          <p:cNvPr id="10" name="Footer Placeholder 9"/>
          <p:cNvSpPr>
            <a:spLocks noGrp="1"/>
          </p:cNvSpPr>
          <p:nvPr>
            <p:ph type="ftr" sz="quarter" idx="11"/>
          </p:nvPr>
        </p:nvSpPr>
        <p:spPr/>
        <p:txBody>
          <a:bodyPr/>
          <a:lstStyle/>
          <a:p>
            <a:endParaRPr lang="en-US"/>
          </a:p>
        </p:txBody>
      </p:sp>
      <p:sp>
        <p:nvSpPr>
          <p:cNvPr id="11" name="Slide Number Placeholder 10"/>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4440230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6227806" y="1"/>
            <a:ext cx="2916194"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412230" y="685800"/>
            <a:ext cx="2400300" cy="1737360"/>
          </a:xfrm>
        </p:spPr>
        <p:txBody>
          <a:bodyPr anchor="b">
            <a:normAutofit/>
          </a:bodyPr>
          <a:lstStyle>
            <a:lvl1pPr>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6227805" cy="6858000"/>
          </a:xfrm>
          <a:solidFill>
            <a:schemeClr val="tx2">
              <a:lumMod val="20000"/>
              <a:lumOff val="80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8" name="Date Placeholder 7"/>
          <p:cNvSpPr>
            <a:spLocks noGrp="1"/>
          </p:cNvSpPr>
          <p:nvPr>
            <p:ph type="dt" sz="half" idx="10"/>
          </p:nvPr>
        </p:nvSpPr>
        <p:spPr/>
        <p:txBody>
          <a:bodyPr/>
          <a:lstStyle/>
          <a:p>
            <a:fld id="{3772C379-9A7C-4C87-A116-CBE9F58B04C5}" type="datetimeFigureOut">
              <a:rPr lang="en-US" smtClean="0"/>
              <a:t>3/5/16</a:t>
            </a:fld>
            <a:endParaRPr lang="en-US"/>
          </a:p>
        </p:txBody>
      </p:sp>
      <p:sp>
        <p:nvSpPr>
          <p:cNvPr id="10" name="Slide Number Placeholder 9"/>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18913978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2.png"/><Relationship Id="rId14" Type="http://schemas.microsoft.com/office/2007/relationships/hdphoto" Target="../media/hdphoto1.wdp"/><Relationship Id="rId15"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2" name="Group 11"/>
          <p:cNvGrpSpPr/>
          <p:nvPr/>
        </p:nvGrpSpPr>
        <p:grpSpPr>
          <a:xfrm>
            <a:off x="8522664" y="6255258"/>
            <a:ext cx="393192" cy="393192"/>
            <a:chOff x="8532189" y="5068824"/>
            <a:chExt cx="393192" cy="393192"/>
          </a:xfrm>
        </p:grpSpPr>
        <p:sp>
          <p:nvSpPr>
            <p:cNvPr id="8" name="Oval 7"/>
            <p:cNvSpPr>
              <a:spLocks noChangeAspect="1"/>
            </p:cNvSpPr>
            <p:nvPr/>
          </p:nvSpPr>
          <p:spPr>
            <a:xfrm>
              <a:off x="8532189" y="5068824"/>
              <a:ext cx="393192" cy="393192"/>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9" name="Oval 8"/>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Placeholder 1"/>
          <p:cNvSpPr>
            <a:spLocks noGrp="1"/>
          </p:cNvSpPr>
          <p:nvPr>
            <p:ph type="title"/>
          </p:nvPr>
        </p:nvSpPr>
        <p:spPr>
          <a:xfrm>
            <a:off x="685800" y="484632"/>
            <a:ext cx="7772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21408"/>
            <a:ext cx="7772400" cy="405079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2368" y="6272785"/>
            <a:ext cx="2455164" cy="365125"/>
          </a:xfrm>
          <a:prstGeom prst="rect">
            <a:avLst/>
          </a:prstGeom>
        </p:spPr>
        <p:txBody>
          <a:bodyPr vert="horz" lIns="91440" tIns="45720" rIns="91440" bIns="45720" rtlCol="0" anchor="ctr"/>
          <a:lstStyle>
            <a:lvl1pPr algn="r">
              <a:defRPr sz="1000">
                <a:solidFill>
                  <a:schemeClr val="accent1">
                    <a:lumMod val="50000"/>
                  </a:schemeClr>
                </a:solidFill>
              </a:defRPr>
            </a:lvl1pPr>
          </a:lstStyle>
          <a:p>
            <a:fld id="{8664C608-40B1-4030-A28D-5B74BC98ADCE}" type="datetimeFigureOut">
              <a:rPr lang="en-US" smtClean="0"/>
              <a:t>3/5/16</a:t>
            </a:fld>
            <a:endParaRPr lang="en-US" dirty="0"/>
          </a:p>
        </p:txBody>
      </p:sp>
      <p:sp>
        <p:nvSpPr>
          <p:cNvPr id="5" name="Footer Placeholder 4"/>
          <p:cNvSpPr>
            <a:spLocks noGrp="1"/>
          </p:cNvSpPr>
          <p:nvPr>
            <p:ph type="ftr" sz="quarter" idx="3"/>
          </p:nvPr>
        </p:nvSpPr>
        <p:spPr>
          <a:xfrm>
            <a:off x="685800" y="6272785"/>
            <a:ext cx="4745736" cy="365125"/>
          </a:xfrm>
          <a:prstGeom prst="rect">
            <a:avLst/>
          </a:prstGeom>
        </p:spPr>
        <p:txBody>
          <a:bodyPr vert="horz" lIns="91440" tIns="45720" rIns="91440" bIns="45720" rtlCol="0" anchor="ctr"/>
          <a:lstStyle>
            <a:lvl1pPr algn="l">
              <a:defRPr sz="1000">
                <a:solidFill>
                  <a:schemeClr val="accent1">
                    <a:lumMod val="50000"/>
                  </a:schemeClr>
                </a:solidFill>
              </a:defRPr>
            </a:lvl1pPr>
          </a:lstStyle>
          <a:p>
            <a:endParaRPr lang="en-US" dirty="0"/>
          </a:p>
        </p:txBody>
      </p:sp>
      <p:sp>
        <p:nvSpPr>
          <p:cNvPr id="6" name="Slide Number Placeholder 5"/>
          <p:cNvSpPr>
            <a:spLocks noGrp="1"/>
          </p:cNvSpPr>
          <p:nvPr>
            <p:ph type="sldNum" sz="quarter" idx="4"/>
          </p:nvPr>
        </p:nvSpPr>
        <p:spPr>
          <a:xfrm>
            <a:off x="8483346" y="6272785"/>
            <a:ext cx="480060" cy="365125"/>
          </a:xfrm>
          <a:prstGeom prst="rect">
            <a:avLst/>
          </a:prstGeom>
        </p:spPr>
        <p:txBody>
          <a:bodyPr vert="horz" lIns="91440" tIns="45720" rIns="91440" bIns="45720" rtlCol="0" anchor="ctr"/>
          <a:lstStyle>
            <a:lvl1pPr algn="ctr">
              <a:defRPr sz="1100" b="1" spc="-70" baseline="0">
                <a:solidFill>
                  <a:srgbClr val="FFFFFF"/>
                </a:solidFill>
                <a:latin typeface="+mn-lt"/>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21886570"/>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hf sldNum="0" hdr="0" ftr="0" dt="0"/>
  <p:txStyles>
    <p:titleStyle>
      <a:lvl1pPr algn="l" defTabSz="914400" rtl="0" eaLnBrk="1" latinLnBrk="0" hangingPunct="1">
        <a:lnSpc>
          <a:spcPct val="90000"/>
        </a:lnSpc>
        <a:spcBef>
          <a:spcPct val="0"/>
        </a:spcBef>
        <a:buNone/>
        <a:defRPr sz="4200" b="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8671" y="1425039"/>
            <a:ext cx="7737812" cy="2783235"/>
          </a:xfrm>
        </p:spPr>
        <p:txBody>
          <a:bodyPr/>
          <a:lstStyle/>
          <a:p>
            <a:r>
              <a:rPr lang="en-US" sz="4950" dirty="0"/>
              <a:t>Analyzing Documents for a DBQ</a:t>
            </a:r>
            <a:br>
              <a:rPr lang="en-US" sz="4950" dirty="0"/>
            </a:br>
            <a:r>
              <a:rPr lang="en-US" sz="4950" dirty="0"/>
              <a:t>(Document Based Question)</a:t>
            </a:r>
          </a:p>
        </p:txBody>
      </p:sp>
      <p:sp>
        <p:nvSpPr>
          <p:cNvPr id="3" name="Subtitle 2"/>
          <p:cNvSpPr>
            <a:spLocks noGrp="1"/>
          </p:cNvSpPr>
          <p:nvPr>
            <p:ph type="subTitle" idx="1"/>
          </p:nvPr>
        </p:nvSpPr>
        <p:spPr/>
        <p:txBody>
          <a:bodyPr/>
          <a:lstStyle/>
          <a:p>
            <a:r>
              <a:rPr lang="en-US" dirty="0" smtClean="0"/>
              <a:t>Mr. Tuttle</a:t>
            </a:r>
          </a:p>
          <a:p>
            <a:r>
              <a:rPr lang="en-US" dirty="0" smtClean="0"/>
              <a:t>US History I</a:t>
            </a:r>
            <a:endParaRPr lang="en-US" dirty="0"/>
          </a:p>
        </p:txBody>
      </p:sp>
    </p:spTree>
    <p:extLst>
      <p:ext uri="{BB962C8B-B14F-4D97-AF65-F5344CB8AC3E}">
        <p14:creationId xmlns:p14="http://schemas.microsoft.com/office/powerpoint/2010/main" val="15405049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84631"/>
            <a:ext cx="7772400" cy="2139815"/>
          </a:xfrm>
        </p:spPr>
        <p:txBody>
          <a:bodyPr>
            <a:normAutofit fontScale="90000"/>
          </a:bodyPr>
          <a:lstStyle/>
          <a:p>
            <a:r>
              <a:rPr lang="en-US" dirty="0" smtClean="0"/>
              <a:t>Objective: Utilize </a:t>
            </a:r>
            <a:r>
              <a:rPr lang="en-US" u="sng" dirty="0"/>
              <a:t>specific</a:t>
            </a:r>
            <a:r>
              <a:rPr lang="en-US" dirty="0"/>
              <a:t> textual evidence to support conclusions drawn from text. </a:t>
            </a:r>
            <a:r>
              <a:rPr lang="en-US" dirty="0"/>
              <a:t/>
            </a:r>
            <a:br>
              <a:rPr lang="en-US" dirty="0"/>
            </a:br>
            <a:endParaRPr lang="en-US" dirty="0"/>
          </a:p>
        </p:txBody>
      </p:sp>
      <p:sp>
        <p:nvSpPr>
          <p:cNvPr id="3" name="Content Placeholder 2"/>
          <p:cNvSpPr>
            <a:spLocks noGrp="1"/>
          </p:cNvSpPr>
          <p:nvPr>
            <p:ph idx="1"/>
          </p:nvPr>
        </p:nvSpPr>
        <p:spPr/>
        <p:txBody>
          <a:bodyPr/>
          <a:lstStyle/>
          <a:p>
            <a:r>
              <a:rPr lang="en-US" dirty="0" smtClean="0"/>
              <a:t>1. Please take your seats immediately.</a:t>
            </a:r>
          </a:p>
          <a:p>
            <a:r>
              <a:rPr lang="en-US" dirty="0"/>
              <a:t>2</a:t>
            </a:r>
            <a:r>
              <a:rPr lang="en-US" dirty="0" smtClean="0"/>
              <a:t>. Please open your notebooks and write today’s objective on the next clean page.</a:t>
            </a:r>
          </a:p>
          <a:p>
            <a:r>
              <a:rPr lang="en-US" dirty="0" smtClean="0"/>
              <a:t>3. Please take a packet from the front of the room.</a:t>
            </a:r>
          </a:p>
          <a:p>
            <a:endParaRPr lang="en-US" dirty="0"/>
          </a:p>
        </p:txBody>
      </p:sp>
    </p:spTree>
    <p:extLst>
      <p:ext uri="{BB962C8B-B14F-4D97-AF65-F5344CB8AC3E}">
        <p14:creationId xmlns:p14="http://schemas.microsoft.com/office/powerpoint/2010/main" val="7752251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84632"/>
            <a:ext cx="7772400" cy="607898"/>
          </a:xfrm>
        </p:spPr>
        <p:txBody>
          <a:bodyPr>
            <a:normAutofit fontScale="90000"/>
          </a:bodyPr>
          <a:lstStyle/>
          <a:p>
            <a:r>
              <a:rPr lang="en-US" dirty="0" smtClean="0"/>
              <a:t>When I get a DBQ or RST (research Simulation Task) What, What should I do first?</a:t>
            </a:r>
            <a:endParaRPr lang="en-US" dirty="0"/>
          </a:p>
        </p:txBody>
      </p:sp>
      <p:sp>
        <p:nvSpPr>
          <p:cNvPr id="3" name="Content Placeholder 2"/>
          <p:cNvSpPr>
            <a:spLocks noGrp="1"/>
          </p:cNvSpPr>
          <p:nvPr>
            <p:ph idx="1"/>
          </p:nvPr>
        </p:nvSpPr>
        <p:spPr/>
        <p:txBody>
          <a:bodyPr>
            <a:normAutofit fontScale="92500"/>
          </a:bodyPr>
          <a:lstStyle/>
          <a:p>
            <a:r>
              <a:rPr lang="en-US" dirty="0" smtClean="0"/>
              <a:t> Start at the beginning and READ THE DIRECTIONS!!!</a:t>
            </a:r>
          </a:p>
          <a:p>
            <a:r>
              <a:rPr lang="en-US" dirty="0"/>
              <a:t> </a:t>
            </a:r>
            <a:r>
              <a:rPr lang="en-US" dirty="0" smtClean="0"/>
              <a:t>Before you get to the documents, you might be told what you should be looking for.  If not, look at the questions after the document. </a:t>
            </a:r>
          </a:p>
          <a:p>
            <a:r>
              <a:rPr lang="en-US" b="1" dirty="0"/>
              <a:t>Questions: </a:t>
            </a:r>
            <a:endParaRPr lang="en-US" dirty="0"/>
          </a:p>
          <a:p>
            <a:r>
              <a:rPr lang="en-US" dirty="0"/>
              <a:t>1. According to the reading above, why does Supreme Court Chief Justice Taney believe that Dred Scott is not a citizen?</a:t>
            </a:r>
          </a:p>
          <a:p>
            <a:r>
              <a:rPr lang="en-US" dirty="0"/>
              <a:t>PLEASE ANSWER ON YOUR OWN PAPER</a:t>
            </a:r>
          </a:p>
          <a:p>
            <a:r>
              <a:rPr lang="en-US" dirty="0"/>
              <a:t> </a:t>
            </a:r>
          </a:p>
          <a:p>
            <a:r>
              <a:rPr lang="en-US" dirty="0" smtClean="0"/>
              <a:t>2. Why </a:t>
            </a:r>
            <a:r>
              <a:rPr lang="en-US" dirty="0"/>
              <a:t>did Taney consider it a problem for slaves to be citizens? </a:t>
            </a:r>
          </a:p>
          <a:p>
            <a:r>
              <a:rPr lang="en-US" dirty="0"/>
              <a:t>PLEASE ANSWER ON YOUR OWN PAPER</a:t>
            </a:r>
          </a:p>
          <a:p>
            <a:endParaRPr lang="en-US" dirty="0"/>
          </a:p>
        </p:txBody>
      </p:sp>
    </p:spTree>
    <p:extLst>
      <p:ext uri="{BB962C8B-B14F-4D97-AF65-F5344CB8AC3E}">
        <p14:creationId xmlns:p14="http://schemas.microsoft.com/office/powerpoint/2010/main" val="12680855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84632"/>
            <a:ext cx="7772400" cy="275389"/>
          </a:xfrm>
        </p:spPr>
        <p:txBody>
          <a:bodyPr>
            <a:normAutofit fontScale="90000"/>
          </a:bodyPr>
          <a:lstStyle/>
          <a:p>
            <a:r>
              <a:rPr lang="en-US" dirty="0" smtClean="0"/>
              <a:t>Let’s read The document</a:t>
            </a:r>
            <a:endParaRPr lang="en-US" dirty="0"/>
          </a:p>
        </p:txBody>
      </p:sp>
      <p:sp>
        <p:nvSpPr>
          <p:cNvPr id="3" name="Content Placeholder 2"/>
          <p:cNvSpPr>
            <a:spLocks noGrp="1"/>
          </p:cNvSpPr>
          <p:nvPr>
            <p:ph idx="1"/>
          </p:nvPr>
        </p:nvSpPr>
        <p:spPr>
          <a:xfrm>
            <a:off x="685800" y="1140031"/>
            <a:ext cx="7772400" cy="5522026"/>
          </a:xfrm>
        </p:spPr>
        <p:txBody>
          <a:bodyPr>
            <a:normAutofit fontScale="55000" lnSpcReduction="20000"/>
          </a:bodyPr>
          <a:lstStyle/>
          <a:p>
            <a:r>
              <a:rPr lang="en-US" b="1" dirty="0"/>
              <a:t>Document 1: </a:t>
            </a:r>
            <a:endParaRPr lang="en-US" dirty="0"/>
          </a:p>
          <a:p>
            <a:r>
              <a:rPr lang="en-US" dirty="0"/>
              <a:t>Taken from the Dred Scott Case Collection website: http://</a:t>
            </a:r>
            <a:r>
              <a:rPr lang="en-US" dirty="0" err="1"/>
              <a:t>library.wustl.edu</a:t>
            </a:r>
            <a:r>
              <a:rPr lang="en-US" dirty="0"/>
              <a:t>/</a:t>
            </a:r>
            <a:r>
              <a:rPr lang="en-US" dirty="0" err="1"/>
              <a:t>vlib</a:t>
            </a:r>
            <a:r>
              <a:rPr lang="en-US" dirty="0"/>
              <a:t>/</a:t>
            </a:r>
            <a:r>
              <a:rPr lang="en-US" dirty="0" err="1"/>
              <a:t>dredscott</a:t>
            </a:r>
            <a:r>
              <a:rPr lang="en-US" dirty="0"/>
              <a:t>/</a:t>
            </a:r>
            <a:r>
              <a:rPr lang="en-US" dirty="0" err="1"/>
              <a:t>index.htm</a:t>
            </a:r>
            <a:r>
              <a:rPr lang="en-US" dirty="0"/>
              <a:t> </a:t>
            </a:r>
          </a:p>
          <a:p>
            <a:r>
              <a:rPr lang="en-US" b="1" dirty="0"/>
              <a:t> </a:t>
            </a:r>
            <a:endParaRPr lang="en-US" dirty="0"/>
          </a:p>
          <a:p>
            <a:r>
              <a:rPr lang="en-US" b="1" dirty="0"/>
              <a:t>"The decision was 7 to 2.</a:t>
            </a:r>
            <a:br>
              <a:rPr lang="en-US" b="1" dirty="0"/>
            </a:br>
            <a:r>
              <a:rPr lang="en-US" b="1" dirty="0"/>
              <a:t>Chief Justice Roger B. Taney delivered the opinion of the Court. </a:t>
            </a:r>
            <a:endParaRPr lang="en-US" dirty="0"/>
          </a:p>
          <a:p>
            <a:r>
              <a:rPr lang="en-US" dirty="0"/>
              <a:t> </a:t>
            </a:r>
          </a:p>
          <a:p>
            <a:r>
              <a:rPr lang="en-US" dirty="0"/>
              <a:t>. . . Can a negro, whose ancestors were imported into this country, and sold as slaves, become a member of the political community formed and brought into existence by the Constitution of the United States, and as such become entitled to all the rights, and privileges, and immunities, guarantied by that instrument to the citizen? One of which rights is the privilege of suing in a court of the United States in the cases specified in the Constitution. </a:t>
            </a:r>
          </a:p>
          <a:p>
            <a:r>
              <a:rPr lang="en-US" dirty="0"/>
              <a:t>We think they [people of African ancestry] are not [citizens], and that they are not included, and were not intended to be included, under the word "citizens" in the Constitution, and can therefore claim none of the rights and privileges which that instrument provides for and secures to citizens of the United States. </a:t>
            </a:r>
          </a:p>
          <a:p>
            <a:r>
              <a:rPr lang="en-US" dirty="0"/>
              <a:t>. . . [T]he legislation and histories of the times, and the language used in the Declaration of Independence, show, that neither the class of persons who had been imported as slaves, nor their descendants, whether they had become free or not, were then acknowledged as a part of the people, nor intended to be included in the general words used in that memorable instrument. </a:t>
            </a:r>
          </a:p>
          <a:p>
            <a:r>
              <a:rPr lang="en-US" dirty="0"/>
              <a:t>For if they were so received, and entitled to the privileges and immunities of citizens, it would exempt them from the operation of the special laws and from the police regulations which they considered to be necessary for their own safety. It would give to persons of the negro race, who were recognized as citizens in any one State of the Union, the right to enter every other State whenever they pleased...to go where they pleased at every hour of the day or night without molestation, unless they committed some violation of law for which a white man would be punished; and it would give them the full liberty of speech in public and in private upon all subjects upon which its own citizens might speak; to hold public meetings upon political affairs, and to keep and carry arms wherever they went. And all of this would be done in the face of the subject race of the same color, both free and slaves, and inevitably producing discontent and insubordination among them, and endangering the peace and safety of the State." </a:t>
            </a:r>
          </a:p>
          <a:p>
            <a:endParaRPr lang="en-US" dirty="0"/>
          </a:p>
        </p:txBody>
      </p:sp>
    </p:spTree>
    <p:extLst>
      <p:ext uri="{BB962C8B-B14F-4D97-AF65-F5344CB8AC3E}">
        <p14:creationId xmlns:p14="http://schemas.microsoft.com/office/powerpoint/2010/main" val="8686154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84632"/>
            <a:ext cx="7772400" cy="714776"/>
          </a:xfrm>
        </p:spPr>
        <p:txBody>
          <a:bodyPr/>
          <a:lstStyle/>
          <a:p>
            <a:r>
              <a:rPr lang="en-US" dirty="0" smtClean="0"/>
              <a:t>How much should I write? </a:t>
            </a:r>
            <a:endParaRPr lang="en-US" dirty="0"/>
          </a:p>
        </p:txBody>
      </p:sp>
      <p:sp>
        <p:nvSpPr>
          <p:cNvPr id="3" name="Content Placeholder 2"/>
          <p:cNvSpPr>
            <a:spLocks noGrp="1"/>
          </p:cNvSpPr>
          <p:nvPr>
            <p:ph idx="1"/>
          </p:nvPr>
        </p:nvSpPr>
        <p:spPr>
          <a:xfrm>
            <a:off x="685800" y="1199408"/>
            <a:ext cx="7772400" cy="4972792"/>
          </a:xfrm>
        </p:spPr>
        <p:txBody>
          <a:bodyPr>
            <a:normAutofit/>
          </a:bodyPr>
          <a:lstStyle/>
          <a:p>
            <a:r>
              <a:rPr lang="en-US" dirty="0" smtClean="0"/>
              <a:t>The questions are intended to help you write your essay, so the more complete your answer is, the better.</a:t>
            </a:r>
          </a:p>
          <a:p>
            <a:r>
              <a:rPr lang="en-US" dirty="0" smtClean="0"/>
              <a:t>1. ANSWER THE QUESTION.</a:t>
            </a:r>
          </a:p>
          <a:p>
            <a:pPr lvl="1"/>
            <a:r>
              <a:rPr lang="en-US" dirty="0" smtClean="0"/>
              <a:t>This may seem obvious, but many people get lost in their answer.</a:t>
            </a:r>
          </a:p>
          <a:p>
            <a:pPr lvl="1"/>
            <a:r>
              <a:rPr lang="en-US" dirty="0" smtClean="0"/>
              <a:t>“ Justice Taney believes that Dred Scott is not a citizen because Scott is from African descent and Taney believes that means he cannot be a citizen” </a:t>
            </a:r>
          </a:p>
          <a:p>
            <a:r>
              <a:rPr lang="en-US" dirty="0" smtClean="0"/>
              <a:t>2. Find an example from the TEXT that supports your answer.</a:t>
            </a:r>
          </a:p>
          <a:p>
            <a:pPr lvl="1"/>
            <a:r>
              <a:rPr lang="en-US" dirty="0" smtClean="0"/>
              <a:t>In the second paragraph, Taney writes” </a:t>
            </a:r>
            <a:r>
              <a:rPr lang="en-US" dirty="0"/>
              <a:t>We think they [people of African ancestry] are not [citizens</a:t>
            </a:r>
            <a:r>
              <a:rPr lang="en-US" dirty="0" smtClean="0"/>
              <a:t>]…”</a:t>
            </a:r>
          </a:p>
          <a:p>
            <a:pPr lvl="1"/>
            <a:endParaRPr lang="en-US" dirty="0" smtClean="0"/>
          </a:p>
          <a:p>
            <a:r>
              <a:rPr lang="en-US" dirty="0" smtClean="0"/>
              <a:t>3.  Use a signal phrase like “THIS SHOWS THAT…”  and tie the evidence to your answer. </a:t>
            </a:r>
          </a:p>
          <a:p>
            <a:pPr lvl="1"/>
            <a:r>
              <a:rPr lang="en-US" dirty="0" smtClean="0"/>
              <a:t>This demonstrates Taney’s belief that people of African descent cannot be citizens.</a:t>
            </a:r>
            <a:endParaRPr lang="en-US" dirty="0"/>
          </a:p>
        </p:txBody>
      </p:sp>
    </p:spTree>
    <p:extLst>
      <p:ext uri="{BB962C8B-B14F-4D97-AF65-F5344CB8AC3E}">
        <p14:creationId xmlns:p14="http://schemas.microsoft.com/office/powerpoint/2010/main" val="10702855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But answer the question in One paragraph, not three</a:t>
            </a:r>
            <a:endParaRPr lang="en-US" dirty="0"/>
          </a:p>
        </p:txBody>
      </p:sp>
      <p:sp>
        <p:nvSpPr>
          <p:cNvPr id="3" name="Content Placeholder 2"/>
          <p:cNvSpPr>
            <a:spLocks noGrp="1"/>
          </p:cNvSpPr>
          <p:nvPr>
            <p:ph idx="1"/>
          </p:nvPr>
        </p:nvSpPr>
        <p:spPr/>
        <p:txBody>
          <a:bodyPr/>
          <a:lstStyle/>
          <a:p>
            <a:pPr marL="182880" lvl="1">
              <a:spcBef>
                <a:spcPts val="1200"/>
              </a:spcBef>
              <a:spcAft>
                <a:spcPts val="0"/>
              </a:spcAft>
            </a:pPr>
            <a:r>
              <a:rPr lang="en-US" dirty="0"/>
              <a:t>Justice Taney believes that Dred Scott is not a citizen because Scott is from African descent and Taney believes that means he cannot be a </a:t>
            </a:r>
            <a:r>
              <a:rPr lang="en-US" dirty="0" smtClean="0"/>
              <a:t>citizen. </a:t>
            </a:r>
            <a:r>
              <a:rPr lang="en-US" dirty="0"/>
              <a:t>In the second paragraph, Taney writes” We think they [people of African ancestry] are not [citizens</a:t>
            </a:r>
            <a:r>
              <a:rPr lang="en-US" dirty="0" smtClean="0"/>
              <a:t>]…”</a:t>
            </a:r>
            <a:r>
              <a:rPr lang="en-US" dirty="0"/>
              <a:t> </a:t>
            </a:r>
            <a:r>
              <a:rPr lang="en-US" dirty="0" smtClean="0"/>
              <a:t> This </a:t>
            </a:r>
            <a:r>
              <a:rPr lang="en-US" dirty="0"/>
              <a:t>demonstrates Taney’s belief that people of African descent cannot be citizens</a:t>
            </a:r>
            <a:r>
              <a:rPr lang="en-US" dirty="0" smtClean="0"/>
              <a:t>.</a:t>
            </a:r>
          </a:p>
          <a:p>
            <a:pPr marL="182880" lvl="1">
              <a:spcBef>
                <a:spcPts val="1200"/>
              </a:spcBef>
              <a:spcAft>
                <a:spcPts val="0"/>
              </a:spcAft>
            </a:pPr>
            <a:r>
              <a:rPr lang="en-US" dirty="0" smtClean="0"/>
              <a:t>This is a short answer and the minimum you should be writing!</a:t>
            </a:r>
            <a:endParaRPr lang="en-US" dirty="0"/>
          </a:p>
          <a:p>
            <a:pPr marL="182880" lvl="1">
              <a:spcBef>
                <a:spcPts val="1200"/>
              </a:spcBef>
              <a:spcAft>
                <a:spcPts val="0"/>
              </a:spcAft>
            </a:pPr>
            <a:endParaRPr lang="en-US" dirty="0"/>
          </a:p>
          <a:p>
            <a:endParaRPr lang="en-US" dirty="0"/>
          </a:p>
        </p:txBody>
      </p:sp>
    </p:spTree>
    <p:extLst>
      <p:ext uri="{BB962C8B-B14F-4D97-AF65-F5344CB8AC3E}">
        <p14:creationId xmlns:p14="http://schemas.microsoft.com/office/powerpoint/2010/main" val="10923858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39387"/>
            <a:ext cx="8458200" cy="617517"/>
          </a:xfrm>
        </p:spPr>
        <p:txBody>
          <a:bodyPr>
            <a:normAutofit fontScale="90000"/>
          </a:bodyPr>
          <a:lstStyle/>
          <a:p>
            <a:r>
              <a:rPr lang="en-US" dirty="0" smtClean="0"/>
              <a:t>How do I use a document that</a:t>
            </a:r>
            <a:r>
              <a:rPr lang="fr-FR" dirty="0" smtClean="0"/>
              <a:t>’</a:t>
            </a:r>
            <a:r>
              <a:rPr lang="en-US" dirty="0" smtClean="0"/>
              <a:t>s a picture? </a:t>
            </a:r>
            <a:endParaRPr lang="en-US" dirty="0"/>
          </a:p>
        </p:txBody>
      </p:sp>
      <p:pic>
        <p:nvPicPr>
          <p:cNvPr id="4" name="Picture 3" descr="Macintosh HD:Users:mtuttle:Desktop:Screen Shot 2015-03-01 at 8.15.58 AM.png"/>
          <p:cNvPicPr/>
          <p:nvPr/>
        </p:nvPicPr>
        <p:blipFill>
          <a:blip r:embed="rId2"/>
          <a:srcRect/>
          <a:stretch>
            <a:fillRect/>
          </a:stretch>
        </p:blipFill>
        <p:spPr bwMode="auto">
          <a:xfrm>
            <a:off x="1147206" y="2020949"/>
            <a:ext cx="5448300" cy="3225800"/>
          </a:xfrm>
          <a:prstGeom prst="rect">
            <a:avLst/>
          </a:prstGeom>
          <a:noFill/>
          <a:ln w="9525">
            <a:noFill/>
            <a:miter lim="800000"/>
            <a:headEnd/>
            <a:tailEnd/>
          </a:ln>
        </p:spPr>
      </p:pic>
      <p:sp>
        <p:nvSpPr>
          <p:cNvPr id="6" name="Content Placeholder 5"/>
          <p:cNvSpPr>
            <a:spLocks noGrp="1"/>
          </p:cNvSpPr>
          <p:nvPr>
            <p:ph idx="1"/>
          </p:nvPr>
        </p:nvSpPr>
        <p:spPr>
          <a:xfrm>
            <a:off x="685800" y="926275"/>
            <a:ext cx="7772400" cy="5245925"/>
          </a:xfrm>
        </p:spPr>
        <p:txBody>
          <a:bodyPr>
            <a:normAutofit fontScale="92500" lnSpcReduction="10000"/>
          </a:bodyPr>
          <a:lstStyle/>
          <a:p>
            <a:r>
              <a:rPr lang="en-US" sz="1100" dirty="0" smtClean="0"/>
              <a:t>Figures </a:t>
            </a:r>
            <a:r>
              <a:rPr lang="en-US" sz="1100" dirty="0"/>
              <a:t>left to right clockwise:</a:t>
            </a:r>
            <a:br>
              <a:rPr lang="en-US" sz="1100" dirty="0"/>
            </a:br>
            <a:r>
              <a:rPr lang="en-US" sz="1100" b="1" dirty="0"/>
              <a:t>John C. Breckinridge </a:t>
            </a:r>
            <a:r>
              <a:rPr lang="en-US" sz="1100" dirty="0"/>
              <a:t>dances with </a:t>
            </a:r>
            <a:r>
              <a:rPr lang="en-US" sz="1100" b="1" dirty="0"/>
              <a:t>James Buchanan</a:t>
            </a:r>
            <a:r>
              <a:rPr lang="en-US" sz="1100" dirty="0"/>
              <a:t>. </a:t>
            </a:r>
          </a:p>
          <a:p>
            <a:r>
              <a:rPr lang="en-US" sz="1100" b="1" dirty="0"/>
              <a:t>Dred Scott </a:t>
            </a:r>
            <a:r>
              <a:rPr lang="en-US" sz="1100" dirty="0"/>
              <a:t>seated plays the violin.</a:t>
            </a:r>
            <a:br>
              <a:rPr lang="en-US" sz="1100" dirty="0"/>
            </a:br>
            <a:r>
              <a:rPr lang="en-US" sz="1100" b="1" dirty="0"/>
              <a:t>Lincoln </a:t>
            </a:r>
            <a:r>
              <a:rPr lang="en-US" sz="1100" dirty="0"/>
              <a:t>dances with African American woman.</a:t>
            </a:r>
            <a:br>
              <a:rPr lang="en-US" sz="1100" dirty="0"/>
            </a:br>
            <a:r>
              <a:rPr lang="en-US" sz="1100" b="1" dirty="0"/>
              <a:t>John Bell </a:t>
            </a:r>
            <a:r>
              <a:rPr lang="en-US" sz="1100" dirty="0"/>
              <a:t>dances with Native American.</a:t>
            </a:r>
            <a:br>
              <a:rPr lang="en-US" sz="1100" dirty="0"/>
            </a:br>
            <a:r>
              <a:rPr lang="en-US" sz="1100" b="1" dirty="0"/>
              <a:t>Stephen Douglas </a:t>
            </a:r>
            <a:r>
              <a:rPr lang="en-US" sz="1100" dirty="0"/>
              <a:t>dances with a sovereign in rags. </a:t>
            </a:r>
            <a:endParaRPr lang="en-US" sz="1100" dirty="0" smtClean="0"/>
          </a:p>
          <a:p>
            <a:endParaRPr lang="en-US" sz="1100" dirty="0"/>
          </a:p>
          <a:p>
            <a:endParaRPr lang="en-US" sz="1100" dirty="0" smtClean="0"/>
          </a:p>
          <a:p>
            <a:endParaRPr lang="en-US" sz="1100" dirty="0"/>
          </a:p>
          <a:p>
            <a:endParaRPr lang="en-US" sz="1100" dirty="0" smtClean="0"/>
          </a:p>
          <a:p>
            <a:endParaRPr lang="en-US" sz="1100" dirty="0"/>
          </a:p>
          <a:p>
            <a:endParaRPr lang="en-US" sz="1100" dirty="0" smtClean="0"/>
          </a:p>
          <a:p>
            <a:endParaRPr lang="en-US" sz="1100" dirty="0"/>
          </a:p>
          <a:p>
            <a:endParaRPr lang="en-US" sz="1100" dirty="0" smtClean="0"/>
          </a:p>
          <a:p>
            <a:endParaRPr lang="en-US" sz="1100" dirty="0" smtClean="0"/>
          </a:p>
          <a:p>
            <a:endParaRPr lang="en-US" sz="1100" dirty="0"/>
          </a:p>
          <a:p>
            <a:endParaRPr lang="en-US" sz="1100" dirty="0" smtClean="0"/>
          </a:p>
          <a:p>
            <a:r>
              <a:rPr lang="en-US" sz="1900" b="1" dirty="0"/>
              <a:t>Question</a:t>
            </a:r>
            <a:r>
              <a:rPr lang="en-US" sz="1900" dirty="0"/>
              <a:t>:</a:t>
            </a:r>
            <a:br>
              <a:rPr lang="en-US" sz="1900" dirty="0"/>
            </a:br>
            <a:r>
              <a:rPr lang="en-US" sz="1900" dirty="0"/>
              <a:t>3. Interpret the above cartoon from the previous knowledge of the textbook chapter 10 in </a:t>
            </a:r>
            <a:r>
              <a:rPr lang="en-US" sz="1900" i="1" dirty="0"/>
              <a:t>The American Vision (p334-335). </a:t>
            </a:r>
            <a:r>
              <a:rPr lang="en-US" sz="1900" dirty="0"/>
              <a:t>Hint: What do you think the cartoonist is portraying as Dred Scott’s relationship to politicians of the day?</a:t>
            </a:r>
          </a:p>
          <a:p>
            <a:endParaRPr lang="en-US" dirty="0"/>
          </a:p>
          <a:p>
            <a:endParaRPr lang="en-US" dirty="0"/>
          </a:p>
        </p:txBody>
      </p:sp>
    </p:spTree>
    <p:extLst>
      <p:ext uri="{BB962C8B-B14F-4D97-AF65-F5344CB8AC3E}">
        <p14:creationId xmlns:p14="http://schemas.microsoft.com/office/powerpoint/2010/main" val="6787654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39387"/>
            <a:ext cx="8458200" cy="617517"/>
          </a:xfrm>
        </p:spPr>
        <p:txBody>
          <a:bodyPr>
            <a:normAutofit fontScale="90000"/>
          </a:bodyPr>
          <a:lstStyle/>
          <a:p>
            <a:r>
              <a:rPr lang="en-US" dirty="0" smtClean="0"/>
              <a:t>How do I use a document that</a:t>
            </a:r>
            <a:r>
              <a:rPr lang="fr-FR" dirty="0" smtClean="0"/>
              <a:t>’</a:t>
            </a:r>
            <a:r>
              <a:rPr lang="en-US" dirty="0" smtClean="0"/>
              <a:t>s a picture? </a:t>
            </a:r>
            <a:endParaRPr lang="en-US" dirty="0"/>
          </a:p>
        </p:txBody>
      </p:sp>
      <p:pic>
        <p:nvPicPr>
          <p:cNvPr id="4" name="Picture 3" descr="Macintosh HD:Users:mtuttle:Desktop:Screen Shot 2015-03-01 at 8.15.58 AM.png"/>
          <p:cNvPicPr/>
          <p:nvPr/>
        </p:nvPicPr>
        <p:blipFill>
          <a:blip r:embed="rId2"/>
          <a:srcRect/>
          <a:stretch>
            <a:fillRect/>
          </a:stretch>
        </p:blipFill>
        <p:spPr bwMode="auto">
          <a:xfrm>
            <a:off x="1147206" y="2020949"/>
            <a:ext cx="5448300" cy="3225800"/>
          </a:xfrm>
          <a:prstGeom prst="rect">
            <a:avLst/>
          </a:prstGeom>
          <a:noFill/>
          <a:ln w="9525">
            <a:noFill/>
            <a:miter lim="800000"/>
            <a:headEnd/>
            <a:tailEnd/>
          </a:ln>
        </p:spPr>
      </p:pic>
      <p:sp>
        <p:nvSpPr>
          <p:cNvPr id="6" name="Content Placeholder 5"/>
          <p:cNvSpPr>
            <a:spLocks noGrp="1"/>
          </p:cNvSpPr>
          <p:nvPr>
            <p:ph idx="1"/>
          </p:nvPr>
        </p:nvSpPr>
        <p:spPr>
          <a:xfrm>
            <a:off x="685800" y="926275"/>
            <a:ext cx="7772400" cy="5245925"/>
          </a:xfrm>
        </p:spPr>
        <p:txBody>
          <a:bodyPr>
            <a:normAutofit fontScale="92500" lnSpcReduction="10000"/>
          </a:bodyPr>
          <a:lstStyle/>
          <a:p>
            <a:r>
              <a:rPr lang="en-US" sz="1100" dirty="0" smtClean="0"/>
              <a:t>Figures </a:t>
            </a:r>
            <a:r>
              <a:rPr lang="en-US" sz="1100" dirty="0"/>
              <a:t>left to right clockwise:</a:t>
            </a:r>
            <a:br>
              <a:rPr lang="en-US" sz="1100" dirty="0"/>
            </a:br>
            <a:r>
              <a:rPr lang="en-US" sz="1100" b="1" dirty="0"/>
              <a:t>John C. Breckinridge </a:t>
            </a:r>
            <a:r>
              <a:rPr lang="en-US" sz="1100" dirty="0"/>
              <a:t>dances with </a:t>
            </a:r>
            <a:r>
              <a:rPr lang="en-US" sz="1100" b="1" dirty="0"/>
              <a:t>James Buchanan</a:t>
            </a:r>
            <a:r>
              <a:rPr lang="en-US" sz="1100" dirty="0"/>
              <a:t>. </a:t>
            </a:r>
          </a:p>
          <a:p>
            <a:r>
              <a:rPr lang="en-US" sz="1100" b="1" dirty="0"/>
              <a:t>Dred Scott </a:t>
            </a:r>
            <a:r>
              <a:rPr lang="en-US" sz="1100" dirty="0"/>
              <a:t>seated plays the violin.</a:t>
            </a:r>
            <a:br>
              <a:rPr lang="en-US" sz="1100" dirty="0"/>
            </a:br>
            <a:r>
              <a:rPr lang="en-US" sz="1100" b="1" dirty="0"/>
              <a:t>Lincoln </a:t>
            </a:r>
            <a:r>
              <a:rPr lang="en-US" sz="1100" dirty="0"/>
              <a:t>dances with African American woman.</a:t>
            </a:r>
            <a:br>
              <a:rPr lang="en-US" sz="1100" dirty="0"/>
            </a:br>
            <a:r>
              <a:rPr lang="en-US" sz="1100" b="1" dirty="0"/>
              <a:t>John Bell </a:t>
            </a:r>
            <a:r>
              <a:rPr lang="en-US" sz="1100" dirty="0"/>
              <a:t>dances with Native American.</a:t>
            </a:r>
            <a:br>
              <a:rPr lang="en-US" sz="1100" dirty="0"/>
            </a:br>
            <a:r>
              <a:rPr lang="en-US" sz="1100" b="1" dirty="0"/>
              <a:t>Stephen Douglas </a:t>
            </a:r>
            <a:r>
              <a:rPr lang="en-US" sz="1100" dirty="0"/>
              <a:t>dances with a sovereign in rags. </a:t>
            </a:r>
            <a:endParaRPr lang="en-US" sz="1100" dirty="0" smtClean="0"/>
          </a:p>
          <a:p>
            <a:endParaRPr lang="en-US" sz="1100" dirty="0"/>
          </a:p>
          <a:p>
            <a:endParaRPr lang="en-US" sz="1100" dirty="0" smtClean="0"/>
          </a:p>
          <a:p>
            <a:endParaRPr lang="en-US" sz="1100" dirty="0"/>
          </a:p>
          <a:p>
            <a:endParaRPr lang="en-US" sz="1100" dirty="0" smtClean="0"/>
          </a:p>
          <a:p>
            <a:endParaRPr lang="en-US" sz="1100" dirty="0"/>
          </a:p>
          <a:p>
            <a:endParaRPr lang="en-US" sz="1100" dirty="0" smtClean="0"/>
          </a:p>
          <a:p>
            <a:endParaRPr lang="en-US" sz="1100" dirty="0"/>
          </a:p>
          <a:p>
            <a:endParaRPr lang="en-US" sz="1100" dirty="0" smtClean="0"/>
          </a:p>
          <a:p>
            <a:endParaRPr lang="en-US" sz="1100" dirty="0" smtClean="0"/>
          </a:p>
          <a:p>
            <a:endParaRPr lang="en-US" sz="1100" dirty="0"/>
          </a:p>
          <a:p>
            <a:endParaRPr lang="en-US" sz="1100" dirty="0" smtClean="0"/>
          </a:p>
          <a:p>
            <a:r>
              <a:rPr lang="en-US" dirty="0" smtClean="0"/>
              <a:t>Answer the Question… but before you do,</a:t>
            </a:r>
          </a:p>
          <a:p>
            <a:r>
              <a:rPr lang="en-US" dirty="0" smtClean="0"/>
              <a:t>Describe the picture in detail. Who is in the center, what is he doing? Who are the other characters and what are they doing? What does the writing say? </a:t>
            </a:r>
            <a:endParaRPr lang="en-US" dirty="0"/>
          </a:p>
          <a:p>
            <a:endParaRPr lang="en-US" dirty="0"/>
          </a:p>
        </p:txBody>
      </p:sp>
    </p:spTree>
    <p:extLst>
      <p:ext uri="{BB962C8B-B14F-4D97-AF65-F5344CB8AC3E}">
        <p14:creationId xmlns:p14="http://schemas.microsoft.com/office/powerpoint/2010/main" val="20924076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84632"/>
            <a:ext cx="7772400" cy="750402"/>
          </a:xfrm>
        </p:spPr>
        <p:txBody>
          <a:bodyPr>
            <a:normAutofit fontScale="90000"/>
          </a:bodyPr>
          <a:lstStyle/>
          <a:p>
            <a:r>
              <a:rPr lang="en-US" dirty="0" smtClean="0"/>
              <a:t>So how do I write an Essay after the Documents? </a:t>
            </a:r>
            <a:endParaRPr lang="en-US" dirty="0"/>
          </a:p>
        </p:txBody>
      </p:sp>
      <p:sp>
        <p:nvSpPr>
          <p:cNvPr id="3" name="Content Placeholder 2"/>
          <p:cNvSpPr>
            <a:spLocks noGrp="1"/>
          </p:cNvSpPr>
          <p:nvPr>
            <p:ph idx="1"/>
          </p:nvPr>
        </p:nvSpPr>
        <p:spPr/>
        <p:txBody>
          <a:bodyPr/>
          <a:lstStyle/>
          <a:p>
            <a:r>
              <a:rPr lang="en-US" b="1" dirty="0"/>
              <a:t>How did the Dred Scott decision further divide America prior to the Civil War?</a:t>
            </a:r>
            <a:r>
              <a:rPr lang="en-US" dirty="0"/>
              <a:t> </a:t>
            </a:r>
            <a:endParaRPr lang="en-US" dirty="0" smtClean="0"/>
          </a:p>
          <a:p>
            <a:r>
              <a:rPr lang="en-US" dirty="0" smtClean="0"/>
              <a:t>First ANSWER THE PROMPT. </a:t>
            </a:r>
          </a:p>
          <a:p>
            <a:r>
              <a:rPr lang="en-US" dirty="0" smtClean="0"/>
              <a:t>But don’t stop there. Write a thesis statement that goes BEYOND the prompt. Add a dependent clause that will set up your argument.</a:t>
            </a:r>
          </a:p>
          <a:p>
            <a:pPr lvl="1"/>
            <a:r>
              <a:rPr lang="en-US" dirty="0" smtClean="0"/>
              <a:t>Because the moral issue of slavery was close to the hearts of people in both the North and the South, the Dred Scott Decision </a:t>
            </a:r>
            <a:r>
              <a:rPr lang="en-US" dirty="0" err="1" smtClean="0"/>
              <a:t>aggrevated</a:t>
            </a:r>
            <a:r>
              <a:rPr lang="en-US" dirty="0" smtClean="0"/>
              <a:t> a </a:t>
            </a:r>
            <a:r>
              <a:rPr lang="en-US" dirty="0" err="1" smtClean="0"/>
              <a:t>devisive</a:t>
            </a:r>
            <a:r>
              <a:rPr lang="en-US" dirty="0" smtClean="0"/>
              <a:t> atmosphere in the United States.   </a:t>
            </a:r>
          </a:p>
          <a:p>
            <a:r>
              <a:rPr lang="en-US" dirty="0" smtClean="0"/>
              <a:t>Look at the short answers you just wrote. How many of them support your thesis? </a:t>
            </a:r>
          </a:p>
          <a:p>
            <a:r>
              <a:rPr lang="en-US" dirty="0" smtClean="0"/>
              <a:t>You can use those answers as paragraphs in your essay!</a:t>
            </a:r>
          </a:p>
          <a:p>
            <a:endParaRPr lang="en-US" dirty="0"/>
          </a:p>
        </p:txBody>
      </p:sp>
    </p:spTree>
    <p:extLst>
      <p:ext uri="{BB962C8B-B14F-4D97-AF65-F5344CB8AC3E}">
        <p14:creationId xmlns:p14="http://schemas.microsoft.com/office/powerpoint/2010/main" val="42327790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Wood Type</Template>
  <TotalTime>441</TotalTime>
  <Words>556</Words>
  <Application>Microsoft Macintosh PowerPoint</Application>
  <PresentationFormat>On-screen Show (4:3)</PresentationFormat>
  <Paragraphs>77</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Calibri</vt:lpstr>
      <vt:lpstr>Rockwell</vt:lpstr>
      <vt:lpstr>Rockwell Condensed</vt:lpstr>
      <vt:lpstr>Rockwell Extra Bold</vt:lpstr>
      <vt:lpstr>Wingdings</vt:lpstr>
      <vt:lpstr>Wood Type</vt:lpstr>
      <vt:lpstr>Analyzing Documents for a DBQ (Document Based Question)</vt:lpstr>
      <vt:lpstr>Objective: Utilize specific textual evidence to support conclusions drawn from text.  </vt:lpstr>
      <vt:lpstr>When I get a DBQ or RST (research Simulation Task) What, What should I do first?</vt:lpstr>
      <vt:lpstr>Let’s read The document</vt:lpstr>
      <vt:lpstr>How much should I write? </vt:lpstr>
      <vt:lpstr>But answer the question in One paragraph, not three</vt:lpstr>
      <vt:lpstr>How do I use a document that’s a picture? </vt:lpstr>
      <vt:lpstr>How do I use a document that’s a picture? </vt:lpstr>
      <vt:lpstr>So how do I write an Essay after the Documents?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Analyzing Documents for a DBQ (Document Based Question)</dc:title>
  <dc:creator>michael tuttle</dc:creator>
  <cp:lastModifiedBy>michael tuttle</cp:lastModifiedBy>
  <cp:revision>14</cp:revision>
  <dcterms:created xsi:type="dcterms:W3CDTF">2016-03-05T18:13:29Z</dcterms:created>
  <dcterms:modified xsi:type="dcterms:W3CDTF">2016-03-06T01:35:13Z</dcterms:modified>
</cp:coreProperties>
</file>