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4"/>
  </p:sldMasterIdLst>
  <p:notesMasterIdLst>
    <p:notesMasterId r:id="rId90"/>
  </p:notesMasterIdLst>
  <p:sldIdLst>
    <p:sldId id="256" r:id="rId5"/>
    <p:sldId id="258" r:id="rId6"/>
    <p:sldId id="257" r:id="rId7"/>
    <p:sldId id="259" r:id="rId8"/>
    <p:sldId id="275" r:id="rId9"/>
    <p:sldId id="305" r:id="rId10"/>
    <p:sldId id="260" r:id="rId11"/>
    <p:sldId id="271" r:id="rId12"/>
    <p:sldId id="261" r:id="rId13"/>
    <p:sldId id="262" r:id="rId14"/>
    <p:sldId id="263" r:id="rId15"/>
    <p:sldId id="264" r:id="rId16"/>
    <p:sldId id="272" r:id="rId17"/>
    <p:sldId id="265" r:id="rId18"/>
    <p:sldId id="266" r:id="rId19"/>
    <p:sldId id="268" r:id="rId20"/>
    <p:sldId id="269" r:id="rId21"/>
    <p:sldId id="270" r:id="rId22"/>
    <p:sldId id="324" r:id="rId23"/>
    <p:sldId id="267" r:id="rId24"/>
    <p:sldId id="273" r:id="rId25"/>
    <p:sldId id="306" r:id="rId26"/>
    <p:sldId id="276" r:id="rId27"/>
    <p:sldId id="278" r:id="rId28"/>
    <p:sldId id="307" r:id="rId29"/>
    <p:sldId id="279" r:id="rId30"/>
    <p:sldId id="282" r:id="rId31"/>
    <p:sldId id="283" r:id="rId32"/>
    <p:sldId id="284" r:id="rId33"/>
    <p:sldId id="281" r:id="rId34"/>
    <p:sldId id="280" r:id="rId35"/>
    <p:sldId id="285" r:id="rId36"/>
    <p:sldId id="286" r:id="rId37"/>
    <p:sldId id="287" r:id="rId38"/>
    <p:sldId id="288" r:id="rId39"/>
    <p:sldId id="289" r:id="rId40"/>
    <p:sldId id="290" r:id="rId41"/>
    <p:sldId id="291" r:id="rId42"/>
    <p:sldId id="308" r:id="rId43"/>
    <p:sldId id="292" r:id="rId44"/>
    <p:sldId id="293" r:id="rId45"/>
    <p:sldId id="294" r:id="rId46"/>
    <p:sldId id="295" r:id="rId47"/>
    <p:sldId id="296" r:id="rId48"/>
    <p:sldId id="297" r:id="rId49"/>
    <p:sldId id="299" r:id="rId50"/>
    <p:sldId id="310" r:id="rId51"/>
    <p:sldId id="309" r:id="rId52"/>
    <p:sldId id="298" r:id="rId53"/>
    <p:sldId id="311" r:id="rId54"/>
    <p:sldId id="303" r:id="rId55"/>
    <p:sldId id="313" r:id="rId56"/>
    <p:sldId id="316" r:id="rId57"/>
    <p:sldId id="315" r:id="rId58"/>
    <p:sldId id="314" r:id="rId59"/>
    <p:sldId id="317" r:id="rId60"/>
    <p:sldId id="318" r:id="rId61"/>
    <p:sldId id="319" r:id="rId62"/>
    <p:sldId id="320" r:id="rId63"/>
    <p:sldId id="321" r:id="rId64"/>
    <p:sldId id="322" r:id="rId65"/>
    <p:sldId id="325" r:id="rId66"/>
    <p:sldId id="326" r:id="rId67"/>
    <p:sldId id="327" r:id="rId68"/>
    <p:sldId id="328" r:id="rId69"/>
    <p:sldId id="331" r:id="rId70"/>
    <p:sldId id="332" r:id="rId71"/>
    <p:sldId id="333" r:id="rId72"/>
    <p:sldId id="334" r:id="rId73"/>
    <p:sldId id="329" r:id="rId74"/>
    <p:sldId id="335" r:id="rId75"/>
    <p:sldId id="339" r:id="rId76"/>
    <p:sldId id="337" r:id="rId77"/>
    <p:sldId id="338" r:id="rId78"/>
    <p:sldId id="340" r:id="rId79"/>
    <p:sldId id="341" r:id="rId80"/>
    <p:sldId id="330" r:id="rId81"/>
    <p:sldId id="342" r:id="rId82"/>
    <p:sldId id="348" r:id="rId83"/>
    <p:sldId id="343" r:id="rId84"/>
    <p:sldId id="344" r:id="rId85"/>
    <p:sldId id="345" r:id="rId86"/>
    <p:sldId id="349" r:id="rId87"/>
    <p:sldId id="346" r:id="rId88"/>
    <p:sldId id="347"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35"/>
  </p:normalViewPr>
  <p:slideViewPr>
    <p:cSldViewPr>
      <p:cViewPr>
        <p:scale>
          <a:sx n="60" d="100"/>
          <a:sy n="60" d="100"/>
        </p:scale>
        <p:origin x="1720" y="12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90" Type="http://schemas.openxmlformats.org/officeDocument/2006/relationships/notesMaster" Target="notesMasters/notesMaster1.xml"/><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3C9BF-D772-4A08-98E4-A0E0994022D1}"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3B9E644E-265A-4589-B773-D34769ED31E6}">
      <dgm:prSet phldrT="[Text]"/>
      <dgm:spPr/>
      <dgm:t>
        <a:bodyPr/>
        <a:lstStyle/>
        <a:p>
          <a:r>
            <a:rPr lang="en-US" dirty="0" smtClean="0"/>
            <a:t>Vertical Organization</a:t>
          </a:r>
          <a:endParaRPr lang="en-US" dirty="0"/>
        </a:p>
      </dgm:t>
    </dgm:pt>
    <dgm:pt modelId="{BA9A0C13-534A-4BAE-9C5C-524B8DFA3F6A}" type="parTrans" cxnId="{B4CF90D6-375F-462B-862F-FE3D5674BAE1}">
      <dgm:prSet/>
      <dgm:spPr/>
      <dgm:t>
        <a:bodyPr/>
        <a:lstStyle/>
        <a:p>
          <a:endParaRPr lang="en-US"/>
        </a:p>
      </dgm:t>
    </dgm:pt>
    <dgm:pt modelId="{84D71B2D-8799-4D2C-BA0F-5551FFA5B40F}" type="sibTrans" cxnId="{B4CF90D6-375F-462B-862F-FE3D5674BAE1}">
      <dgm:prSet/>
      <dgm:spPr/>
      <dgm:t>
        <a:bodyPr/>
        <a:lstStyle/>
        <a:p>
          <a:endParaRPr lang="en-US"/>
        </a:p>
      </dgm:t>
    </dgm:pt>
    <dgm:pt modelId="{3CDC8D18-059E-4DE8-9081-E95629642B42}">
      <dgm:prSet phldrT="[Text]"/>
      <dgm:spPr/>
      <dgm:t>
        <a:bodyPr/>
        <a:lstStyle/>
        <a:p>
          <a:r>
            <a:rPr lang="en-US" dirty="0" smtClean="0"/>
            <a:t>Horizontal Organization</a:t>
          </a:r>
          <a:endParaRPr lang="en-US" dirty="0"/>
        </a:p>
      </dgm:t>
    </dgm:pt>
    <dgm:pt modelId="{6AE05F3C-B64F-45DC-825F-1FD88835AFD4}" type="parTrans" cxnId="{267619AB-3EEF-46A2-9C2F-B2AFE8B66C66}">
      <dgm:prSet/>
      <dgm:spPr/>
      <dgm:t>
        <a:bodyPr/>
        <a:lstStyle/>
        <a:p>
          <a:endParaRPr lang="en-US"/>
        </a:p>
      </dgm:t>
    </dgm:pt>
    <dgm:pt modelId="{4E94A356-6F29-4A60-B582-329CC90B08BB}" type="sibTrans" cxnId="{267619AB-3EEF-46A2-9C2F-B2AFE8B66C66}">
      <dgm:prSet/>
      <dgm:spPr/>
      <dgm:t>
        <a:bodyPr/>
        <a:lstStyle/>
        <a:p>
          <a:endParaRPr lang="en-US"/>
        </a:p>
      </dgm:t>
    </dgm:pt>
    <dgm:pt modelId="{A803CEE0-DBB9-4127-9C9B-E77AEE18373D}">
      <dgm:prSet phldrT="[Text]"/>
      <dgm:spPr/>
      <dgm:t>
        <a:bodyPr/>
        <a:lstStyle/>
        <a:p>
          <a:r>
            <a:rPr lang="en-US" dirty="0" smtClean="0"/>
            <a:t>Monopolies</a:t>
          </a:r>
          <a:endParaRPr lang="en-US" dirty="0"/>
        </a:p>
      </dgm:t>
    </dgm:pt>
    <dgm:pt modelId="{15D52502-1889-4D51-A150-1B6A80D039E9}" type="parTrans" cxnId="{7CC83150-6866-4A28-A9D5-455708691807}">
      <dgm:prSet/>
      <dgm:spPr/>
      <dgm:t>
        <a:bodyPr/>
        <a:lstStyle/>
        <a:p>
          <a:endParaRPr lang="en-US"/>
        </a:p>
      </dgm:t>
    </dgm:pt>
    <dgm:pt modelId="{A167CA3B-2A2D-4153-BF4C-CD76CC02F807}" type="sibTrans" cxnId="{7CC83150-6866-4A28-A9D5-455708691807}">
      <dgm:prSet/>
      <dgm:spPr/>
      <dgm:t>
        <a:bodyPr/>
        <a:lstStyle/>
        <a:p>
          <a:endParaRPr lang="en-US"/>
        </a:p>
      </dgm:t>
    </dgm:pt>
    <dgm:pt modelId="{C53D181D-60E3-4458-8B42-8A8690A0ACB3}">
      <dgm:prSet phldrT="[Text]"/>
      <dgm:spPr/>
      <dgm:t>
        <a:bodyPr/>
        <a:lstStyle/>
        <a:p>
          <a:r>
            <a:rPr lang="en-US" b="0" dirty="0" smtClean="0"/>
            <a:t>Trusts</a:t>
          </a:r>
          <a:endParaRPr lang="en-US" b="0" dirty="0"/>
        </a:p>
      </dgm:t>
    </dgm:pt>
    <dgm:pt modelId="{A7759B17-6AC9-4CC4-888E-C75D6DE57AD7}" type="parTrans" cxnId="{2298CC77-008D-4F0B-A8AE-A01F531A9824}">
      <dgm:prSet/>
      <dgm:spPr/>
      <dgm:t>
        <a:bodyPr/>
        <a:lstStyle/>
        <a:p>
          <a:endParaRPr lang="en-US"/>
        </a:p>
      </dgm:t>
    </dgm:pt>
    <dgm:pt modelId="{F0D82051-3FC1-40F3-AC91-E5AF55F0CECE}" type="sibTrans" cxnId="{2298CC77-008D-4F0B-A8AE-A01F531A9824}">
      <dgm:prSet/>
      <dgm:spPr/>
      <dgm:t>
        <a:bodyPr/>
        <a:lstStyle/>
        <a:p>
          <a:endParaRPr lang="en-US"/>
        </a:p>
      </dgm:t>
    </dgm:pt>
    <dgm:pt modelId="{0844F1AA-C617-45CC-9B26-A26660D200A4}">
      <dgm:prSet phldrT="[Text]"/>
      <dgm:spPr/>
      <dgm:t>
        <a:bodyPr/>
        <a:lstStyle/>
        <a:p>
          <a:r>
            <a:rPr lang="en-US" dirty="0" smtClean="0"/>
            <a:t>Holding Companies</a:t>
          </a:r>
          <a:endParaRPr lang="en-US" dirty="0"/>
        </a:p>
      </dgm:t>
    </dgm:pt>
    <dgm:pt modelId="{D8FB5B4F-2271-4D68-8223-B55ECE9EE3C9}" type="parTrans" cxnId="{09992BDD-6A5D-4EEF-8ED1-C7A882D480AE}">
      <dgm:prSet/>
      <dgm:spPr/>
      <dgm:t>
        <a:bodyPr/>
        <a:lstStyle/>
        <a:p>
          <a:endParaRPr lang="en-US"/>
        </a:p>
      </dgm:t>
    </dgm:pt>
    <dgm:pt modelId="{81185665-CA45-491A-9030-1FA2A0DF4A00}" type="sibTrans" cxnId="{09992BDD-6A5D-4EEF-8ED1-C7A882D480AE}">
      <dgm:prSet/>
      <dgm:spPr/>
      <dgm:t>
        <a:bodyPr/>
        <a:lstStyle/>
        <a:p>
          <a:endParaRPr lang="en-US"/>
        </a:p>
      </dgm:t>
    </dgm:pt>
    <dgm:pt modelId="{8EC1A675-C11A-4AC3-8855-57C68D80AFF9}">
      <dgm:prSet phldrT="[Text]"/>
      <dgm:spPr/>
      <dgm:t>
        <a:bodyPr/>
        <a:lstStyle/>
        <a:p>
          <a:r>
            <a:rPr lang="en-US" dirty="0" smtClean="0"/>
            <a:t>Pools</a:t>
          </a:r>
          <a:endParaRPr lang="en-US" dirty="0"/>
        </a:p>
      </dgm:t>
    </dgm:pt>
    <dgm:pt modelId="{CBF8D36E-0A6E-4E76-AA41-4187EED8BC49}" type="sibTrans" cxnId="{9535C133-C93A-4ABC-94D4-A922675391B0}">
      <dgm:prSet/>
      <dgm:spPr/>
      <dgm:t>
        <a:bodyPr/>
        <a:lstStyle/>
        <a:p>
          <a:endParaRPr lang="en-US"/>
        </a:p>
      </dgm:t>
    </dgm:pt>
    <dgm:pt modelId="{F10B4051-9389-490E-A6C0-573A2A0AA019}" type="parTrans" cxnId="{9535C133-C93A-4ABC-94D4-A922675391B0}">
      <dgm:prSet/>
      <dgm:spPr/>
      <dgm:t>
        <a:bodyPr/>
        <a:lstStyle/>
        <a:p>
          <a:endParaRPr lang="en-US"/>
        </a:p>
      </dgm:t>
    </dgm:pt>
    <dgm:pt modelId="{C8E9907B-5464-48A8-AE89-C31FB6231FB7}" type="pres">
      <dgm:prSet presAssocID="{C723C9BF-D772-4A08-98E4-A0E0994022D1}" presName="diagram" presStyleCnt="0">
        <dgm:presLayoutVars>
          <dgm:dir/>
          <dgm:resizeHandles val="exact"/>
        </dgm:presLayoutVars>
      </dgm:prSet>
      <dgm:spPr/>
      <dgm:t>
        <a:bodyPr/>
        <a:lstStyle/>
        <a:p>
          <a:endParaRPr lang="en-US"/>
        </a:p>
      </dgm:t>
    </dgm:pt>
    <dgm:pt modelId="{5EFA11CC-2AB3-44B1-B834-B98BFEF7304C}" type="pres">
      <dgm:prSet presAssocID="{8EC1A675-C11A-4AC3-8855-57C68D80AFF9}" presName="node" presStyleLbl="node1" presStyleIdx="0" presStyleCnt="6">
        <dgm:presLayoutVars>
          <dgm:bulletEnabled val="1"/>
        </dgm:presLayoutVars>
      </dgm:prSet>
      <dgm:spPr/>
      <dgm:t>
        <a:bodyPr/>
        <a:lstStyle/>
        <a:p>
          <a:endParaRPr lang="en-US"/>
        </a:p>
      </dgm:t>
    </dgm:pt>
    <dgm:pt modelId="{443A81C5-24BB-4A94-AF6C-CCFB3FF0167E}" type="pres">
      <dgm:prSet presAssocID="{CBF8D36E-0A6E-4E76-AA41-4187EED8BC49}" presName="sibTrans" presStyleCnt="0"/>
      <dgm:spPr/>
    </dgm:pt>
    <dgm:pt modelId="{49FEAA98-8343-4223-8EFA-DFF0EFFC913C}" type="pres">
      <dgm:prSet presAssocID="{3B9E644E-265A-4589-B773-D34769ED31E6}" presName="node" presStyleLbl="node1" presStyleIdx="1" presStyleCnt="6" custLinFactNeighborX="-1246" custLinFactNeighborY="-163">
        <dgm:presLayoutVars>
          <dgm:bulletEnabled val="1"/>
        </dgm:presLayoutVars>
      </dgm:prSet>
      <dgm:spPr/>
      <dgm:t>
        <a:bodyPr/>
        <a:lstStyle/>
        <a:p>
          <a:endParaRPr lang="en-US"/>
        </a:p>
      </dgm:t>
    </dgm:pt>
    <dgm:pt modelId="{B7957953-AEEF-46FA-8A60-CAF7DA117B65}" type="pres">
      <dgm:prSet presAssocID="{84D71B2D-8799-4D2C-BA0F-5551FFA5B40F}" presName="sibTrans" presStyleCnt="0"/>
      <dgm:spPr/>
    </dgm:pt>
    <dgm:pt modelId="{FE81B50F-A0C8-4417-AE90-336F6348966F}" type="pres">
      <dgm:prSet presAssocID="{3CDC8D18-059E-4DE8-9081-E95629642B42}" presName="node" presStyleLbl="node1" presStyleIdx="2" presStyleCnt="6">
        <dgm:presLayoutVars>
          <dgm:bulletEnabled val="1"/>
        </dgm:presLayoutVars>
      </dgm:prSet>
      <dgm:spPr/>
      <dgm:t>
        <a:bodyPr/>
        <a:lstStyle/>
        <a:p>
          <a:endParaRPr lang="en-US"/>
        </a:p>
      </dgm:t>
    </dgm:pt>
    <dgm:pt modelId="{BB1E1C08-B981-43CF-8AB1-6E9F456B76C4}" type="pres">
      <dgm:prSet presAssocID="{4E94A356-6F29-4A60-B582-329CC90B08BB}" presName="sibTrans" presStyleCnt="0"/>
      <dgm:spPr/>
    </dgm:pt>
    <dgm:pt modelId="{A95417D2-78C5-4891-ABF3-71C8CA0AD9DD}" type="pres">
      <dgm:prSet presAssocID="{A803CEE0-DBB9-4127-9C9B-E77AEE18373D}" presName="node" presStyleLbl="node1" presStyleIdx="3" presStyleCnt="6">
        <dgm:presLayoutVars>
          <dgm:bulletEnabled val="1"/>
        </dgm:presLayoutVars>
      </dgm:prSet>
      <dgm:spPr/>
      <dgm:t>
        <a:bodyPr/>
        <a:lstStyle/>
        <a:p>
          <a:endParaRPr lang="en-US"/>
        </a:p>
      </dgm:t>
    </dgm:pt>
    <dgm:pt modelId="{6973EF14-FC60-4855-BF30-BEF3364B3EA5}" type="pres">
      <dgm:prSet presAssocID="{A167CA3B-2A2D-4153-BF4C-CD76CC02F807}" presName="sibTrans" presStyleCnt="0"/>
      <dgm:spPr/>
    </dgm:pt>
    <dgm:pt modelId="{DEBAE7DF-D9EE-4C0E-9E1D-B8A933BD1571}" type="pres">
      <dgm:prSet presAssocID="{C53D181D-60E3-4458-8B42-8A8690A0ACB3}" presName="node" presStyleLbl="node1" presStyleIdx="4" presStyleCnt="6" custLinFactNeighborX="-103" custLinFactNeighborY="-8276">
        <dgm:presLayoutVars>
          <dgm:bulletEnabled val="1"/>
        </dgm:presLayoutVars>
      </dgm:prSet>
      <dgm:spPr/>
      <dgm:t>
        <a:bodyPr/>
        <a:lstStyle/>
        <a:p>
          <a:endParaRPr lang="en-US"/>
        </a:p>
      </dgm:t>
    </dgm:pt>
    <dgm:pt modelId="{8711DD07-8E08-488E-84DA-A24ED657E238}" type="pres">
      <dgm:prSet presAssocID="{F0D82051-3FC1-40F3-AC91-E5AF55F0CECE}" presName="sibTrans" presStyleCnt="0"/>
      <dgm:spPr/>
    </dgm:pt>
    <dgm:pt modelId="{C7018B83-BDF3-4F7B-9EF0-4C90DBA0D50C}" type="pres">
      <dgm:prSet presAssocID="{0844F1AA-C617-45CC-9B26-A26660D200A4}" presName="node" presStyleLbl="node1" presStyleIdx="5" presStyleCnt="6" custLinFactNeighborX="-1246" custLinFactNeighborY="-8276">
        <dgm:presLayoutVars>
          <dgm:bulletEnabled val="1"/>
        </dgm:presLayoutVars>
      </dgm:prSet>
      <dgm:spPr/>
      <dgm:t>
        <a:bodyPr/>
        <a:lstStyle/>
        <a:p>
          <a:endParaRPr lang="en-US"/>
        </a:p>
      </dgm:t>
    </dgm:pt>
  </dgm:ptLst>
  <dgm:cxnLst>
    <dgm:cxn modelId="{BCF5B69E-1415-4919-B266-7D603695E5A5}" type="presOf" srcId="{8EC1A675-C11A-4AC3-8855-57C68D80AFF9}" destId="{5EFA11CC-2AB3-44B1-B834-B98BFEF7304C}" srcOrd="0" destOrd="0" presId="urn:microsoft.com/office/officeart/2005/8/layout/default#1"/>
    <dgm:cxn modelId="{B4CF90D6-375F-462B-862F-FE3D5674BAE1}" srcId="{C723C9BF-D772-4A08-98E4-A0E0994022D1}" destId="{3B9E644E-265A-4589-B773-D34769ED31E6}" srcOrd="1" destOrd="0" parTransId="{BA9A0C13-534A-4BAE-9C5C-524B8DFA3F6A}" sibTransId="{84D71B2D-8799-4D2C-BA0F-5551FFA5B40F}"/>
    <dgm:cxn modelId="{2298CC77-008D-4F0B-A8AE-A01F531A9824}" srcId="{C723C9BF-D772-4A08-98E4-A0E0994022D1}" destId="{C53D181D-60E3-4458-8B42-8A8690A0ACB3}" srcOrd="4" destOrd="0" parTransId="{A7759B17-6AC9-4CC4-888E-C75D6DE57AD7}" sibTransId="{F0D82051-3FC1-40F3-AC91-E5AF55F0CECE}"/>
    <dgm:cxn modelId="{7CC83150-6866-4A28-A9D5-455708691807}" srcId="{C723C9BF-D772-4A08-98E4-A0E0994022D1}" destId="{A803CEE0-DBB9-4127-9C9B-E77AEE18373D}" srcOrd="3" destOrd="0" parTransId="{15D52502-1889-4D51-A150-1B6A80D039E9}" sibTransId="{A167CA3B-2A2D-4153-BF4C-CD76CC02F807}"/>
    <dgm:cxn modelId="{5228E009-500D-4B29-94F8-7CC866572F7A}" type="presOf" srcId="{A803CEE0-DBB9-4127-9C9B-E77AEE18373D}" destId="{A95417D2-78C5-4891-ABF3-71C8CA0AD9DD}" srcOrd="0" destOrd="0" presId="urn:microsoft.com/office/officeart/2005/8/layout/default#1"/>
    <dgm:cxn modelId="{9535C133-C93A-4ABC-94D4-A922675391B0}" srcId="{C723C9BF-D772-4A08-98E4-A0E0994022D1}" destId="{8EC1A675-C11A-4AC3-8855-57C68D80AFF9}" srcOrd="0" destOrd="0" parTransId="{F10B4051-9389-490E-A6C0-573A2A0AA019}" sibTransId="{CBF8D36E-0A6E-4E76-AA41-4187EED8BC49}"/>
    <dgm:cxn modelId="{7D4E7D0C-A1C7-44F1-91ED-E449E273172C}" type="presOf" srcId="{C723C9BF-D772-4A08-98E4-A0E0994022D1}" destId="{C8E9907B-5464-48A8-AE89-C31FB6231FB7}" srcOrd="0" destOrd="0" presId="urn:microsoft.com/office/officeart/2005/8/layout/default#1"/>
    <dgm:cxn modelId="{D0B12CF9-BC68-4DDE-8000-E746F9782F0D}" type="presOf" srcId="{0844F1AA-C617-45CC-9B26-A26660D200A4}" destId="{C7018B83-BDF3-4F7B-9EF0-4C90DBA0D50C}" srcOrd="0" destOrd="0" presId="urn:microsoft.com/office/officeart/2005/8/layout/default#1"/>
    <dgm:cxn modelId="{D6D9168F-5A4A-4571-B374-7EADC24FA32C}" type="presOf" srcId="{3B9E644E-265A-4589-B773-D34769ED31E6}" destId="{49FEAA98-8343-4223-8EFA-DFF0EFFC913C}" srcOrd="0" destOrd="0" presId="urn:microsoft.com/office/officeart/2005/8/layout/default#1"/>
    <dgm:cxn modelId="{09992BDD-6A5D-4EEF-8ED1-C7A882D480AE}" srcId="{C723C9BF-D772-4A08-98E4-A0E0994022D1}" destId="{0844F1AA-C617-45CC-9B26-A26660D200A4}" srcOrd="5" destOrd="0" parTransId="{D8FB5B4F-2271-4D68-8223-B55ECE9EE3C9}" sibTransId="{81185665-CA45-491A-9030-1FA2A0DF4A00}"/>
    <dgm:cxn modelId="{267619AB-3EEF-46A2-9C2F-B2AFE8B66C66}" srcId="{C723C9BF-D772-4A08-98E4-A0E0994022D1}" destId="{3CDC8D18-059E-4DE8-9081-E95629642B42}" srcOrd="2" destOrd="0" parTransId="{6AE05F3C-B64F-45DC-825F-1FD88835AFD4}" sibTransId="{4E94A356-6F29-4A60-B582-329CC90B08BB}"/>
    <dgm:cxn modelId="{4E19B612-24CF-45DE-A9F1-0D868A58C69A}" type="presOf" srcId="{C53D181D-60E3-4458-8B42-8A8690A0ACB3}" destId="{DEBAE7DF-D9EE-4C0E-9E1D-B8A933BD1571}" srcOrd="0" destOrd="0" presId="urn:microsoft.com/office/officeart/2005/8/layout/default#1"/>
    <dgm:cxn modelId="{B7DD8924-26BB-41B5-AC87-0B76F8AD1B14}" type="presOf" srcId="{3CDC8D18-059E-4DE8-9081-E95629642B42}" destId="{FE81B50F-A0C8-4417-AE90-336F6348966F}" srcOrd="0" destOrd="0" presId="urn:microsoft.com/office/officeart/2005/8/layout/default#1"/>
    <dgm:cxn modelId="{531E97BB-FF7B-40EF-A6CD-C4D15FDEA834}" type="presParOf" srcId="{C8E9907B-5464-48A8-AE89-C31FB6231FB7}" destId="{5EFA11CC-2AB3-44B1-B834-B98BFEF7304C}" srcOrd="0" destOrd="0" presId="urn:microsoft.com/office/officeart/2005/8/layout/default#1"/>
    <dgm:cxn modelId="{26F3A4C7-B82C-46D6-88F3-18E16D216CA8}" type="presParOf" srcId="{C8E9907B-5464-48A8-AE89-C31FB6231FB7}" destId="{443A81C5-24BB-4A94-AF6C-CCFB3FF0167E}" srcOrd="1" destOrd="0" presId="urn:microsoft.com/office/officeart/2005/8/layout/default#1"/>
    <dgm:cxn modelId="{53655102-8EB9-487D-B13E-96F3842303A4}" type="presParOf" srcId="{C8E9907B-5464-48A8-AE89-C31FB6231FB7}" destId="{49FEAA98-8343-4223-8EFA-DFF0EFFC913C}" srcOrd="2" destOrd="0" presId="urn:microsoft.com/office/officeart/2005/8/layout/default#1"/>
    <dgm:cxn modelId="{EE6C6F69-9639-4E79-809C-4806F33DB4BE}" type="presParOf" srcId="{C8E9907B-5464-48A8-AE89-C31FB6231FB7}" destId="{B7957953-AEEF-46FA-8A60-CAF7DA117B65}" srcOrd="3" destOrd="0" presId="urn:microsoft.com/office/officeart/2005/8/layout/default#1"/>
    <dgm:cxn modelId="{EB556FF8-7DCD-4519-B644-C5C4D395F12D}" type="presParOf" srcId="{C8E9907B-5464-48A8-AE89-C31FB6231FB7}" destId="{FE81B50F-A0C8-4417-AE90-336F6348966F}" srcOrd="4" destOrd="0" presId="urn:microsoft.com/office/officeart/2005/8/layout/default#1"/>
    <dgm:cxn modelId="{73BE5D6B-E62A-4094-A6A1-1F6068FFCED3}" type="presParOf" srcId="{C8E9907B-5464-48A8-AE89-C31FB6231FB7}" destId="{BB1E1C08-B981-43CF-8AB1-6E9F456B76C4}" srcOrd="5" destOrd="0" presId="urn:microsoft.com/office/officeart/2005/8/layout/default#1"/>
    <dgm:cxn modelId="{D8F3F228-A496-4ABA-A3E9-BBDC4F04545C}" type="presParOf" srcId="{C8E9907B-5464-48A8-AE89-C31FB6231FB7}" destId="{A95417D2-78C5-4891-ABF3-71C8CA0AD9DD}" srcOrd="6" destOrd="0" presId="urn:microsoft.com/office/officeart/2005/8/layout/default#1"/>
    <dgm:cxn modelId="{256CD081-CB21-49C1-8BEF-07137E897523}" type="presParOf" srcId="{C8E9907B-5464-48A8-AE89-C31FB6231FB7}" destId="{6973EF14-FC60-4855-BF30-BEF3364B3EA5}" srcOrd="7" destOrd="0" presId="urn:microsoft.com/office/officeart/2005/8/layout/default#1"/>
    <dgm:cxn modelId="{E65EB66F-79F3-4BCC-874D-92F60FBC865E}" type="presParOf" srcId="{C8E9907B-5464-48A8-AE89-C31FB6231FB7}" destId="{DEBAE7DF-D9EE-4C0E-9E1D-B8A933BD1571}" srcOrd="8" destOrd="0" presId="urn:microsoft.com/office/officeart/2005/8/layout/default#1"/>
    <dgm:cxn modelId="{F67F604B-06C6-47F5-8290-FFD2A7BD09E3}" type="presParOf" srcId="{C8E9907B-5464-48A8-AE89-C31FB6231FB7}" destId="{8711DD07-8E08-488E-84DA-A24ED657E238}" srcOrd="9" destOrd="0" presId="urn:microsoft.com/office/officeart/2005/8/layout/default#1"/>
    <dgm:cxn modelId="{1CECC641-270C-4A91-AB94-7D623E0C94A0}" type="presParOf" srcId="{C8E9907B-5464-48A8-AE89-C31FB6231FB7}" destId="{C7018B83-BDF3-4F7B-9EF0-4C90DBA0D50C}"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A11CC-2AB3-44B1-B834-B98BFEF7304C}">
      <dsp:nvSpPr>
        <dsp:cNvPr id="0" name=""/>
        <dsp:cNvSpPr/>
      </dsp:nvSpPr>
      <dsp:spPr>
        <a:xfrm>
          <a:off x="916483"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Pools</a:t>
          </a:r>
          <a:endParaRPr lang="en-US" sz="2700" kern="1200" dirty="0"/>
        </a:p>
      </dsp:txBody>
      <dsp:txXfrm>
        <a:off x="916483" y="1984"/>
        <a:ext cx="2030015" cy="1218009"/>
      </dsp:txXfrm>
    </dsp:sp>
    <dsp:sp modelId="{49FEAA98-8343-4223-8EFA-DFF0EFFC913C}">
      <dsp:nvSpPr>
        <dsp:cNvPr id="0" name=""/>
        <dsp:cNvSpPr/>
      </dsp:nvSpPr>
      <dsp:spPr>
        <a:xfrm>
          <a:off x="3124206" y="0"/>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Vertical Organization</a:t>
          </a:r>
          <a:endParaRPr lang="en-US" sz="2700" kern="1200" dirty="0"/>
        </a:p>
      </dsp:txBody>
      <dsp:txXfrm>
        <a:off x="3124206" y="0"/>
        <a:ext cx="2030015" cy="1218009"/>
      </dsp:txXfrm>
    </dsp:sp>
    <dsp:sp modelId="{FE81B50F-A0C8-4417-AE90-336F6348966F}">
      <dsp:nvSpPr>
        <dsp:cNvPr id="0" name=""/>
        <dsp:cNvSpPr/>
      </dsp:nvSpPr>
      <dsp:spPr>
        <a:xfrm>
          <a:off x="916483" y="1422995"/>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Horizontal Organization</a:t>
          </a:r>
          <a:endParaRPr lang="en-US" sz="2700" kern="1200" dirty="0"/>
        </a:p>
      </dsp:txBody>
      <dsp:txXfrm>
        <a:off x="916483" y="1422995"/>
        <a:ext cx="2030015" cy="1218009"/>
      </dsp:txXfrm>
    </dsp:sp>
    <dsp:sp modelId="{A95417D2-78C5-4891-ABF3-71C8CA0AD9DD}">
      <dsp:nvSpPr>
        <dsp:cNvPr id="0" name=""/>
        <dsp:cNvSpPr/>
      </dsp:nvSpPr>
      <dsp:spPr>
        <a:xfrm>
          <a:off x="3149500" y="1422995"/>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Monopolies</a:t>
          </a:r>
          <a:endParaRPr lang="en-US" sz="2700" kern="1200" dirty="0"/>
        </a:p>
      </dsp:txBody>
      <dsp:txXfrm>
        <a:off x="3149500" y="1422995"/>
        <a:ext cx="2030015" cy="1218009"/>
      </dsp:txXfrm>
    </dsp:sp>
    <dsp:sp modelId="{DEBAE7DF-D9EE-4C0E-9E1D-B8A933BD1571}">
      <dsp:nvSpPr>
        <dsp:cNvPr id="0" name=""/>
        <dsp:cNvSpPr/>
      </dsp:nvSpPr>
      <dsp:spPr>
        <a:xfrm>
          <a:off x="914392" y="2743203"/>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0" kern="1200" dirty="0" smtClean="0"/>
            <a:t>Trusts</a:t>
          </a:r>
          <a:endParaRPr lang="en-US" sz="2700" b="0" kern="1200" dirty="0"/>
        </a:p>
      </dsp:txBody>
      <dsp:txXfrm>
        <a:off x="914392" y="2743203"/>
        <a:ext cx="2030015" cy="1218009"/>
      </dsp:txXfrm>
    </dsp:sp>
    <dsp:sp modelId="{C7018B83-BDF3-4F7B-9EF0-4C90DBA0D50C}">
      <dsp:nvSpPr>
        <dsp:cNvPr id="0" name=""/>
        <dsp:cNvSpPr/>
      </dsp:nvSpPr>
      <dsp:spPr>
        <a:xfrm>
          <a:off x="3124206" y="2743203"/>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Holding Companies</a:t>
          </a:r>
          <a:endParaRPr lang="en-US" sz="2700" kern="1200" dirty="0"/>
        </a:p>
      </dsp:txBody>
      <dsp:txXfrm>
        <a:off x="3124206" y="2743203"/>
        <a:ext cx="2030015" cy="12180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507625-BC4E-4A9B-B40B-E1704B69E08D}" type="datetimeFigureOut">
              <a:rPr lang="en-US" smtClean="0"/>
              <a:pPr/>
              <a:t>9/24/17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4E6ADC-5AF5-4958-97FB-CA650022363F}" type="slidenum">
              <a:rPr lang="en-US" smtClean="0"/>
              <a:pPr/>
              <a:t>‹#›</a:t>
            </a:fld>
            <a:endParaRPr lang="en-US"/>
          </a:p>
        </p:txBody>
      </p:sp>
    </p:spTree>
    <p:extLst>
      <p:ext uri="{BB962C8B-B14F-4D97-AF65-F5344CB8AC3E}">
        <p14:creationId xmlns:p14="http://schemas.microsoft.com/office/powerpoint/2010/main" val="2761949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rise of the United States as an industrial power began after the Civil War.  Many factors promoted industry, including cheap labor, new inventions and technology, and plentiful raw materials.  Railroads rapidly expanded.  Government policies encouraged growth, and large corporations became an important part of the economy.  As industry expanded, workers tried to form unions to fight for better wages and working conditions</a:t>
            </a:r>
            <a:r>
              <a:rPr lang="en-US" sz="1100" dirty="0" smtClean="0"/>
              <a:t>.</a:t>
            </a:r>
            <a:endParaRPr lang="en-US" dirty="0"/>
          </a:p>
        </p:txBody>
      </p:sp>
      <p:sp>
        <p:nvSpPr>
          <p:cNvPr id="4" name="Slide Number Placeholder 3"/>
          <p:cNvSpPr>
            <a:spLocks noGrp="1"/>
          </p:cNvSpPr>
          <p:nvPr>
            <p:ph type="sldNum" sz="quarter" idx="10"/>
          </p:nvPr>
        </p:nvSpPr>
        <p:spPr/>
        <p:txBody>
          <a:bodyPr/>
          <a:lstStyle/>
          <a:p>
            <a:fld id="{FA4E6ADC-5AF5-4958-97FB-CA650022363F}" type="slidenum">
              <a:rPr lang="en-US" smtClean="0"/>
              <a:pPr/>
              <a:t>3</a:t>
            </a:fld>
            <a:endParaRPr lang="en-US"/>
          </a:p>
        </p:txBody>
      </p:sp>
    </p:spTree>
    <p:extLst>
      <p:ext uri="{BB962C8B-B14F-4D97-AF65-F5344CB8AC3E}">
        <p14:creationId xmlns:p14="http://schemas.microsoft.com/office/powerpoint/2010/main" val="859150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3D232E-6645-4C08-9ACF-D56E38DED7A3}" type="datetime1">
              <a:rPr lang="en-US" smtClean="0"/>
              <a:pPr/>
              <a:t>9/24/17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F1CE8-4B66-49C9-B610-84AC2EFABC5F}" type="slidenum">
              <a:rPr lang="en-US" smtClean="0"/>
              <a:pPr/>
              <a:t>‹#›</a:t>
            </a:fld>
            <a:endParaRPr lang="en-US"/>
          </a:p>
        </p:txBody>
      </p:sp>
    </p:spTree>
    <p:extLst>
      <p:ext uri="{BB962C8B-B14F-4D97-AF65-F5344CB8AC3E}">
        <p14:creationId xmlns:p14="http://schemas.microsoft.com/office/powerpoint/2010/main" val="286006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A2790-7DE8-42DC-8F94-1401A45041B9}" type="datetime1">
              <a:rPr lang="en-US" smtClean="0"/>
              <a:pPr/>
              <a:t>9/24/17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F1CE8-4B66-49C9-B610-84AC2EFABC5F}" type="slidenum">
              <a:rPr lang="en-US" smtClean="0"/>
              <a:pPr/>
              <a:t>‹#›</a:t>
            </a:fld>
            <a:endParaRPr lang="en-US"/>
          </a:p>
        </p:txBody>
      </p:sp>
    </p:spTree>
    <p:extLst>
      <p:ext uri="{BB962C8B-B14F-4D97-AF65-F5344CB8AC3E}">
        <p14:creationId xmlns:p14="http://schemas.microsoft.com/office/powerpoint/2010/main" val="535744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C8645-D0A3-48AE-86F1-21E6099E47AE}" type="datetime1">
              <a:rPr lang="en-US" smtClean="0"/>
              <a:pPr/>
              <a:t>9/24/17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F1CE8-4B66-49C9-B610-84AC2EFABC5F}" type="slidenum">
              <a:rPr lang="en-US" smtClean="0"/>
              <a:pPr/>
              <a:t>‹#›</a:t>
            </a:fld>
            <a:endParaRPr lang="en-US"/>
          </a:p>
        </p:txBody>
      </p:sp>
    </p:spTree>
    <p:extLst>
      <p:ext uri="{BB962C8B-B14F-4D97-AF65-F5344CB8AC3E}">
        <p14:creationId xmlns:p14="http://schemas.microsoft.com/office/powerpoint/2010/main" val="2071159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smtClean="0"/>
          </a:p>
        </p:txBody>
      </p:sp>
      <p:sp>
        <p:nvSpPr>
          <p:cNvPr id="4" name="Date Placeholder 23"/>
          <p:cNvSpPr>
            <a:spLocks noGrp="1"/>
          </p:cNvSpPr>
          <p:nvPr>
            <p:ph type="dt" sz="half" idx="10"/>
          </p:nvPr>
        </p:nvSpPr>
        <p:spPr/>
        <p:txBody>
          <a:bodyPr/>
          <a:lstStyle>
            <a:lvl1pPr>
              <a:defRPr/>
            </a:lvl1pPr>
          </a:lstStyle>
          <a:p>
            <a:pPr>
              <a:defRPr/>
            </a:pPr>
            <a:fld id="{1EFF8DCA-6993-417D-B2E3-333FFF377526}" type="datetime1">
              <a:rPr lang="en-US" smtClean="0"/>
              <a:pPr>
                <a:defRPr/>
              </a:pPr>
              <a:t>9/24/17</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AD0864B1-97E6-415C-9A7E-A50FEB5E5358}" type="slidenum">
              <a:rPr lang="en-US"/>
              <a:pPr>
                <a:defRPr/>
              </a:pPr>
              <a:t>‹#›</a:t>
            </a:fld>
            <a:endParaRPr lang="en-US"/>
          </a:p>
        </p:txBody>
      </p:sp>
    </p:spTree>
    <p:extLst>
      <p:ext uri="{BB962C8B-B14F-4D97-AF65-F5344CB8AC3E}">
        <p14:creationId xmlns:p14="http://schemas.microsoft.com/office/powerpoint/2010/main" val="3945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4DC05-8890-47E2-BBAC-6D2EB3BD3AFD}" type="datetime1">
              <a:rPr lang="en-US" smtClean="0"/>
              <a:pPr/>
              <a:t>9/24/17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F1CE8-4B66-49C9-B610-84AC2EFABC5F}" type="slidenum">
              <a:rPr lang="en-US" smtClean="0"/>
              <a:pPr/>
              <a:t>‹#›</a:t>
            </a:fld>
            <a:endParaRPr lang="en-US"/>
          </a:p>
        </p:txBody>
      </p:sp>
    </p:spTree>
    <p:extLst>
      <p:ext uri="{BB962C8B-B14F-4D97-AF65-F5344CB8AC3E}">
        <p14:creationId xmlns:p14="http://schemas.microsoft.com/office/powerpoint/2010/main" val="1729966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61ECC5-EB14-467F-97AD-3D823ECE20C9}" type="datetime1">
              <a:rPr lang="en-US" smtClean="0"/>
              <a:pPr/>
              <a:t>9/24/17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F1CE8-4B66-49C9-B610-84AC2EFABC5F}" type="slidenum">
              <a:rPr lang="en-US" smtClean="0"/>
              <a:pPr/>
              <a:t>‹#›</a:t>
            </a:fld>
            <a:endParaRPr lang="en-US"/>
          </a:p>
        </p:txBody>
      </p:sp>
    </p:spTree>
    <p:extLst>
      <p:ext uri="{BB962C8B-B14F-4D97-AF65-F5344CB8AC3E}">
        <p14:creationId xmlns:p14="http://schemas.microsoft.com/office/powerpoint/2010/main" val="4049825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886186-69FD-43CA-B463-9EB061A1B563}" type="datetime1">
              <a:rPr lang="en-US" smtClean="0"/>
              <a:pPr/>
              <a:t>9/24/17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F1CE8-4B66-49C9-B610-84AC2EFABC5F}" type="slidenum">
              <a:rPr lang="en-US" smtClean="0"/>
              <a:pPr/>
              <a:t>‹#›</a:t>
            </a:fld>
            <a:endParaRPr lang="en-US"/>
          </a:p>
        </p:txBody>
      </p:sp>
    </p:spTree>
    <p:extLst>
      <p:ext uri="{BB962C8B-B14F-4D97-AF65-F5344CB8AC3E}">
        <p14:creationId xmlns:p14="http://schemas.microsoft.com/office/powerpoint/2010/main" val="146698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D978F8-10C3-4759-A3A4-6A0BF38CB171}" type="datetime1">
              <a:rPr lang="en-US" smtClean="0"/>
              <a:pPr/>
              <a:t>9/24/17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9F1CE8-4B66-49C9-B610-84AC2EFABC5F}" type="slidenum">
              <a:rPr lang="en-US" smtClean="0"/>
              <a:pPr/>
              <a:t>‹#›</a:t>
            </a:fld>
            <a:endParaRPr lang="en-US"/>
          </a:p>
        </p:txBody>
      </p:sp>
    </p:spTree>
    <p:extLst>
      <p:ext uri="{BB962C8B-B14F-4D97-AF65-F5344CB8AC3E}">
        <p14:creationId xmlns:p14="http://schemas.microsoft.com/office/powerpoint/2010/main" val="364983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AB60EE-6F0B-42B5-8207-9E98D0A3D837}" type="datetime1">
              <a:rPr lang="en-US" smtClean="0"/>
              <a:pPr/>
              <a:t>9/24/17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9F1CE8-4B66-49C9-B610-84AC2EFABC5F}" type="slidenum">
              <a:rPr lang="en-US" smtClean="0"/>
              <a:pPr/>
              <a:t>‹#›</a:t>
            </a:fld>
            <a:endParaRPr lang="en-US"/>
          </a:p>
        </p:txBody>
      </p:sp>
    </p:spTree>
    <p:extLst>
      <p:ext uri="{BB962C8B-B14F-4D97-AF65-F5344CB8AC3E}">
        <p14:creationId xmlns:p14="http://schemas.microsoft.com/office/powerpoint/2010/main" val="1244719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7F090-FC8F-496C-9E10-7B911A6F6EEA}" type="datetime1">
              <a:rPr lang="en-US" smtClean="0"/>
              <a:pPr/>
              <a:t>9/24/17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9F1CE8-4B66-49C9-B610-84AC2EFABC5F}" type="slidenum">
              <a:rPr lang="en-US" smtClean="0"/>
              <a:pPr/>
              <a:t>‹#›</a:t>
            </a:fld>
            <a:endParaRPr lang="en-US"/>
          </a:p>
        </p:txBody>
      </p:sp>
    </p:spTree>
    <p:extLst>
      <p:ext uri="{BB962C8B-B14F-4D97-AF65-F5344CB8AC3E}">
        <p14:creationId xmlns:p14="http://schemas.microsoft.com/office/powerpoint/2010/main" val="166308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1CB467-55C4-46F0-B864-0FED95CCA0CB}" type="datetime1">
              <a:rPr lang="en-US" smtClean="0"/>
              <a:pPr/>
              <a:t>9/24/17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F1CE8-4B66-49C9-B610-84AC2EFABC5F}" type="slidenum">
              <a:rPr lang="en-US" smtClean="0"/>
              <a:pPr/>
              <a:t>‹#›</a:t>
            </a:fld>
            <a:endParaRPr lang="en-US"/>
          </a:p>
        </p:txBody>
      </p:sp>
    </p:spTree>
    <p:extLst>
      <p:ext uri="{BB962C8B-B14F-4D97-AF65-F5344CB8AC3E}">
        <p14:creationId xmlns:p14="http://schemas.microsoft.com/office/powerpoint/2010/main" val="246052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E28DB-5F15-4688-BF20-5476F81E7DE6}" type="datetime1">
              <a:rPr lang="en-US" smtClean="0"/>
              <a:pPr/>
              <a:t>9/24/17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F1CE8-4B66-49C9-B610-84AC2EFABC5F}" type="slidenum">
              <a:rPr lang="en-US" smtClean="0"/>
              <a:pPr/>
              <a:t>‹#›</a:t>
            </a:fld>
            <a:endParaRPr lang="en-US"/>
          </a:p>
        </p:txBody>
      </p:sp>
    </p:spTree>
    <p:extLst>
      <p:ext uri="{BB962C8B-B14F-4D97-AF65-F5344CB8AC3E}">
        <p14:creationId xmlns:p14="http://schemas.microsoft.com/office/powerpoint/2010/main" val="38869224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E7970-7103-4FD8-A68E-4ABA3F58C073}" type="datetime1">
              <a:rPr lang="en-US" smtClean="0"/>
              <a:pPr/>
              <a:t>9/24/17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F1CE8-4B66-49C9-B610-84AC2EFABC5F}" type="slidenum">
              <a:rPr lang="en-US" smtClean="0"/>
              <a:pPr/>
              <a:t>‹#›</a:t>
            </a:fld>
            <a:endParaRPr lang="en-US"/>
          </a:p>
        </p:txBody>
      </p:sp>
    </p:spTree>
    <p:extLst>
      <p:ext uri="{BB962C8B-B14F-4D97-AF65-F5344CB8AC3E}">
        <p14:creationId xmlns:p14="http://schemas.microsoft.com/office/powerpoint/2010/main" val="45766865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istorymartinez.wordpress.com/2010/12/16/haymarket-riots-powerpoint/"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Industrial Supremacy</a:t>
            </a:r>
            <a:br>
              <a:rPr lang="en-US" dirty="0" smtClean="0"/>
            </a:br>
            <a:r>
              <a:rPr lang="en-US" dirty="0" smtClean="0"/>
              <a:t>Brinkley </a:t>
            </a:r>
            <a:r>
              <a:rPr lang="en-US" dirty="0" smtClean="0"/>
              <a:t>Chapter 17 </a:t>
            </a:r>
            <a:endParaRPr lang="en-US" dirty="0"/>
          </a:p>
        </p:txBody>
      </p:sp>
      <p:sp>
        <p:nvSpPr>
          <p:cNvPr id="3" name="Subtitle 2"/>
          <p:cNvSpPr>
            <a:spLocks noGrp="1"/>
          </p:cNvSpPr>
          <p:nvPr>
            <p:ph type="subTitle" idx="1"/>
          </p:nvPr>
        </p:nvSpPr>
        <p:spPr/>
        <p:txBody>
          <a:bodyPr/>
          <a:lstStyle/>
          <a:p>
            <a:pPr algn="ctr"/>
            <a:r>
              <a:rPr lang="en-US" sz="3200" dirty="0" smtClean="0">
                <a:solidFill>
                  <a:schemeClr val="tx1"/>
                </a:solidFill>
              </a:rPr>
              <a:t>Industrialization </a:t>
            </a:r>
          </a:p>
          <a:p>
            <a:pPr algn="ctr"/>
            <a:r>
              <a:rPr lang="en-US" sz="3200" dirty="0" smtClean="0">
                <a:solidFill>
                  <a:schemeClr val="tx1"/>
                </a:solidFill>
              </a:rPr>
              <a:t>(1865 – 1901</a:t>
            </a:r>
            <a:r>
              <a:rPr lang="en-US"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1A9F1CE8-4B66-49C9-B610-84AC2EFABC5F}" type="slidenum">
              <a:rPr lang="en-US" smtClean="0"/>
              <a:pPr/>
              <a:t>1</a:t>
            </a:fld>
            <a:endParaRPr lang="en-US"/>
          </a:p>
        </p:txBody>
      </p:sp>
    </p:spTree>
    <p:extLst>
      <p:ext uri="{BB962C8B-B14F-4D97-AF65-F5344CB8AC3E}">
        <p14:creationId xmlns:p14="http://schemas.microsoft.com/office/powerpoint/2010/main" val="1074149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Enterprise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Practice of </a:t>
            </a:r>
            <a:r>
              <a:rPr lang="en-US" i="1" u="sng" dirty="0" smtClean="0"/>
              <a:t>“laissez-faire” </a:t>
            </a:r>
            <a:r>
              <a:rPr lang="en-US" dirty="0" smtClean="0"/>
              <a:t>(let people do as they choose) </a:t>
            </a:r>
          </a:p>
          <a:p>
            <a:r>
              <a:rPr lang="en-US" dirty="0" smtClean="0"/>
              <a:t>Belief that government should not interfere with the economy</a:t>
            </a:r>
          </a:p>
          <a:p>
            <a:r>
              <a:rPr lang="en-US" dirty="0" smtClean="0"/>
              <a:t>Relies upon supply &amp; demand creating competition among businesses &amp; lower prices</a:t>
            </a:r>
          </a:p>
          <a:p>
            <a:r>
              <a:rPr lang="en-US" dirty="0" smtClean="0"/>
              <a:t>Many </a:t>
            </a:r>
            <a:r>
              <a:rPr lang="en-US" u="sng" dirty="0" smtClean="0"/>
              <a:t>entrepreneurs</a:t>
            </a:r>
            <a:r>
              <a:rPr lang="en-US" dirty="0" smtClean="0"/>
              <a:t> (people willing to risk their money to start a business) appeared in late 1800s</a:t>
            </a:r>
            <a:endParaRPr lang="en-US" u="sng" dirty="0" smtClean="0"/>
          </a:p>
          <a:p>
            <a:r>
              <a:rPr lang="en-US" dirty="0" smtClean="0"/>
              <a:t>Private capital from foreign investors (make more $ in U.S. than home countries) also helped spur industrial growth</a:t>
            </a:r>
          </a:p>
        </p:txBody>
      </p:sp>
      <p:sp>
        <p:nvSpPr>
          <p:cNvPr id="4" name="Slide Number Placeholder 3"/>
          <p:cNvSpPr>
            <a:spLocks noGrp="1"/>
          </p:cNvSpPr>
          <p:nvPr>
            <p:ph type="sldNum" sz="quarter" idx="12"/>
          </p:nvPr>
        </p:nvSpPr>
        <p:spPr/>
        <p:txBody>
          <a:bodyPr/>
          <a:lstStyle/>
          <a:p>
            <a:fld id="{1A9F1CE8-4B66-49C9-B610-84AC2EFABC5F}" type="slidenum">
              <a:rPr lang="en-US" smtClean="0"/>
              <a:pPr/>
              <a:t>10</a:t>
            </a:fld>
            <a:endParaRPr lang="en-US"/>
          </a:p>
        </p:txBody>
      </p:sp>
    </p:spTree>
    <p:extLst>
      <p:ext uri="{BB962C8B-B14F-4D97-AF65-F5344CB8AC3E}">
        <p14:creationId xmlns:p14="http://schemas.microsoft.com/office/powerpoint/2010/main" val="2682756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Government’s Role in Industrialization</a:t>
            </a:r>
            <a:endParaRPr lang="en-US" dirty="0"/>
          </a:p>
        </p:txBody>
      </p:sp>
      <p:sp>
        <p:nvSpPr>
          <p:cNvPr id="3" name="Content Placeholder 2"/>
          <p:cNvSpPr>
            <a:spLocks noGrp="1"/>
          </p:cNvSpPr>
          <p:nvPr>
            <p:ph idx="1"/>
          </p:nvPr>
        </p:nvSpPr>
        <p:spPr>
          <a:xfrm>
            <a:off x="457200" y="1219200"/>
            <a:ext cx="8229600" cy="5257800"/>
          </a:xfrm>
        </p:spPr>
        <p:txBody>
          <a:bodyPr>
            <a:normAutofit fontScale="92500" lnSpcReduction="10000"/>
          </a:bodyPr>
          <a:lstStyle/>
          <a:p>
            <a:r>
              <a:rPr lang="en-US" dirty="0" smtClean="0"/>
              <a:t>U.S. practiced </a:t>
            </a:r>
            <a:r>
              <a:rPr lang="en-US" i="1" dirty="0" smtClean="0"/>
              <a:t>laissez-faire </a:t>
            </a:r>
            <a:r>
              <a:rPr lang="en-US" dirty="0" smtClean="0"/>
              <a:t>in late 1800s: low taxes, low spending, little regulation of businesses, wages, and prices</a:t>
            </a:r>
          </a:p>
          <a:p>
            <a:r>
              <a:rPr lang="en-US" dirty="0" smtClean="0"/>
              <a:t>During the Civil War the </a:t>
            </a:r>
            <a:r>
              <a:rPr lang="en-US" u="sng" dirty="0" smtClean="0"/>
              <a:t>Morrill Tariff</a:t>
            </a:r>
            <a:r>
              <a:rPr lang="en-US" dirty="0" smtClean="0"/>
              <a:t> was passed to protect American businesses and to allow them to compete with Western Europe</a:t>
            </a:r>
          </a:p>
          <a:p>
            <a:r>
              <a:rPr lang="en-US" dirty="0" smtClean="0"/>
              <a:t>Higher tariffs hurt </a:t>
            </a:r>
            <a:r>
              <a:rPr lang="en-US" dirty="0" smtClean="0"/>
              <a:t>American Farm </a:t>
            </a:r>
            <a:r>
              <a:rPr lang="en-US" dirty="0" smtClean="0"/>
              <a:t>trade as foreign countries raised tariffs on U.S. products also</a:t>
            </a:r>
          </a:p>
          <a:p>
            <a:r>
              <a:rPr lang="en-US" dirty="0" smtClean="0"/>
              <a:t>Many left farms to work in factories</a:t>
            </a:r>
          </a:p>
          <a:p>
            <a:r>
              <a:rPr lang="en-US" dirty="0" smtClean="0"/>
              <a:t>By early 1900s U.S. businesses were large and competitive and wanted more </a:t>
            </a:r>
            <a:r>
              <a:rPr lang="en-US" i="1" dirty="0" smtClean="0"/>
              <a:t>“laissez-faire”</a:t>
            </a:r>
            <a:endParaRPr lang="en-US" i="1"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11</a:t>
            </a:fld>
            <a:endParaRPr lang="en-US"/>
          </a:p>
        </p:txBody>
      </p:sp>
    </p:spTree>
    <p:extLst>
      <p:ext uri="{BB962C8B-B14F-4D97-AF65-F5344CB8AC3E}">
        <p14:creationId xmlns:p14="http://schemas.microsoft.com/office/powerpoint/2010/main" val="1423863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3103"/>
            <a:ext cx="8381999" cy="6159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A9F1CE8-4B66-49C9-B610-84AC2EFABC5F}" type="slidenum">
              <a:rPr lang="en-US" smtClean="0"/>
              <a:pPr/>
              <a:t>12</a:t>
            </a:fld>
            <a:endParaRPr lang="en-US"/>
          </a:p>
        </p:txBody>
      </p:sp>
    </p:spTree>
    <p:extLst>
      <p:ext uri="{BB962C8B-B14F-4D97-AF65-F5344CB8AC3E}">
        <p14:creationId xmlns:p14="http://schemas.microsoft.com/office/powerpoint/2010/main" val="602777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Pullman Sleeping Car</a:t>
            </a:r>
            <a:endParaRPr lang="en-US" dirty="0"/>
          </a:p>
        </p:txBody>
      </p:sp>
      <p:sp>
        <p:nvSpPr>
          <p:cNvPr id="5" name="Content Placeholder 4"/>
          <p:cNvSpPr>
            <a:spLocks noGrp="1"/>
          </p:cNvSpPr>
          <p:nvPr>
            <p:ph sz="half" idx="1"/>
          </p:nvPr>
        </p:nvSpPr>
        <p:spPr/>
        <p:txBody>
          <a:bodyPr/>
          <a:lstStyle/>
          <a:p>
            <a:r>
              <a:rPr lang="en-US" dirty="0" smtClean="0"/>
              <a:t>George Pullman</a:t>
            </a:r>
            <a:endParaRPr lang="en-US" dirty="0"/>
          </a:p>
        </p:txBody>
      </p:sp>
      <p:sp>
        <p:nvSpPr>
          <p:cNvPr id="6" name="Content Placeholder 5"/>
          <p:cNvSpPr>
            <a:spLocks noGrp="1"/>
          </p:cNvSpPr>
          <p:nvPr>
            <p:ph sz="half" idx="2"/>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488" y="1600200"/>
            <a:ext cx="424834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381952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A9F1CE8-4B66-49C9-B610-84AC2EFABC5F}" type="slidenum">
              <a:rPr lang="en-US" smtClean="0"/>
              <a:pPr/>
              <a:t>13</a:t>
            </a:fld>
            <a:endParaRPr lang="en-US"/>
          </a:p>
        </p:txBody>
      </p:sp>
    </p:spTree>
    <p:extLst>
      <p:ext uri="{BB962C8B-B14F-4D97-AF65-F5344CB8AC3E}">
        <p14:creationId xmlns:p14="http://schemas.microsoft.com/office/powerpoint/2010/main" val="3608030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2847"/>
            <a:ext cx="8305800" cy="6195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A9F1CE8-4B66-49C9-B610-84AC2EFABC5F}" type="slidenum">
              <a:rPr lang="en-US" smtClean="0"/>
              <a:pPr/>
              <a:t>14</a:t>
            </a:fld>
            <a:endParaRPr lang="en-US"/>
          </a:p>
        </p:txBody>
      </p:sp>
    </p:spTree>
    <p:extLst>
      <p:ext uri="{BB962C8B-B14F-4D97-AF65-F5344CB8AC3E}">
        <p14:creationId xmlns:p14="http://schemas.microsoft.com/office/powerpoint/2010/main" val="3621895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34" y="304800"/>
            <a:ext cx="8528466" cy="636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A9F1CE8-4B66-49C9-B610-84AC2EFABC5F}" type="slidenum">
              <a:rPr lang="en-US" smtClean="0"/>
              <a:pPr/>
              <a:t>15</a:t>
            </a:fld>
            <a:endParaRPr lang="en-US"/>
          </a:p>
        </p:txBody>
      </p:sp>
    </p:spTree>
    <p:extLst>
      <p:ext uri="{BB962C8B-B14F-4D97-AF65-F5344CB8AC3E}">
        <p14:creationId xmlns:p14="http://schemas.microsoft.com/office/powerpoint/2010/main" val="2373049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11" y="332874"/>
            <a:ext cx="8356600"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A9F1CE8-4B66-49C9-B610-84AC2EFABC5F}" type="slidenum">
              <a:rPr lang="en-US" smtClean="0"/>
              <a:pPr/>
              <a:t>16</a:t>
            </a:fld>
            <a:endParaRPr lang="en-US"/>
          </a:p>
        </p:txBody>
      </p:sp>
    </p:spTree>
    <p:extLst>
      <p:ext uri="{BB962C8B-B14F-4D97-AF65-F5344CB8AC3E}">
        <p14:creationId xmlns:p14="http://schemas.microsoft.com/office/powerpoint/2010/main" val="3334150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278457"/>
            <a:ext cx="8458200" cy="635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A9F1CE8-4B66-49C9-B610-84AC2EFABC5F}" type="slidenum">
              <a:rPr lang="en-US" smtClean="0"/>
              <a:pPr/>
              <a:t>17</a:t>
            </a:fld>
            <a:endParaRPr lang="en-US"/>
          </a:p>
        </p:txBody>
      </p:sp>
    </p:spTree>
    <p:extLst>
      <p:ext uri="{BB962C8B-B14F-4D97-AF65-F5344CB8AC3E}">
        <p14:creationId xmlns:p14="http://schemas.microsoft.com/office/powerpoint/2010/main" val="42955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514003" cy="630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A9F1CE8-4B66-49C9-B610-84AC2EFABC5F}" type="slidenum">
              <a:rPr lang="en-US" smtClean="0"/>
              <a:pPr/>
              <a:t>18</a:t>
            </a:fld>
            <a:endParaRPr lang="en-US"/>
          </a:p>
        </p:txBody>
      </p:sp>
    </p:spTree>
    <p:extLst>
      <p:ext uri="{BB962C8B-B14F-4D97-AF65-F5344CB8AC3E}">
        <p14:creationId xmlns:p14="http://schemas.microsoft.com/office/powerpoint/2010/main" val="3455879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idx="4294967295"/>
          </p:nvPr>
        </p:nvSpPr>
        <p:spPr>
          <a:xfrm>
            <a:off x="0" y="0"/>
            <a:ext cx="8001000" cy="1216025"/>
          </a:xfrm>
        </p:spPr>
        <p:txBody>
          <a:bodyPr/>
          <a:lstStyle/>
          <a:p>
            <a:pPr eaLnBrk="1" hangingPunct="1">
              <a:defRPr/>
            </a:pPr>
            <a:r>
              <a:rPr lang="en-US" sz="4500" smtClean="0"/>
              <a:t>TIME ZONE</a:t>
            </a:r>
          </a:p>
        </p:txBody>
      </p:sp>
      <p:pic>
        <p:nvPicPr>
          <p:cNvPr id="28675" name="Picture 3" descr="usa time zone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73152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A9F1CE8-4B66-49C9-B610-84AC2EFABC5F}" type="slidenum">
              <a:rPr lang="en-US" smtClean="0"/>
              <a:pPr/>
              <a:t>19</a:t>
            </a:fld>
            <a:endParaRPr lang="en-US"/>
          </a:p>
        </p:txBody>
      </p:sp>
    </p:spTree>
    <p:extLst>
      <p:ext uri="{BB962C8B-B14F-4D97-AF65-F5344CB8AC3E}">
        <p14:creationId xmlns:p14="http://schemas.microsoft.com/office/powerpoint/2010/main" val="144994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t>The Rise of Industry </a:t>
            </a:r>
            <a:endParaRPr lang="en-US" dirty="0"/>
          </a:p>
        </p:txBody>
      </p:sp>
      <p:sp>
        <p:nvSpPr>
          <p:cNvPr id="3" name="Content Placeholder 2"/>
          <p:cNvSpPr>
            <a:spLocks noGrp="1"/>
          </p:cNvSpPr>
          <p:nvPr>
            <p:ph idx="1"/>
          </p:nvPr>
        </p:nvSpPr>
        <p:spPr>
          <a:xfrm>
            <a:off x="457200" y="1295400"/>
            <a:ext cx="8229600" cy="4953000"/>
          </a:xfrm>
        </p:spPr>
        <p:txBody>
          <a:bodyPr>
            <a:noAutofit/>
          </a:bodyPr>
          <a:lstStyle/>
          <a:p>
            <a:r>
              <a:rPr lang="en-US" sz="2200" dirty="0" smtClean="0"/>
              <a:t>American </a:t>
            </a:r>
            <a:r>
              <a:rPr lang="en-US" sz="2200" dirty="0"/>
              <a:t>industry grew rapidly after the Civil War, bringing revolutionary changes to American society</a:t>
            </a:r>
            <a:r>
              <a:rPr lang="en-US" sz="2200" dirty="0" smtClean="0"/>
              <a:t>.</a:t>
            </a:r>
          </a:p>
          <a:p>
            <a:r>
              <a:rPr lang="en-US" sz="2200" dirty="0"/>
              <a:t> </a:t>
            </a:r>
            <a:r>
              <a:rPr lang="en-US" sz="2200" dirty="0" smtClean="0"/>
              <a:t>SWBAT: </a:t>
            </a:r>
          </a:p>
          <a:p>
            <a:r>
              <a:rPr lang="en-US" sz="2200" dirty="0" smtClean="0"/>
              <a:t>Explain </a:t>
            </a:r>
            <a:r>
              <a:rPr lang="en-US" sz="2200" dirty="0"/>
              <a:t>how an abundance of natural resources contributed to economic growth in the United States in the late 1800s.</a:t>
            </a:r>
          </a:p>
          <a:p>
            <a:pPr lvl="0"/>
            <a:r>
              <a:rPr lang="en-US" sz="2200" dirty="0"/>
              <a:t>Identify the effects of expanding population on industry.</a:t>
            </a:r>
          </a:p>
          <a:p>
            <a:pPr lvl="0"/>
            <a:r>
              <a:rPr lang="en-US" sz="2200" dirty="0"/>
              <a:t>Explain the effects of technological innovations such as the telephone and telegraph on American development.</a:t>
            </a:r>
          </a:p>
          <a:p>
            <a:endParaRPr lang="en-US" sz="2200"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2</a:t>
            </a:fld>
            <a:endParaRPr lang="en-US"/>
          </a:p>
        </p:txBody>
      </p:sp>
    </p:spTree>
    <p:extLst>
      <p:ext uri="{BB962C8B-B14F-4D97-AF65-F5344CB8AC3E}">
        <p14:creationId xmlns:p14="http://schemas.microsoft.com/office/powerpoint/2010/main" val="3142861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64311" cy="637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A9F1CE8-4B66-49C9-B610-84AC2EFABC5F}" type="slidenum">
              <a:rPr lang="en-US" smtClean="0"/>
              <a:pPr/>
              <a:t>20</a:t>
            </a:fld>
            <a:endParaRPr lang="en-US"/>
          </a:p>
        </p:txBody>
      </p:sp>
    </p:spTree>
    <p:extLst>
      <p:ext uri="{BB962C8B-B14F-4D97-AF65-F5344CB8AC3E}">
        <p14:creationId xmlns:p14="http://schemas.microsoft.com/office/powerpoint/2010/main" val="2126853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Organizer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18086370"/>
              </p:ext>
            </p:extLst>
          </p:nvPr>
        </p:nvGraphicFramePr>
        <p:xfrm>
          <a:off x="457200" y="1600200"/>
          <a:ext cx="8229600" cy="4571999"/>
        </p:xfrm>
        <a:graphic>
          <a:graphicData uri="http://schemas.openxmlformats.org/drawingml/2006/table">
            <a:tbl>
              <a:tblPr firstRow="1" bandRow="1">
                <a:tableStyleId>{5C22544A-7EE6-4342-B048-85BDC9FD1C3A}</a:tableStyleId>
              </a:tblPr>
              <a:tblGrid>
                <a:gridCol w="4114800"/>
                <a:gridCol w="4114800"/>
              </a:tblGrid>
              <a:tr h="1199213">
                <a:tc>
                  <a:txBody>
                    <a:bodyPr/>
                    <a:lstStyle/>
                    <a:p>
                      <a:pPr algn="ctr"/>
                      <a:r>
                        <a:rPr lang="en-US" sz="3200" dirty="0" smtClean="0"/>
                        <a:t>Invention</a:t>
                      </a:r>
                      <a:endParaRPr lang="en-US" sz="3200" dirty="0"/>
                    </a:p>
                  </a:txBody>
                  <a:tcPr/>
                </a:tc>
                <a:tc>
                  <a:txBody>
                    <a:bodyPr/>
                    <a:lstStyle/>
                    <a:p>
                      <a:pPr algn="ctr"/>
                      <a:r>
                        <a:rPr lang="en-US" sz="3200" dirty="0" smtClean="0"/>
                        <a:t>Effects</a:t>
                      </a:r>
                      <a:endParaRPr lang="en-US" sz="3200" dirty="0"/>
                    </a:p>
                  </a:txBody>
                  <a:tcPr/>
                </a:tc>
              </a:tr>
              <a:tr h="1124262">
                <a:tc>
                  <a:txBody>
                    <a:bodyPr/>
                    <a:lstStyle/>
                    <a:p>
                      <a:r>
                        <a:rPr lang="en-US" sz="2800" dirty="0" smtClean="0"/>
                        <a:t>Telephone</a:t>
                      </a:r>
                      <a:endParaRPr lang="en-US" sz="2800" dirty="0"/>
                    </a:p>
                  </a:txBody>
                  <a:tcPr/>
                </a:tc>
                <a:tc>
                  <a:txBody>
                    <a:bodyPr/>
                    <a:lstStyle/>
                    <a:p>
                      <a:endParaRPr lang="en-US"/>
                    </a:p>
                  </a:txBody>
                  <a:tcPr/>
                </a:tc>
              </a:tr>
              <a:tr h="1124262">
                <a:tc>
                  <a:txBody>
                    <a:bodyPr/>
                    <a:lstStyle/>
                    <a:p>
                      <a:r>
                        <a:rPr lang="en-US" sz="2800" dirty="0" smtClean="0"/>
                        <a:t>Light bulb</a:t>
                      </a:r>
                      <a:endParaRPr lang="en-US" sz="2800" dirty="0"/>
                    </a:p>
                  </a:txBody>
                  <a:tcPr/>
                </a:tc>
                <a:tc>
                  <a:txBody>
                    <a:bodyPr/>
                    <a:lstStyle/>
                    <a:p>
                      <a:endParaRPr lang="en-US"/>
                    </a:p>
                  </a:txBody>
                  <a:tcPr/>
                </a:tc>
              </a:tr>
              <a:tr h="1124262">
                <a:tc>
                  <a:txBody>
                    <a:bodyPr/>
                    <a:lstStyle/>
                    <a:p>
                      <a:r>
                        <a:rPr lang="en-US" sz="2800" dirty="0" smtClean="0"/>
                        <a:t>Automatic Loom</a:t>
                      </a:r>
                      <a:endParaRPr lang="en-US" sz="2800" dirty="0"/>
                    </a:p>
                  </a:txBody>
                  <a:tcPr/>
                </a:tc>
                <a:tc>
                  <a:txBody>
                    <a:bodyPr/>
                    <a:lstStyle/>
                    <a:p>
                      <a:endParaRPr lang="en-US" dirty="0"/>
                    </a:p>
                  </a:txBody>
                  <a:tcPr/>
                </a:tc>
              </a:tr>
            </a:tbl>
          </a:graphicData>
        </a:graphic>
      </p:graphicFrame>
      <p:sp>
        <p:nvSpPr>
          <p:cNvPr id="3" name="Slide Number Placeholder 2"/>
          <p:cNvSpPr>
            <a:spLocks noGrp="1"/>
          </p:cNvSpPr>
          <p:nvPr>
            <p:ph type="sldNum" sz="quarter" idx="12"/>
          </p:nvPr>
        </p:nvSpPr>
        <p:spPr/>
        <p:txBody>
          <a:bodyPr/>
          <a:lstStyle/>
          <a:p>
            <a:fld id="{1A9F1CE8-4B66-49C9-B610-84AC2EFABC5F}" type="slidenum">
              <a:rPr lang="en-US" smtClean="0"/>
              <a:pPr/>
              <a:t>21</a:t>
            </a:fld>
            <a:endParaRPr lang="en-US"/>
          </a:p>
        </p:txBody>
      </p:sp>
    </p:spTree>
    <p:extLst>
      <p:ext uri="{BB962C8B-B14F-4D97-AF65-F5344CB8AC3E}">
        <p14:creationId xmlns:p14="http://schemas.microsoft.com/office/powerpoint/2010/main" val="1458803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Organizer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8501167"/>
              </p:ext>
            </p:extLst>
          </p:nvPr>
        </p:nvGraphicFramePr>
        <p:xfrm>
          <a:off x="457200" y="1600200"/>
          <a:ext cx="8229600" cy="4571999"/>
        </p:xfrm>
        <a:graphic>
          <a:graphicData uri="http://schemas.openxmlformats.org/drawingml/2006/table">
            <a:tbl>
              <a:tblPr firstRow="1" bandRow="1">
                <a:tableStyleId>{5C22544A-7EE6-4342-B048-85BDC9FD1C3A}</a:tableStyleId>
              </a:tblPr>
              <a:tblGrid>
                <a:gridCol w="4114800"/>
                <a:gridCol w="4114800"/>
              </a:tblGrid>
              <a:tr h="1199213">
                <a:tc>
                  <a:txBody>
                    <a:bodyPr/>
                    <a:lstStyle/>
                    <a:p>
                      <a:pPr algn="ctr"/>
                      <a:r>
                        <a:rPr lang="en-US" sz="3200" dirty="0" smtClean="0"/>
                        <a:t>Invention</a:t>
                      </a:r>
                      <a:endParaRPr lang="en-US" sz="3200" dirty="0"/>
                    </a:p>
                  </a:txBody>
                  <a:tcPr/>
                </a:tc>
                <a:tc>
                  <a:txBody>
                    <a:bodyPr/>
                    <a:lstStyle/>
                    <a:p>
                      <a:pPr algn="ctr"/>
                      <a:r>
                        <a:rPr lang="en-US" sz="3200" dirty="0" smtClean="0"/>
                        <a:t>Effects</a:t>
                      </a:r>
                      <a:endParaRPr lang="en-US" sz="3200" dirty="0"/>
                    </a:p>
                  </a:txBody>
                  <a:tcPr/>
                </a:tc>
              </a:tr>
              <a:tr h="1124262">
                <a:tc>
                  <a:txBody>
                    <a:bodyPr/>
                    <a:lstStyle/>
                    <a:p>
                      <a:r>
                        <a:rPr lang="en-US" sz="2800" dirty="0" smtClean="0"/>
                        <a:t>Telephone</a:t>
                      </a:r>
                      <a:endParaRPr lang="en-US" sz="2800" dirty="0"/>
                    </a:p>
                  </a:txBody>
                  <a:tcPr/>
                </a:tc>
                <a:tc>
                  <a:txBody>
                    <a:bodyPr/>
                    <a:lstStyle/>
                    <a:p>
                      <a:r>
                        <a:rPr lang="en-US" sz="2800" dirty="0" smtClean="0"/>
                        <a:t>Better communication</a:t>
                      </a:r>
                      <a:endParaRPr lang="en-US" sz="2800" dirty="0"/>
                    </a:p>
                  </a:txBody>
                  <a:tcPr/>
                </a:tc>
              </a:tr>
              <a:tr h="1124262">
                <a:tc>
                  <a:txBody>
                    <a:bodyPr/>
                    <a:lstStyle/>
                    <a:p>
                      <a:r>
                        <a:rPr lang="en-US" sz="2800" dirty="0" smtClean="0"/>
                        <a:t>Light bulb</a:t>
                      </a:r>
                      <a:endParaRPr lang="en-US" sz="2800" dirty="0"/>
                    </a:p>
                  </a:txBody>
                  <a:tcPr/>
                </a:tc>
                <a:tc>
                  <a:txBody>
                    <a:bodyPr/>
                    <a:lstStyle/>
                    <a:p>
                      <a:r>
                        <a:rPr lang="en-US" sz="2800" dirty="0" smtClean="0"/>
                        <a:t>Cheap</a:t>
                      </a:r>
                      <a:r>
                        <a:rPr lang="en-US" sz="2800" baseline="0" dirty="0" smtClean="0"/>
                        <a:t> lighting</a:t>
                      </a:r>
                      <a:endParaRPr lang="en-US" sz="2800" dirty="0"/>
                    </a:p>
                  </a:txBody>
                  <a:tcPr/>
                </a:tc>
              </a:tr>
              <a:tr h="1124262">
                <a:tc>
                  <a:txBody>
                    <a:bodyPr/>
                    <a:lstStyle/>
                    <a:p>
                      <a:r>
                        <a:rPr lang="en-US" sz="2800" dirty="0" smtClean="0"/>
                        <a:t>Automatic Loom</a:t>
                      </a:r>
                      <a:endParaRPr lang="en-US" sz="2800" dirty="0"/>
                    </a:p>
                  </a:txBody>
                  <a:tcPr/>
                </a:tc>
                <a:tc>
                  <a:txBody>
                    <a:bodyPr/>
                    <a:lstStyle/>
                    <a:p>
                      <a:r>
                        <a:rPr lang="en-US" sz="2800" dirty="0" smtClean="0"/>
                        <a:t>Made cloth faster</a:t>
                      </a:r>
                      <a:endParaRPr lang="en-US" sz="2800" dirty="0"/>
                    </a:p>
                  </a:txBody>
                  <a:tcPr/>
                </a:tc>
              </a:tr>
            </a:tbl>
          </a:graphicData>
        </a:graphic>
      </p:graphicFrame>
      <p:sp>
        <p:nvSpPr>
          <p:cNvPr id="3" name="Slide Number Placeholder 2"/>
          <p:cNvSpPr>
            <a:spLocks noGrp="1"/>
          </p:cNvSpPr>
          <p:nvPr>
            <p:ph type="sldNum" sz="quarter" idx="12"/>
          </p:nvPr>
        </p:nvSpPr>
        <p:spPr/>
        <p:txBody>
          <a:bodyPr/>
          <a:lstStyle/>
          <a:p>
            <a:fld id="{1A9F1CE8-4B66-49C9-B610-84AC2EFABC5F}" type="slidenum">
              <a:rPr lang="en-US" smtClean="0"/>
              <a:pPr/>
              <a:t>22</a:t>
            </a:fld>
            <a:endParaRPr lang="en-US"/>
          </a:p>
        </p:txBody>
      </p:sp>
    </p:spTree>
    <p:extLst>
      <p:ext uri="{BB962C8B-B14F-4D97-AF65-F5344CB8AC3E}">
        <p14:creationId xmlns:p14="http://schemas.microsoft.com/office/powerpoint/2010/main" val="692245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14.2   The </a:t>
            </a:r>
            <a:r>
              <a:rPr lang="en-US" dirty="0" smtClean="0">
                <a:latin typeface="Times New Roman" pitchFamily="18" charset="0"/>
                <a:cs typeface="Times New Roman" pitchFamily="18" charset="0"/>
              </a:rPr>
              <a:t>Railroads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906963"/>
          </a:xfrm>
        </p:spPr>
        <p:txBody>
          <a:bodyPr>
            <a:noAutofit/>
          </a:bodyPr>
          <a:lstStyle/>
          <a:p>
            <a:r>
              <a:rPr lang="en-US" sz="2400" dirty="0" smtClean="0"/>
              <a:t>This </a:t>
            </a:r>
            <a:r>
              <a:rPr lang="en-US" sz="2400" dirty="0"/>
              <a:t>section focuses on how the growth of railroads affected </a:t>
            </a:r>
            <a:r>
              <a:rPr lang="en-US" sz="2400" dirty="0">
                <a:latin typeface="Times New Roman" pitchFamily="18" charset="0"/>
                <a:cs typeface="Times New Roman" pitchFamily="18" charset="0"/>
              </a:rPr>
              <a:t>the</a:t>
            </a:r>
            <a:r>
              <a:rPr lang="en-US" sz="2400" dirty="0"/>
              <a:t> growth of industries.  After the Civil War, the rapid construction of railroads accelerated the nation’s industrialization and linked the country together.</a:t>
            </a:r>
          </a:p>
          <a:p>
            <a:r>
              <a:rPr lang="en-US" sz="2400" dirty="0"/>
              <a:t> </a:t>
            </a:r>
          </a:p>
          <a:p>
            <a:r>
              <a:rPr lang="en-US" sz="2400" b="1" dirty="0"/>
              <a:t>Section 2 Objectives:</a:t>
            </a:r>
            <a:r>
              <a:rPr lang="en-US" sz="2400" dirty="0"/>
              <a:t>  </a:t>
            </a:r>
            <a:r>
              <a:rPr lang="en-US" sz="2400" i="1" dirty="0"/>
              <a:t>Following this section I will be able to:</a:t>
            </a:r>
            <a:endParaRPr lang="en-US" sz="2400" dirty="0"/>
          </a:p>
          <a:p>
            <a:pPr lvl="0"/>
            <a:r>
              <a:rPr lang="en-US" sz="2400" dirty="0"/>
              <a:t>Define: time zone, land grant.</a:t>
            </a:r>
          </a:p>
          <a:p>
            <a:pPr lvl="0"/>
            <a:r>
              <a:rPr lang="en-US" sz="2400" dirty="0"/>
              <a:t>Identify: Pacific Railway Act, Grenville Dodge, Leland Stanford, Cornelius Vanderbilt, Jay Gould, Credit </a:t>
            </a:r>
            <a:r>
              <a:rPr lang="en-US" sz="2400" dirty="0" err="1"/>
              <a:t>Mobilier</a:t>
            </a:r>
            <a:r>
              <a:rPr lang="en-US" sz="2400" dirty="0"/>
              <a:t>, James J. Hill.</a:t>
            </a:r>
          </a:p>
          <a:p>
            <a:pPr lvl="0"/>
            <a:r>
              <a:rPr lang="en-US" sz="2400" dirty="0"/>
              <a:t>Discuss ways in which the railroads spurred industrial growth.</a:t>
            </a:r>
          </a:p>
          <a:p>
            <a:pPr lvl="0"/>
            <a:r>
              <a:rPr lang="en-US" sz="2400" dirty="0"/>
              <a:t>Analyze how the railroads were financed and how they grew</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23</a:t>
            </a:fld>
            <a:endParaRPr lang="en-US"/>
          </a:p>
        </p:txBody>
      </p:sp>
    </p:spTree>
    <p:extLst>
      <p:ext uri="{BB962C8B-B14F-4D97-AF65-F5344CB8AC3E}">
        <p14:creationId xmlns:p14="http://schemas.microsoft.com/office/powerpoint/2010/main" val="1078764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Effects of Rail Network on Nation</a:t>
            </a:r>
            <a:endParaRPr lang="en-US" dirty="0"/>
          </a:p>
        </p:txBody>
      </p:sp>
      <p:sp>
        <p:nvSpPr>
          <p:cNvPr id="5" name="Content Placeholder 4"/>
          <p:cNvSpPr>
            <a:spLocks noGrp="1"/>
          </p:cNvSpPr>
          <p:nvPr>
            <p:ph sz="half" idx="1"/>
          </p:nvPr>
        </p:nvSpPr>
        <p:spPr/>
        <p:txBody>
          <a:bodyPr/>
          <a:lstStyle/>
          <a:p>
            <a:pPr algn="ctr"/>
            <a:endParaRPr lang="en-US" dirty="0" smtClean="0"/>
          </a:p>
          <a:p>
            <a:pPr algn="ctr"/>
            <a:endParaRPr lang="en-US" dirty="0"/>
          </a:p>
          <a:p>
            <a:pPr algn="ctr"/>
            <a:endParaRPr lang="en-US" dirty="0" smtClean="0"/>
          </a:p>
          <a:p>
            <a:pPr algn="ctr"/>
            <a:r>
              <a:rPr lang="en-US" sz="4000" dirty="0" smtClean="0"/>
              <a:t>Nationwide Rail Network</a:t>
            </a:r>
            <a:endParaRPr lang="en-US" sz="4000" dirty="0"/>
          </a:p>
        </p:txBody>
      </p:sp>
      <p:sp>
        <p:nvSpPr>
          <p:cNvPr id="2" name="Slide Number Placeholder 1"/>
          <p:cNvSpPr>
            <a:spLocks noGrp="1"/>
          </p:cNvSpPr>
          <p:nvPr>
            <p:ph type="sldNum" sz="quarter" idx="12"/>
          </p:nvPr>
        </p:nvSpPr>
        <p:spPr/>
        <p:txBody>
          <a:bodyPr/>
          <a:lstStyle/>
          <a:p>
            <a:fld id="{1A9F1CE8-4B66-49C9-B610-84AC2EFABC5F}" type="slidenum">
              <a:rPr lang="en-US" smtClean="0"/>
              <a:pPr/>
              <a:t>24</a:t>
            </a:fld>
            <a:endParaRPr lang="en-US"/>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461201959"/>
              </p:ext>
            </p:extLst>
          </p:nvPr>
        </p:nvGraphicFramePr>
        <p:xfrm>
          <a:off x="4572000" y="1676402"/>
          <a:ext cx="4191000" cy="4297680"/>
        </p:xfrm>
        <a:graphic>
          <a:graphicData uri="http://schemas.openxmlformats.org/drawingml/2006/table">
            <a:tbl>
              <a:tblPr firstRow="1" bandRow="1">
                <a:tableStyleId>{5C22544A-7EE6-4342-B048-85BDC9FD1C3A}</a:tableStyleId>
              </a:tblPr>
              <a:tblGrid>
                <a:gridCol w="4191000"/>
              </a:tblGrid>
              <a:tr h="609600">
                <a:tc>
                  <a:txBody>
                    <a:bodyPr/>
                    <a:lstStyle/>
                    <a:p>
                      <a:pPr algn="ctr"/>
                      <a:r>
                        <a:rPr lang="en-US" sz="3600" dirty="0" smtClean="0"/>
                        <a:t>Effects</a:t>
                      </a:r>
                      <a:endParaRPr lang="en-US" sz="3600" dirty="0"/>
                    </a:p>
                  </a:txBody>
                  <a:tcPr/>
                </a:tc>
              </a:tr>
              <a:tr h="609600">
                <a:tc>
                  <a:txBody>
                    <a:bodyPr/>
                    <a:lstStyle/>
                    <a:p>
                      <a:endParaRPr lang="en-US" dirty="0">
                        <a:solidFill>
                          <a:schemeClr val="accent6">
                            <a:lumMod val="50000"/>
                          </a:schemeClr>
                        </a:solidFill>
                      </a:endParaRPr>
                    </a:p>
                  </a:txBody>
                  <a:tcPr>
                    <a:solidFill>
                      <a:schemeClr val="accent2">
                        <a:lumMod val="60000"/>
                        <a:lumOff val="40000"/>
                      </a:schemeClr>
                    </a:solidFill>
                  </a:tcPr>
                </a:tc>
              </a:tr>
              <a:tr h="609600">
                <a:tc>
                  <a:txBody>
                    <a:bodyPr/>
                    <a:lstStyle/>
                    <a:p>
                      <a:endParaRPr lang="en-US" dirty="0">
                        <a:solidFill>
                          <a:schemeClr val="accent2">
                            <a:lumMod val="50000"/>
                          </a:schemeClr>
                        </a:solidFill>
                      </a:endParaRPr>
                    </a:p>
                  </a:txBody>
                  <a:tcPr>
                    <a:solidFill>
                      <a:schemeClr val="accent1">
                        <a:lumMod val="50000"/>
                      </a:schemeClr>
                    </a:solidFill>
                  </a:tcPr>
                </a:tc>
              </a:tr>
              <a:tr h="609600">
                <a:tc>
                  <a:txBody>
                    <a:bodyPr/>
                    <a:lstStyle/>
                    <a:p>
                      <a:endParaRPr lang="en-US" dirty="0"/>
                    </a:p>
                  </a:txBody>
                  <a:tcPr>
                    <a:solidFill>
                      <a:schemeClr val="accent5">
                        <a:lumMod val="60000"/>
                        <a:lumOff val="40000"/>
                      </a:schemeClr>
                    </a:solidFill>
                  </a:tcPr>
                </a:tc>
              </a:tr>
              <a:tr h="609600">
                <a:tc>
                  <a:txBody>
                    <a:bodyPr/>
                    <a:lstStyle/>
                    <a:p>
                      <a:endParaRPr lang="en-US" dirty="0"/>
                    </a:p>
                  </a:txBody>
                  <a:tcPr>
                    <a:solidFill>
                      <a:schemeClr val="accent6">
                        <a:lumMod val="75000"/>
                      </a:schemeClr>
                    </a:solidFill>
                  </a:tcPr>
                </a:tc>
              </a:tr>
              <a:tr h="609600">
                <a:tc>
                  <a:txBody>
                    <a:bodyPr/>
                    <a:lstStyle/>
                    <a:p>
                      <a:endParaRPr lang="en-US" dirty="0"/>
                    </a:p>
                  </a:txBody>
                  <a:tcPr>
                    <a:solidFill>
                      <a:schemeClr val="accent2">
                        <a:lumMod val="75000"/>
                      </a:schemeClr>
                    </a:solidFill>
                  </a:tcPr>
                </a:tc>
              </a:tr>
              <a:tr h="609600">
                <a:tc>
                  <a:txBody>
                    <a:bodyPr/>
                    <a:lstStyle/>
                    <a:p>
                      <a:endParaRPr lang="en-US" dirty="0"/>
                    </a:p>
                  </a:txBody>
                  <a:tcPr>
                    <a:solidFill>
                      <a:schemeClr val="accent3"/>
                    </a:solidFill>
                  </a:tcPr>
                </a:tc>
              </a:tr>
            </a:tbl>
          </a:graphicData>
        </a:graphic>
      </p:graphicFrame>
    </p:spTree>
    <p:extLst>
      <p:ext uri="{BB962C8B-B14F-4D97-AF65-F5344CB8AC3E}">
        <p14:creationId xmlns:p14="http://schemas.microsoft.com/office/powerpoint/2010/main" val="688399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Effects of Rail Network on Nation</a:t>
            </a:r>
            <a:endParaRPr lang="en-US" dirty="0"/>
          </a:p>
        </p:txBody>
      </p:sp>
      <p:sp>
        <p:nvSpPr>
          <p:cNvPr id="5" name="Content Placeholder 4"/>
          <p:cNvSpPr>
            <a:spLocks noGrp="1"/>
          </p:cNvSpPr>
          <p:nvPr>
            <p:ph sz="half" idx="1"/>
          </p:nvPr>
        </p:nvSpPr>
        <p:spPr/>
        <p:txBody>
          <a:bodyPr/>
          <a:lstStyle/>
          <a:p>
            <a:pPr algn="ctr"/>
            <a:endParaRPr lang="en-US" dirty="0" smtClean="0"/>
          </a:p>
          <a:p>
            <a:pPr algn="ctr"/>
            <a:endParaRPr lang="en-US" dirty="0"/>
          </a:p>
          <a:p>
            <a:pPr algn="ctr"/>
            <a:endParaRPr lang="en-US" dirty="0" smtClean="0"/>
          </a:p>
          <a:p>
            <a:pPr algn="ctr"/>
            <a:r>
              <a:rPr lang="en-US" sz="4000" dirty="0" smtClean="0"/>
              <a:t>Nationwide Rail Network</a:t>
            </a:r>
            <a:endParaRPr lang="en-US" sz="40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049245295"/>
              </p:ext>
            </p:extLst>
          </p:nvPr>
        </p:nvGraphicFramePr>
        <p:xfrm>
          <a:off x="4495800" y="1600200"/>
          <a:ext cx="4191000" cy="4648199"/>
        </p:xfrm>
        <a:graphic>
          <a:graphicData uri="http://schemas.openxmlformats.org/drawingml/2006/table">
            <a:tbl>
              <a:tblPr firstRow="1" bandRow="1">
                <a:tableStyleId>{5C22544A-7EE6-4342-B048-85BDC9FD1C3A}</a:tableStyleId>
              </a:tblPr>
              <a:tblGrid>
                <a:gridCol w="4191000"/>
              </a:tblGrid>
              <a:tr h="628135">
                <a:tc>
                  <a:txBody>
                    <a:bodyPr/>
                    <a:lstStyle/>
                    <a:p>
                      <a:pPr algn="ctr"/>
                      <a:r>
                        <a:rPr lang="en-US" sz="3200" dirty="0" smtClean="0"/>
                        <a:t>Effects</a:t>
                      </a:r>
                      <a:endParaRPr lang="en-US" sz="3200" dirty="0"/>
                    </a:p>
                  </a:txBody>
                  <a:tcPr/>
                </a:tc>
              </a:tr>
              <a:tr h="628135">
                <a:tc>
                  <a:txBody>
                    <a:bodyPr/>
                    <a:lstStyle/>
                    <a:p>
                      <a:r>
                        <a:rPr lang="en-US" sz="2400" dirty="0" smtClean="0"/>
                        <a:t>Development of time zones</a:t>
                      </a:r>
                      <a:endParaRPr lang="en-US" sz="2400" dirty="0"/>
                    </a:p>
                  </a:txBody>
                  <a:tcPr>
                    <a:solidFill>
                      <a:schemeClr val="accent2">
                        <a:lumMod val="60000"/>
                        <a:lumOff val="40000"/>
                      </a:schemeClr>
                    </a:solidFill>
                  </a:tcPr>
                </a:tc>
              </a:tr>
              <a:tr h="879389">
                <a:tc>
                  <a:txBody>
                    <a:bodyPr/>
                    <a:lstStyle/>
                    <a:p>
                      <a:r>
                        <a:rPr lang="en-US" sz="2400" dirty="0" smtClean="0"/>
                        <a:t>Long-distance transportation speeded up</a:t>
                      </a:r>
                      <a:endParaRPr lang="en-US" sz="2400" dirty="0"/>
                    </a:p>
                  </a:txBody>
                  <a:tcPr>
                    <a:solidFill>
                      <a:schemeClr val="accent5">
                        <a:lumMod val="75000"/>
                      </a:schemeClr>
                    </a:solidFill>
                  </a:tcPr>
                </a:tc>
              </a:tr>
              <a:tr h="628135">
                <a:tc>
                  <a:txBody>
                    <a:bodyPr/>
                    <a:lstStyle/>
                    <a:p>
                      <a:r>
                        <a:rPr lang="en-US" sz="2400" dirty="0" smtClean="0"/>
                        <a:t>Longer &amp; heavier trains  used</a:t>
                      </a:r>
                      <a:endParaRPr lang="en-US" sz="2400" dirty="0"/>
                    </a:p>
                  </a:txBody>
                  <a:tcPr>
                    <a:solidFill>
                      <a:schemeClr val="accent5">
                        <a:lumMod val="60000"/>
                        <a:lumOff val="40000"/>
                      </a:schemeClr>
                    </a:solidFill>
                  </a:tcPr>
                </a:tc>
              </a:tr>
              <a:tr h="628135">
                <a:tc>
                  <a:txBody>
                    <a:bodyPr/>
                    <a:lstStyle/>
                    <a:p>
                      <a:r>
                        <a:rPr lang="en-US" sz="2400" dirty="0" smtClean="0"/>
                        <a:t>Cost per mile declined</a:t>
                      </a:r>
                      <a:endParaRPr lang="en-US" sz="2400" dirty="0"/>
                    </a:p>
                  </a:txBody>
                  <a:tcPr>
                    <a:solidFill>
                      <a:schemeClr val="accent6">
                        <a:lumMod val="75000"/>
                      </a:schemeClr>
                    </a:solidFill>
                  </a:tcPr>
                </a:tc>
              </a:tr>
              <a:tr h="628135">
                <a:tc>
                  <a:txBody>
                    <a:bodyPr/>
                    <a:lstStyle/>
                    <a:p>
                      <a:r>
                        <a:rPr lang="en-US" sz="2400" dirty="0" smtClean="0"/>
                        <a:t>United America’s regions</a:t>
                      </a:r>
                      <a:endParaRPr lang="en-US" sz="2400" dirty="0"/>
                    </a:p>
                  </a:txBody>
                  <a:tcPr>
                    <a:solidFill>
                      <a:schemeClr val="accent2">
                        <a:lumMod val="75000"/>
                      </a:schemeClr>
                    </a:solidFill>
                  </a:tcPr>
                </a:tc>
              </a:tr>
              <a:tr h="628135">
                <a:tc>
                  <a:txBody>
                    <a:bodyPr/>
                    <a:lstStyle/>
                    <a:p>
                      <a:r>
                        <a:rPr lang="en-US" sz="2400" dirty="0" smtClean="0"/>
                        <a:t>Promoted a national market</a:t>
                      </a:r>
                      <a:endParaRPr lang="en-US" sz="2400" dirty="0"/>
                    </a:p>
                  </a:txBody>
                  <a:tcPr>
                    <a:solidFill>
                      <a:schemeClr val="accent3"/>
                    </a:solidFill>
                  </a:tcPr>
                </a:tc>
              </a:tr>
            </a:tbl>
          </a:graphicData>
        </a:graphic>
      </p:graphicFrame>
      <p:sp>
        <p:nvSpPr>
          <p:cNvPr id="2" name="Slide Number Placeholder 1"/>
          <p:cNvSpPr>
            <a:spLocks noGrp="1"/>
          </p:cNvSpPr>
          <p:nvPr>
            <p:ph type="sldNum" sz="quarter" idx="12"/>
          </p:nvPr>
        </p:nvSpPr>
        <p:spPr/>
        <p:txBody>
          <a:bodyPr/>
          <a:lstStyle/>
          <a:p>
            <a:fld id="{1A9F1CE8-4B66-49C9-B610-84AC2EFABC5F}" type="slidenum">
              <a:rPr lang="en-US" smtClean="0"/>
              <a:pPr/>
              <a:t>25</a:t>
            </a:fld>
            <a:endParaRPr lang="en-US"/>
          </a:p>
        </p:txBody>
      </p:sp>
    </p:spTree>
    <p:extLst>
      <p:ext uri="{BB962C8B-B14F-4D97-AF65-F5344CB8AC3E}">
        <p14:creationId xmlns:p14="http://schemas.microsoft.com/office/powerpoint/2010/main" val="197762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Linking the Nation</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1865 there was 35,000 miles of track in U.S.</a:t>
            </a:r>
          </a:p>
          <a:p>
            <a:r>
              <a:rPr lang="en-US" dirty="0" smtClean="0"/>
              <a:t>1900 over 200,000 miles of track as the U.S. was becoming a booming industrial power</a:t>
            </a:r>
          </a:p>
          <a:p>
            <a:r>
              <a:rPr lang="en-US" dirty="0" smtClean="0"/>
              <a:t>RR boom began in 1862 when President Lincoln signed the </a:t>
            </a:r>
            <a:r>
              <a:rPr lang="en-US" u="sng" dirty="0" smtClean="0"/>
              <a:t>Pacific Railway Act</a:t>
            </a:r>
            <a:endParaRPr lang="en-US" dirty="0" smtClean="0"/>
          </a:p>
          <a:p>
            <a:pPr>
              <a:buFont typeface="Wingdings" pitchFamily="2" charset="2"/>
              <a:buChar char="ü"/>
            </a:pPr>
            <a:r>
              <a:rPr lang="en-US" dirty="0" smtClean="0"/>
              <a:t>Transcontinental RR to be built by Union Pacific &amp; Central Pacific</a:t>
            </a:r>
          </a:p>
          <a:p>
            <a:pPr>
              <a:buFont typeface="Wingdings" pitchFamily="2" charset="2"/>
              <a:buChar char="ü"/>
            </a:pPr>
            <a:r>
              <a:rPr lang="en-US" dirty="0" smtClean="0"/>
              <a:t>Land was offered along right-of-way that RR companies could sell for $$ (more track = more land)</a:t>
            </a:r>
            <a:endParaRPr lang="en-US" dirty="0"/>
          </a:p>
        </p:txBody>
      </p:sp>
      <p:sp>
        <p:nvSpPr>
          <p:cNvPr id="2" name="Slide Number Placeholder 1"/>
          <p:cNvSpPr>
            <a:spLocks noGrp="1"/>
          </p:cNvSpPr>
          <p:nvPr>
            <p:ph type="sldNum" sz="quarter" idx="12"/>
          </p:nvPr>
        </p:nvSpPr>
        <p:spPr/>
        <p:txBody>
          <a:bodyPr/>
          <a:lstStyle/>
          <a:p>
            <a:fld id="{1A9F1CE8-4B66-49C9-B610-84AC2EFABC5F}" type="slidenum">
              <a:rPr lang="en-US" smtClean="0"/>
              <a:pPr/>
              <a:t>26</a:t>
            </a:fld>
            <a:endParaRPr lang="en-US"/>
          </a:p>
        </p:txBody>
      </p:sp>
    </p:spTree>
    <p:extLst>
      <p:ext uri="{BB962C8B-B14F-4D97-AF65-F5344CB8AC3E}">
        <p14:creationId xmlns:p14="http://schemas.microsoft.com/office/powerpoint/2010/main" val="1464931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Union Pacific</a:t>
            </a:r>
            <a:endParaRPr lang="en-US" sz="4800" dirty="0"/>
          </a:p>
        </p:txBody>
      </p:sp>
      <p:sp>
        <p:nvSpPr>
          <p:cNvPr id="3" name="Content Placeholder 2"/>
          <p:cNvSpPr>
            <a:spLocks noGrp="1"/>
          </p:cNvSpPr>
          <p:nvPr>
            <p:ph idx="1"/>
          </p:nvPr>
        </p:nvSpPr>
        <p:spPr/>
        <p:txBody>
          <a:bodyPr/>
          <a:lstStyle/>
          <a:p>
            <a:r>
              <a:rPr lang="en-US" u="sng" dirty="0" smtClean="0"/>
              <a:t>Grenville Dodge </a:t>
            </a:r>
            <a:r>
              <a:rPr lang="en-US" dirty="0" smtClean="0"/>
              <a:t>directed the UP westward from Omaha, NE in 1865</a:t>
            </a:r>
          </a:p>
          <a:p>
            <a:r>
              <a:rPr lang="en-US" dirty="0" smtClean="0"/>
              <a:t>Labor, money, and engineering challenges along with weather, mountains, and NA complicated the task </a:t>
            </a:r>
          </a:p>
          <a:p>
            <a:r>
              <a:rPr lang="en-US" dirty="0" smtClean="0"/>
              <a:t>Over 10,000 workers.  Took supplies from      40 RR cars to build 1 mile of track</a:t>
            </a:r>
          </a:p>
          <a:p>
            <a:r>
              <a:rPr lang="en-US" dirty="0" smtClean="0"/>
              <a:t>Life for workers was rough, dirty &amp; dangerous</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27</a:t>
            </a:fld>
            <a:endParaRPr lang="en-US"/>
          </a:p>
        </p:txBody>
      </p:sp>
    </p:spTree>
    <p:extLst>
      <p:ext uri="{BB962C8B-B14F-4D97-AF65-F5344CB8AC3E}">
        <p14:creationId xmlns:p14="http://schemas.microsoft.com/office/powerpoint/2010/main" val="1308169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Pacific</a:t>
            </a:r>
            <a:endParaRPr lang="en-US" dirty="0"/>
          </a:p>
        </p:txBody>
      </p:sp>
      <p:sp>
        <p:nvSpPr>
          <p:cNvPr id="3" name="Content Placeholder 2"/>
          <p:cNvSpPr>
            <a:spLocks noGrp="1"/>
          </p:cNvSpPr>
          <p:nvPr>
            <p:ph idx="1"/>
          </p:nvPr>
        </p:nvSpPr>
        <p:spPr/>
        <p:txBody>
          <a:bodyPr>
            <a:normAutofit fontScale="92500"/>
          </a:bodyPr>
          <a:lstStyle/>
          <a:p>
            <a:r>
              <a:rPr lang="en-US" dirty="0" smtClean="0"/>
              <a:t>Was the dream of engineer Theodore Judah.  Need financial help</a:t>
            </a:r>
          </a:p>
          <a:p>
            <a:r>
              <a:rPr lang="en-US" dirty="0" smtClean="0"/>
              <a:t>Sold stock to investors known as “Big Four”.  All made fortunes on investment</a:t>
            </a:r>
          </a:p>
          <a:p>
            <a:r>
              <a:rPr lang="en-US" u="sng" dirty="0" smtClean="0"/>
              <a:t>Leland Stanford </a:t>
            </a:r>
            <a:r>
              <a:rPr lang="en-US" dirty="0" smtClean="0"/>
              <a:t>went on to become governor, an U.S. Senator from CA and founded Stanford University</a:t>
            </a:r>
          </a:p>
          <a:p>
            <a:r>
              <a:rPr lang="en-US" dirty="0" smtClean="0"/>
              <a:t>Shortage of labor in CA; brought in 10,000 workers from China known as “Chinese Coolies”</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28</a:t>
            </a:fld>
            <a:endParaRPr lang="en-US"/>
          </a:p>
        </p:txBody>
      </p:sp>
    </p:spTree>
    <p:extLst>
      <p:ext uri="{BB962C8B-B14F-4D97-AF65-F5344CB8AC3E}">
        <p14:creationId xmlns:p14="http://schemas.microsoft.com/office/powerpoint/2010/main" val="456126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Railroads Spur Growth</a:t>
            </a:r>
            <a:endParaRPr lang="en-US" dirty="0"/>
          </a:p>
        </p:txBody>
      </p:sp>
      <p:sp>
        <p:nvSpPr>
          <p:cNvPr id="3" name="Content Placeholder 2"/>
          <p:cNvSpPr>
            <a:spLocks noGrp="1"/>
          </p:cNvSpPr>
          <p:nvPr>
            <p:ph idx="1"/>
          </p:nvPr>
        </p:nvSpPr>
        <p:spPr/>
        <p:txBody>
          <a:bodyPr/>
          <a:lstStyle/>
          <a:p>
            <a:r>
              <a:rPr lang="en-US" dirty="0" smtClean="0"/>
              <a:t>Transcontinental RR was first of many RR to span the U.S.</a:t>
            </a:r>
          </a:p>
          <a:p>
            <a:r>
              <a:rPr lang="en-US" dirty="0" smtClean="0"/>
              <a:t>RR helped increase the size of markets</a:t>
            </a:r>
          </a:p>
          <a:p>
            <a:r>
              <a:rPr lang="en-US" dirty="0" smtClean="0"/>
              <a:t>More products could be moved in U.S.</a:t>
            </a:r>
          </a:p>
          <a:p>
            <a:r>
              <a:rPr lang="en-US" dirty="0" smtClean="0"/>
              <a:t>RR stimulated economy by large amounts of money on steel, coal, timber, etc.</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29</a:t>
            </a:fld>
            <a:endParaRPr lang="en-US"/>
          </a:p>
        </p:txBody>
      </p:sp>
    </p:spTree>
    <p:extLst>
      <p:ext uri="{BB962C8B-B14F-4D97-AF65-F5344CB8AC3E}">
        <p14:creationId xmlns:p14="http://schemas.microsoft.com/office/powerpoint/2010/main" val="43440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9906000" cy="1143000"/>
          </a:xfrm>
        </p:spPr>
        <p:txBody>
          <a:bodyPr>
            <a:normAutofit/>
          </a:bodyPr>
          <a:lstStyle/>
          <a:p>
            <a:pPr algn="ctr"/>
            <a:r>
              <a:rPr lang="en-US" dirty="0" smtClean="0"/>
              <a:t>Factors that promoted Industry</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2980" y="1311288"/>
            <a:ext cx="2204662" cy="1795463"/>
          </a:xfrm>
        </p:spPr>
      </p:pic>
      <p:sp>
        <p:nvSpPr>
          <p:cNvPr id="4" name="Slide Number Placeholder 3"/>
          <p:cNvSpPr>
            <a:spLocks noGrp="1"/>
          </p:cNvSpPr>
          <p:nvPr>
            <p:ph type="sldNum" sz="quarter" idx="12"/>
          </p:nvPr>
        </p:nvSpPr>
        <p:spPr/>
        <p:txBody>
          <a:bodyPr/>
          <a:lstStyle/>
          <a:p>
            <a:fld id="{1A9F1CE8-4B66-49C9-B610-84AC2EFABC5F}" type="slidenum">
              <a:rPr lang="en-US" smtClean="0"/>
              <a:pPr/>
              <a:t>3</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7642" y="1295413"/>
            <a:ext cx="2365308" cy="177065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356" y="1230706"/>
            <a:ext cx="2370624" cy="169502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8773" y="4977059"/>
            <a:ext cx="4375232" cy="188094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8807" y="2860159"/>
            <a:ext cx="4495165" cy="2127533"/>
          </a:xfrm>
          <a:prstGeom prst="rect">
            <a:avLst/>
          </a:prstGeom>
        </p:spPr>
      </p:pic>
    </p:spTree>
    <p:extLst>
      <p:ext uri="{BB962C8B-B14F-4D97-AF65-F5344CB8AC3E}">
        <p14:creationId xmlns:p14="http://schemas.microsoft.com/office/powerpoint/2010/main" val="2088710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Golden Spike (5-10-1869) </a:t>
            </a:r>
            <a:endParaRPr lang="en-US" dirty="0"/>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15339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A9F1CE8-4B66-49C9-B610-84AC2EFABC5F}" type="slidenum">
              <a:rPr lang="en-US" smtClean="0"/>
              <a:pPr/>
              <a:t>30</a:t>
            </a:fld>
            <a:endParaRPr lang="en-US"/>
          </a:p>
        </p:txBody>
      </p:sp>
    </p:spTree>
    <p:extLst>
      <p:ext uri="{BB962C8B-B14F-4D97-AF65-F5344CB8AC3E}">
        <p14:creationId xmlns:p14="http://schemas.microsoft.com/office/powerpoint/2010/main" val="2415038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Promontory Point, Utah</a:t>
            </a:r>
            <a:endParaRPr lang="en-US"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67" y="1143000"/>
            <a:ext cx="8471933" cy="520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A9F1CE8-4B66-49C9-B610-84AC2EFABC5F}" type="slidenum">
              <a:rPr lang="en-US" smtClean="0"/>
              <a:pPr/>
              <a:t>31</a:t>
            </a:fld>
            <a:endParaRPr lang="en-US"/>
          </a:p>
        </p:txBody>
      </p:sp>
    </p:spTree>
    <p:extLst>
      <p:ext uri="{BB962C8B-B14F-4D97-AF65-F5344CB8AC3E}">
        <p14:creationId xmlns:p14="http://schemas.microsoft.com/office/powerpoint/2010/main" val="1357102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Linking Other Lines</a:t>
            </a:r>
            <a:endParaRPr lang="en-US" dirty="0"/>
          </a:p>
        </p:txBody>
      </p:sp>
      <p:sp>
        <p:nvSpPr>
          <p:cNvPr id="3" name="Content Placeholder 2"/>
          <p:cNvSpPr>
            <a:spLocks noGrp="1"/>
          </p:cNvSpPr>
          <p:nvPr>
            <p:ph idx="1"/>
          </p:nvPr>
        </p:nvSpPr>
        <p:spPr>
          <a:xfrm>
            <a:off x="304800" y="1143000"/>
            <a:ext cx="8610600" cy="4983163"/>
          </a:xfrm>
        </p:spPr>
        <p:txBody>
          <a:bodyPr>
            <a:normAutofit/>
          </a:bodyPr>
          <a:lstStyle/>
          <a:p>
            <a:r>
              <a:rPr lang="en-US" dirty="0" smtClean="0"/>
              <a:t>There was a maze of RR lines.  Hundreds of small unconnected lines existed by 1865</a:t>
            </a:r>
          </a:p>
          <a:p>
            <a:r>
              <a:rPr lang="en-US" dirty="0" smtClean="0"/>
              <a:t>Eastern capitalists wanted to create a single rail transportation system</a:t>
            </a:r>
          </a:p>
          <a:p>
            <a:r>
              <a:rPr lang="en-US" dirty="0" smtClean="0"/>
              <a:t>Eventually, 7 giant systems with hubs in major cities emerged from consolidation</a:t>
            </a:r>
          </a:p>
          <a:p>
            <a:r>
              <a:rPr lang="en-US" dirty="0" smtClean="0"/>
              <a:t>Cornelius Vanderbilt was one of most successful as he formed NY Central RR which eventually stretched from NY to Chicago</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32</a:t>
            </a:fld>
            <a:endParaRPr lang="en-US"/>
          </a:p>
        </p:txBody>
      </p:sp>
    </p:spTree>
    <p:extLst>
      <p:ext uri="{BB962C8B-B14F-4D97-AF65-F5344CB8AC3E}">
        <p14:creationId xmlns:p14="http://schemas.microsoft.com/office/powerpoint/2010/main" val="35942120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Benefits of a National System</a:t>
            </a:r>
            <a:endParaRPr lang="en-US" dirty="0"/>
          </a:p>
        </p:txBody>
      </p:sp>
      <p:sp>
        <p:nvSpPr>
          <p:cNvPr id="3" name="Content Placeholder 2"/>
          <p:cNvSpPr>
            <a:spLocks noGrp="1"/>
          </p:cNvSpPr>
          <p:nvPr>
            <p:ph idx="1"/>
          </p:nvPr>
        </p:nvSpPr>
        <p:spPr>
          <a:xfrm>
            <a:off x="457200" y="1143000"/>
            <a:ext cx="8229600" cy="5486400"/>
          </a:xfrm>
        </p:spPr>
        <p:txBody>
          <a:bodyPr>
            <a:normAutofit/>
          </a:bodyPr>
          <a:lstStyle/>
          <a:p>
            <a:r>
              <a:rPr lang="en-US" dirty="0" smtClean="0"/>
              <a:t>1893, 4 time </a:t>
            </a:r>
            <a:r>
              <a:rPr lang="en-US" dirty="0"/>
              <a:t>z</a:t>
            </a:r>
            <a:r>
              <a:rPr lang="en-US" dirty="0" smtClean="0"/>
              <a:t>ones established in U.S. to make rail service safer and more reliable.  Federal government ratified this change in 1918.</a:t>
            </a:r>
          </a:p>
          <a:p>
            <a:r>
              <a:rPr lang="en-US" dirty="0" smtClean="0"/>
              <a:t>RR cars could be moved about the country as the seasons dictated</a:t>
            </a:r>
          </a:p>
          <a:p>
            <a:r>
              <a:rPr lang="en-US" dirty="0" smtClean="0"/>
              <a:t>Air brakes allowed for longer &amp; heavier trains</a:t>
            </a:r>
          </a:p>
          <a:p>
            <a:r>
              <a:rPr lang="en-US" dirty="0" smtClean="0"/>
              <a:t>Very cost effective: 1860 cost was 2 cents /mile &amp; in 1900 it was ¾ of a cent/mile</a:t>
            </a:r>
          </a:p>
          <a:p>
            <a:r>
              <a:rPr lang="en-US" dirty="0" smtClean="0"/>
              <a:t>RR brought the country closer together, more homogenous, less sectionalism</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33</a:t>
            </a:fld>
            <a:endParaRPr lang="en-US"/>
          </a:p>
        </p:txBody>
      </p:sp>
    </p:spTree>
    <p:extLst>
      <p:ext uri="{BB962C8B-B14F-4D97-AF65-F5344CB8AC3E}">
        <p14:creationId xmlns:p14="http://schemas.microsoft.com/office/powerpoint/2010/main" val="39086253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Land </a:t>
            </a:r>
            <a:r>
              <a:rPr lang="en-US" smtClean="0"/>
              <a:t>Grant System</a:t>
            </a:r>
            <a:endParaRPr lang="en-US"/>
          </a:p>
        </p:txBody>
      </p:sp>
      <p:sp>
        <p:nvSpPr>
          <p:cNvPr id="3" name="Content Placeholder 2"/>
          <p:cNvSpPr>
            <a:spLocks noGrp="1"/>
          </p:cNvSpPr>
          <p:nvPr>
            <p:ph idx="1"/>
          </p:nvPr>
        </p:nvSpPr>
        <p:spPr/>
        <p:txBody>
          <a:bodyPr/>
          <a:lstStyle/>
          <a:p>
            <a:r>
              <a:rPr lang="en-US" dirty="0" smtClean="0"/>
              <a:t>RR were very expensive to build and operate</a:t>
            </a:r>
          </a:p>
          <a:p>
            <a:r>
              <a:rPr lang="en-US" dirty="0" smtClean="0"/>
              <a:t>Gov’t gave </a:t>
            </a:r>
            <a:r>
              <a:rPr lang="en-US" u="sng" dirty="0" smtClean="0"/>
              <a:t>land grants </a:t>
            </a:r>
            <a:r>
              <a:rPr lang="en-US" dirty="0" smtClean="0"/>
              <a:t>to the RR.  The RR would sell this land to raise $$ they needed to build the railroad.</a:t>
            </a:r>
          </a:p>
          <a:p>
            <a:r>
              <a:rPr lang="en-US" dirty="0" smtClean="0"/>
              <a:t>Gov’t gave over 120 million acres of land to the RR (area larger than New England, NY, PA)</a:t>
            </a:r>
          </a:p>
          <a:p>
            <a:r>
              <a:rPr lang="en-US" dirty="0" smtClean="0"/>
              <a:t>Many RR earned enough $$ from land sales to finance the building of their lines</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34</a:t>
            </a:fld>
            <a:endParaRPr lang="en-US"/>
          </a:p>
        </p:txBody>
      </p:sp>
    </p:spTree>
    <p:extLst>
      <p:ext uri="{BB962C8B-B14F-4D97-AF65-F5344CB8AC3E}">
        <p14:creationId xmlns:p14="http://schemas.microsoft.com/office/powerpoint/2010/main" val="8963530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Robber Barons</a:t>
            </a:r>
            <a:endParaRPr lang="en-US" dirty="0"/>
          </a:p>
        </p:txBody>
      </p:sp>
      <p:sp>
        <p:nvSpPr>
          <p:cNvPr id="3" name="Content Placeholder 2"/>
          <p:cNvSpPr>
            <a:spLocks noGrp="1"/>
          </p:cNvSpPr>
          <p:nvPr>
            <p:ph idx="1"/>
          </p:nvPr>
        </p:nvSpPr>
        <p:spPr/>
        <p:txBody>
          <a:bodyPr>
            <a:normAutofit lnSpcReduction="10000"/>
          </a:bodyPr>
          <a:lstStyle/>
          <a:p>
            <a:r>
              <a:rPr lang="en-US" dirty="0" smtClean="0"/>
              <a:t>Many RR entrepreneurs were accused of illegal dealings </a:t>
            </a:r>
          </a:p>
          <a:p>
            <a:r>
              <a:rPr lang="en-US" u="sng" dirty="0" smtClean="0"/>
              <a:t>Jay Gould </a:t>
            </a:r>
            <a:r>
              <a:rPr lang="en-US" dirty="0" smtClean="0"/>
              <a:t>had the worst reputation of all.  Used “insider trading” practices with info he obtained from owning the RR to manipulate stock prices for his benefit.</a:t>
            </a:r>
          </a:p>
          <a:p>
            <a:r>
              <a:rPr lang="en-US" dirty="0" smtClean="0"/>
              <a:t>Bribery of federal and state government officials to obtain land grants was common place</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35</a:t>
            </a:fld>
            <a:endParaRPr lang="en-US"/>
          </a:p>
        </p:txBody>
      </p:sp>
    </p:spTree>
    <p:extLst>
      <p:ext uri="{BB962C8B-B14F-4D97-AF65-F5344CB8AC3E}">
        <p14:creationId xmlns:p14="http://schemas.microsoft.com/office/powerpoint/2010/main" val="2908515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a:t>
            </a:r>
            <a:r>
              <a:rPr lang="en-US" dirty="0" err="1" smtClean="0"/>
              <a:t>Mobilier</a:t>
            </a:r>
            <a:r>
              <a:rPr lang="en-US" dirty="0" smtClean="0"/>
              <a:t> Scandal</a:t>
            </a:r>
            <a:endParaRPr lang="en-US" dirty="0"/>
          </a:p>
        </p:txBody>
      </p:sp>
      <p:sp>
        <p:nvSpPr>
          <p:cNvPr id="3" name="Content Placeholder 2"/>
          <p:cNvSpPr>
            <a:spLocks noGrp="1"/>
          </p:cNvSpPr>
          <p:nvPr>
            <p:ph idx="1"/>
          </p:nvPr>
        </p:nvSpPr>
        <p:spPr/>
        <p:txBody>
          <a:bodyPr>
            <a:normAutofit lnSpcReduction="10000"/>
          </a:bodyPr>
          <a:lstStyle/>
          <a:p>
            <a:r>
              <a:rPr lang="en-US" dirty="0" smtClean="0"/>
              <a:t>It was a construction company set up by several stockholders of Union Pacific RR and a member of Congress</a:t>
            </a:r>
          </a:p>
          <a:p>
            <a:r>
              <a:rPr lang="en-US" dirty="0" smtClean="0"/>
              <a:t>The decision-makers were from both companies.  So, CM charged high fees to the RR for work it did &amp; RR paid the fees from the $$ from the land grants.  </a:t>
            </a:r>
          </a:p>
          <a:p>
            <a:r>
              <a:rPr lang="en-US" dirty="0" smtClean="0"/>
              <a:t>Result:  Investors made $millions and the RR was nearly bankrupt</a:t>
            </a:r>
          </a:p>
        </p:txBody>
      </p:sp>
      <p:sp>
        <p:nvSpPr>
          <p:cNvPr id="4" name="Slide Number Placeholder 3"/>
          <p:cNvSpPr>
            <a:spLocks noGrp="1"/>
          </p:cNvSpPr>
          <p:nvPr>
            <p:ph type="sldNum" sz="quarter" idx="12"/>
          </p:nvPr>
        </p:nvSpPr>
        <p:spPr/>
        <p:txBody>
          <a:bodyPr/>
          <a:lstStyle/>
          <a:p>
            <a:fld id="{1A9F1CE8-4B66-49C9-B610-84AC2EFABC5F}" type="slidenum">
              <a:rPr lang="en-US" smtClean="0"/>
              <a:pPr/>
              <a:t>36</a:t>
            </a:fld>
            <a:endParaRPr lang="en-US"/>
          </a:p>
        </p:txBody>
      </p:sp>
    </p:spTree>
    <p:extLst>
      <p:ext uri="{BB962C8B-B14F-4D97-AF65-F5344CB8AC3E}">
        <p14:creationId xmlns:p14="http://schemas.microsoft.com/office/powerpoint/2010/main" val="39635802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 </a:t>
            </a:r>
            <a:r>
              <a:rPr lang="en-US" dirty="0" err="1"/>
              <a:t>Mobilier</a:t>
            </a:r>
            <a:r>
              <a:rPr lang="en-US" dirty="0"/>
              <a:t> Scandal</a:t>
            </a:r>
          </a:p>
        </p:txBody>
      </p:sp>
      <p:sp>
        <p:nvSpPr>
          <p:cNvPr id="3" name="Content Placeholder 2"/>
          <p:cNvSpPr>
            <a:spLocks noGrp="1"/>
          </p:cNvSpPr>
          <p:nvPr>
            <p:ph idx="1"/>
          </p:nvPr>
        </p:nvSpPr>
        <p:spPr/>
        <p:txBody>
          <a:bodyPr/>
          <a:lstStyle/>
          <a:p>
            <a:r>
              <a:rPr lang="en-US" dirty="0" smtClean="0"/>
              <a:t>To continue the government giving land grants to the RR, a member of Congress gave other members of Congress shares in the Union Pacific RR at a much-below market value price</a:t>
            </a:r>
          </a:p>
          <a:p>
            <a:r>
              <a:rPr lang="en-US" dirty="0" smtClean="0"/>
              <a:t>Eventually this scandal became public knowledge and was investigated.  Many members of Congress were implicated.</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37</a:t>
            </a:fld>
            <a:endParaRPr lang="en-US"/>
          </a:p>
        </p:txBody>
      </p:sp>
    </p:spTree>
    <p:extLst>
      <p:ext uri="{BB962C8B-B14F-4D97-AF65-F5344CB8AC3E}">
        <p14:creationId xmlns:p14="http://schemas.microsoft.com/office/powerpoint/2010/main" val="11274069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Northern Railroad</a:t>
            </a:r>
            <a:endParaRPr lang="en-US" dirty="0"/>
          </a:p>
        </p:txBody>
      </p:sp>
      <p:sp>
        <p:nvSpPr>
          <p:cNvPr id="3" name="Content Placeholder 2"/>
          <p:cNvSpPr>
            <a:spLocks noGrp="1"/>
          </p:cNvSpPr>
          <p:nvPr>
            <p:ph idx="1"/>
          </p:nvPr>
        </p:nvSpPr>
        <p:spPr/>
        <p:txBody>
          <a:bodyPr>
            <a:normAutofit fontScale="92500"/>
          </a:bodyPr>
          <a:lstStyle/>
          <a:p>
            <a:r>
              <a:rPr lang="en-US" dirty="0" smtClean="0"/>
              <a:t>James J. Hill owned Great Northern and built it from MN to WA without using any land grants</a:t>
            </a:r>
          </a:p>
          <a:p>
            <a:r>
              <a:rPr lang="en-US" dirty="0" smtClean="0"/>
              <a:t>He strategically planned the development of his rail routes &amp; gave low fares to homesteaders</a:t>
            </a:r>
          </a:p>
          <a:p>
            <a:r>
              <a:rPr lang="en-US" dirty="0" smtClean="0"/>
              <a:t>Hauled supplies to WA to be shipped to China and brought back lumber &amp; supplies.  Train was loaded going both directions.</a:t>
            </a:r>
          </a:p>
          <a:p>
            <a:r>
              <a:rPr lang="en-US" dirty="0" smtClean="0"/>
              <a:t>Became the most successful transcontinental RR and was the only one not forced into bankruptcy</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38</a:t>
            </a:fld>
            <a:endParaRPr lang="en-US"/>
          </a:p>
        </p:txBody>
      </p:sp>
    </p:spTree>
    <p:extLst>
      <p:ext uri="{BB962C8B-B14F-4D97-AF65-F5344CB8AC3E}">
        <p14:creationId xmlns:p14="http://schemas.microsoft.com/office/powerpoint/2010/main" val="35271600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Organizer</a:t>
            </a:r>
            <a:endParaRPr lang="en-US" dirty="0"/>
          </a:p>
        </p:txBody>
      </p:sp>
      <p:sp>
        <p:nvSpPr>
          <p:cNvPr id="4" name="Oval 3"/>
          <p:cNvSpPr/>
          <p:nvPr/>
        </p:nvSpPr>
        <p:spPr>
          <a:xfrm>
            <a:off x="3429000" y="2895600"/>
            <a:ext cx="2514600" cy="1625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Oval 4"/>
          <p:cNvSpPr/>
          <p:nvPr/>
        </p:nvSpPr>
        <p:spPr>
          <a:xfrm>
            <a:off x="1600200" y="1981200"/>
            <a:ext cx="1295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00200" y="4724400"/>
            <a:ext cx="1295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24600" y="1981200"/>
            <a:ext cx="14478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24600" y="4724400"/>
            <a:ext cx="14478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5" idx="5"/>
          </p:cNvCxnSpPr>
          <p:nvPr/>
        </p:nvCxnSpPr>
        <p:spPr>
          <a:xfrm>
            <a:off x="2705893" y="2761689"/>
            <a:ext cx="875507" cy="5911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3"/>
          </p:cNvCxnSpPr>
          <p:nvPr/>
        </p:nvCxnSpPr>
        <p:spPr>
          <a:xfrm flipV="1">
            <a:off x="2895600" y="4283136"/>
            <a:ext cx="901655" cy="6698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715001" y="2761689"/>
            <a:ext cx="761999" cy="5128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1"/>
          </p:cNvCxnSpPr>
          <p:nvPr/>
        </p:nvCxnSpPr>
        <p:spPr>
          <a:xfrm flipH="1" flipV="1">
            <a:off x="5715001" y="4165600"/>
            <a:ext cx="821624" cy="6927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80322" y="3274512"/>
            <a:ext cx="1765345" cy="707886"/>
          </a:xfrm>
          <a:prstGeom prst="rect">
            <a:avLst/>
          </a:prstGeom>
          <a:noFill/>
        </p:spPr>
        <p:txBody>
          <a:bodyPr wrap="square" rtlCol="0">
            <a:spAutoFit/>
          </a:bodyPr>
          <a:lstStyle/>
          <a:p>
            <a:r>
              <a:rPr lang="en-US" sz="2000" dirty="0" smtClean="0"/>
              <a:t>Ways Railroads Were Financed</a:t>
            </a:r>
            <a:endParaRPr lang="en-US" sz="2000" dirty="0"/>
          </a:p>
        </p:txBody>
      </p:sp>
      <p:sp>
        <p:nvSpPr>
          <p:cNvPr id="3" name="Slide Number Placeholder 2"/>
          <p:cNvSpPr>
            <a:spLocks noGrp="1"/>
          </p:cNvSpPr>
          <p:nvPr>
            <p:ph type="sldNum" sz="quarter" idx="12"/>
          </p:nvPr>
        </p:nvSpPr>
        <p:spPr/>
        <p:txBody>
          <a:bodyPr/>
          <a:lstStyle/>
          <a:p>
            <a:fld id="{1A9F1CE8-4B66-49C9-B610-84AC2EFABC5F}" type="slidenum">
              <a:rPr lang="en-US" smtClean="0"/>
              <a:pPr/>
              <a:t>39</a:t>
            </a:fld>
            <a:endParaRPr lang="en-US"/>
          </a:p>
        </p:txBody>
      </p:sp>
    </p:spTree>
    <p:extLst>
      <p:ext uri="{BB962C8B-B14F-4D97-AF65-F5344CB8AC3E}">
        <p14:creationId xmlns:p14="http://schemas.microsoft.com/office/powerpoint/2010/main" val="2373700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Industrializes</a:t>
            </a:r>
            <a:endParaRPr lang="en-US" dirty="0"/>
          </a:p>
        </p:txBody>
      </p:sp>
      <p:sp>
        <p:nvSpPr>
          <p:cNvPr id="3" name="Content Placeholder 2"/>
          <p:cNvSpPr>
            <a:spLocks noGrp="1"/>
          </p:cNvSpPr>
          <p:nvPr>
            <p:ph idx="1"/>
          </p:nvPr>
        </p:nvSpPr>
        <p:spPr/>
        <p:txBody>
          <a:bodyPr>
            <a:normAutofit lnSpcReduction="10000"/>
          </a:bodyPr>
          <a:lstStyle/>
          <a:p>
            <a:r>
              <a:rPr lang="en-US" dirty="0" smtClean="0"/>
              <a:t>After Civil War, the U.S. rapidly expands</a:t>
            </a:r>
          </a:p>
          <a:p>
            <a:r>
              <a:rPr lang="en-US" dirty="0" smtClean="0"/>
              <a:t>Millions left their farms to work in mines and factories</a:t>
            </a:r>
          </a:p>
          <a:p>
            <a:r>
              <a:rPr lang="en-US" dirty="0" smtClean="0"/>
              <a:t>Early 1900s, the U.S. becomes the world’s leading industrial nation</a:t>
            </a:r>
          </a:p>
          <a:p>
            <a:r>
              <a:rPr lang="en-US" dirty="0" smtClean="0"/>
              <a:t>By 1914, the GNP was 8 times greater than at the end of the Civil War</a:t>
            </a:r>
          </a:p>
          <a:p>
            <a:r>
              <a:rPr lang="en-US" dirty="0" smtClean="0"/>
              <a:t>GNP (gross national product)- total value of all goods and services produced by a country </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4</a:t>
            </a:fld>
            <a:endParaRPr lang="en-US"/>
          </a:p>
        </p:txBody>
      </p:sp>
    </p:spTree>
    <p:extLst>
      <p:ext uri="{BB962C8B-B14F-4D97-AF65-F5344CB8AC3E}">
        <p14:creationId xmlns:p14="http://schemas.microsoft.com/office/powerpoint/2010/main" val="13274041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Organizer</a:t>
            </a:r>
            <a:endParaRPr lang="en-US" dirty="0"/>
          </a:p>
        </p:txBody>
      </p:sp>
      <p:sp>
        <p:nvSpPr>
          <p:cNvPr id="4" name="Oval 3"/>
          <p:cNvSpPr/>
          <p:nvPr/>
        </p:nvSpPr>
        <p:spPr>
          <a:xfrm>
            <a:off x="3429000" y="2895600"/>
            <a:ext cx="2514600" cy="1625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Oval 4"/>
          <p:cNvSpPr/>
          <p:nvPr/>
        </p:nvSpPr>
        <p:spPr>
          <a:xfrm>
            <a:off x="1242879" y="1219200"/>
            <a:ext cx="1981200" cy="167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42879" y="4511955"/>
            <a:ext cx="1981199" cy="18126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43600" y="1219200"/>
            <a:ext cx="2209800" cy="167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96000" y="4511955"/>
            <a:ext cx="2057400" cy="18126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5" idx="5"/>
          </p:cNvCxnSpPr>
          <p:nvPr/>
        </p:nvCxnSpPr>
        <p:spPr>
          <a:xfrm>
            <a:off x="2933939" y="2650097"/>
            <a:ext cx="723661" cy="6244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3"/>
          </p:cNvCxnSpPr>
          <p:nvPr/>
        </p:nvCxnSpPr>
        <p:spPr>
          <a:xfrm flipV="1">
            <a:off x="2933939" y="4283136"/>
            <a:ext cx="863316" cy="6698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715001" y="2761689"/>
            <a:ext cx="761999" cy="5128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1"/>
          </p:cNvCxnSpPr>
          <p:nvPr/>
        </p:nvCxnSpPr>
        <p:spPr>
          <a:xfrm flipH="1" flipV="1">
            <a:off x="5715001" y="4165603"/>
            <a:ext cx="682298" cy="6118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80322" y="3274512"/>
            <a:ext cx="1765345" cy="707886"/>
          </a:xfrm>
          <a:prstGeom prst="rect">
            <a:avLst/>
          </a:prstGeom>
          <a:noFill/>
        </p:spPr>
        <p:txBody>
          <a:bodyPr wrap="square" rtlCol="0">
            <a:spAutoFit/>
          </a:bodyPr>
          <a:lstStyle/>
          <a:p>
            <a:r>
              <a:rPr lang="en-US" sz="2000" dirty="0" smtClean="0"/>
              <a:t>Ways Railroads Were Financed</a:t>
            </a:r>
            <a:endParaRPr lang="en-US" sz="2000" dirty="0"/>
          </a:p>
        </p:txBody>
      </p:sp>
      <p:sp>
        <p:nvSpPr>
          <p:cNvPr id="3" name="Slide Number Placeholder 2"/>
          <p:cNvSpPr>
            <a:spLocks noGrp="1"/>
          </p:cNvSpPr>
          <p:nvPr>
            <p:ph type="sldNum" sz="quarter" idx="12"/>
          </p:nvPr>
        </p:nvSpPr>
        <p:spPr/>
        <p:txBody>
          <a:bodyPr/>
          <a:lstStyle/>
          <a:p>
            <a:fld id="{1A9F1CE8-4B66-49C9-B610-84AC2EFABC5F}" type="slidenum">
              <a:rPr lang="en-US" smtClean="0"/>
              <a:pPr/>
              <a:t>40</a:t>
            </a:fld>
            <a:endParaRPr lang="en-US"/>
          </a:p>
        </p:txBody>
      </p:sp>
      <p:sp>
        <p:nvSpPr>
          <p:cNvPr id="26" name="TextBox 25"/>
          <p:cNvSpPr txBox="1"/>
          <p:nvPr/>
        </p:nvSpPr>
        <p:spPr>
          <a:xfrm>
            <a:off x="1662885" y="1752600"/>
            <a:ext cx="1271054" cy="369332"/>
          </a:xfrm>
          <a:prstGeom prst="rect">
            <a:avLst/>
          </a:prstGeom>
          <a:noFill/>
        </p:spPr>
        <p:txBody>
          <a:bodyPr wrap="none" rtlCol="0">
            <a:spAutoFit/>
          </a:bodyPr>
          <a:lstStyle/>
          <a:p>
            <a:r>
              <a:rPr lang="en-US" dirty="0" smtClean="0"/>
              <a:t>Land grants</a:t>
            </a:r>
            <a:endParaRPr lang="en-US" dirty="0"/>
          </a:p>
        </p:txBody>
      </p:sp>
      <p:sp>
        <p:nvSpPr>
          <p:cNvPr id="27" name="TextBox 26"/>
          <p:cNvSpPr txBox="1"/>
          <p:nvPr/>
        </p:nvSpPr>
        <p:spPr>
          <a:xfrm>
            <a:off x="6066367" y="1740932"/>
            <a:ext cx="2037737" cy="646331"/>
          </a:xfrm>
          <a:prstGeom prst="rect">
            <a:avLst/>
          </a:prstGeom>
          <a:noFill/>
        </p:spPr>
        <p:txBody>
          <a:bodyPr wrap="none" rtlCol="0">
            <a:spAutoFit/>
          </a:bodyPr>
          <a:lstStyle/>
          <a:p>
            <a:r>
              <a:rPr lang="en-US" dirty="0" smtClean="0"/>
              <a:t>Gifts of public lands</a:t>
            </a:r>
          </a:p>
          <a:p>
            <a:pPr algn="ctr"/>
            <a:r>
              <a:rPr lang="en-US" dirty="0" smtClean="0"/>
              <a:t> to railroads</a:t>
            </a:r>
            <a:endParaRPr lang="en-US" dirty="0"/>
          </a:p>
        </p:txBody>
      </p:sp>
      <p:sp>
        <p:nvSpPr>
          <p:cNvPr id="28" name="TextBox 27"/>
          <p:cNvSpPr txBox="1"/>
          <p:nvPr/>
        </p:nvSpPr>
        <p:spPr>
          <a:xfrm>
            <a:off x="1545405" y="5095111"/>
            <a:ext cx="1376146" cy="646331"/>
          </a:xfrm>
          <a:prstGeom prst="rect">
            <a:avLst/>
          </a:prstGeom>
          <a:noFill/>
        </p:spPr>
        <p:txBody>
          <a:bodyPr wrap="none" rtlCol="0">
            <a:spAutoFit/>
          </a:bodyPr>
          <a:lstStyle/>
          <a:p>
            <a:pPr algn="ctr"/>
            <a:r>
              <a:rPr lang="en-US" dirty="0" smtClean="0"/>
              <a:t>Private</a:t>
            </a:r>
          </a:p>
          <a:p>
            <a:pPr algn="ctr"/>
            <a:r>
              <a:rPr lang="en-US" dirty="0" smtClean="0"/>
              <a:t> investments</a:t>
            </a:r>
            <a:endParaRPr lang="en-US" dirty="0"/>
          </a:p>
        </p:txBody>
      </p:sp>
      <p:sp>
        <p:nvSpPr>
          <p:cNvPr id="29" name="TextBox 28"/>
          <p:cNvSpPr txBox="1"/>
          <p:nvPr/>
        </p:nvSpPr>
        <p:spPr>
          <a:xfrm>
            <a:off x="6198773" y="4956612"/>
            <a:ext cx="1851854" cy="923330"/>
          </a:xfrm>
          <a:prstGeom prst="rect">
            <a:avLst/>
          </a:prstGeom>
          <a:noFill/>
        </p:spPr>
        <p:txBody>
          <a:bodyPr wrap="none" rtlCol="0">
            <a:spAutoFit/>
          </a:bodyPr>
          <a:lstStyle/>
          <a:p>
            <a:r>
              <a:rPr lang="en-US" dirty="0" smtClean="0"/>
              <a:t>Money generated</a:t>
            </a:r>
          </a:p>
          <a:p>
            <a:r>
              <a:rPr lang="en-US" dirty="0" smtClean="0"/>
              <a:t> from running the</a:t>
            </a:r>
          </a:p>
          <a:p>
            <a:pPr algn="ctr"/>
            <a:r>
              <a:rPr lang="en-US" dirty="0" smtClean="0"/>
              <a:t> railroads</a:t>
            </a:r>
            <a:endParaRPr lang="en-US" dirty="0"/>
          </a:p>
        </p:txBody>
      </p:sp>
    </p:spTree>
    <p:extLst>
      <p:ext uri="{BB962C8B-B14F-4D97-AF65-F5344CB8AC3E}">
        <p14:creationId xmlns:p14="http://schemas.microsoft.com/office/powerpoint/2010/main" val="8750300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14.3   Big Business</a:t>
            </a:r>
            <a:endParaRPr lang="en-US" dirty="0"/>
          </a:p>
        </p:txBody>
      </p:sp>
      <p:sp>
        <p:nvSpPr>
          <p:cNvPr id="3" name="Content Placeholder 2"/>
          <p:cNvSpPr>
            <a:spLocks noGrp="1"/>
          </p:cNvSpPr>
          <p:nvPr>
            <p:ph idx="1"/>
          </p:nvPr>
        </p:nvSpPr>
        <p:spPr>
          <a:xfrm>
            <a:off x="457200" y="1371600"/>
            <a:ext cx="8229600" cy="4876800"/>
          </a:xfrm>
        </p:spPr>
        <p:txBody>
          <a:bodyPr>
            <a:normAutofit fontScale="55000" lnSpcReduction="20000"/>
          </a:bodyPr>
          <a:lstStyle/>
          <a:p>
            <a:r>
              <a:rPr lang="en-US" sz="4000" dirty="0" smtClean="0"/>
              <a:t>This </a:t>
            </a:r>
            <a:r>
              <a:rPr lang="en-US" sz="4000" dirty="0"/>
              <a:t>section focuses on how big business became important in American life.  After the Civil War, big business assumed a more prominent role in American life.</a:t>
            </a:r>
          </a:p>
          <a:p>
            <a:r>
              <a:rPr lang="en-US" sz="4000" dirty="0"/>
              <a:t> </a:t>
            </a:r>
          </a:p>
          <a:p>
            <a:r>
              <a:rPr lang="en-US" sz="4000" b="1" dirty="0"/>
              <a:t>Section 3 Objectives:</a:t>
            </a:r>
            <a:r>
              <a:rPr lang="en-US" sz="4000" dirty="0"/>
              <a:t>  </a:t>
            </a:r>
            <a:r>
              <a:rPr lang="en-US" sz="4000" i="1" dirty="0"/>
              <a:t>Following this section I will be able to:</a:t>
            </a:r>
            <a:endParaRPr lang="en-US" sz="4000" dirty="0"/>
          </a:p>
          <a:p>
            <a:pPr lvl="0"/>
            <a:r>
              <a:rPr lang="en-US" sz="4000" dirty="0"/>
              <a:t>Define: corporation, economies of scale, fixed costs, operating costs, pool, vertical integration, horizontal integration, monopoly, trust, holding company.</a:t>
            </a:r>
          </a:p>
          <a:p>
            <a:pPr lvl="0"/>
            <a:r>
              <a:rPr lang="en-US" sz="4000" dirty="0"/>
              <a:t>Identify: stockholder, stock, Andrew Carnegie, Bessemer process.</a:t>
            </a:r>
          </a:p>
          <a:p>
            <a:pPr lvl="0"/>
            <a:r>
              <a:rPr lang="en-US" sz="4000" dirty="0"/>
              <a:t>List the new methods of advertising and selling that helped promote consumer goods in the late 1800s.</a:t>
            </a:r>
          </a:p>
          <a:p>
            <a:pPr lvl="0"/>
            <a:r>
              <a:rPr lang="en-US" sz="4000" dirty="0"/>
              <a:t>Analyze how large corporations came to dominate American business.</a:t>
            </a:r>
          </a:p>
          <a:p>
            <a:pPr lvl="0"/>
            <a:r>
              <a:rPr lang="en-US" sz="4000" dirty="0"/>
              <a:t>Evaluate how Andrew Carnegie’s innovations transformed the steel industry. </a:t>
            </a:r>
          </a:p>
          <a:p>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41</a:t>
            </a:fld>
            <a:endParaRPr lang="en-US"/>
          </a:p>
        </p:txBody>
      </p:sp>
    </p:spTree>
    <p:extLst>
      <p:ext uri="{BB962C8B-B14F-4D97-AF65-F5344CB8AC3E}">
        <p14:creationId xmlns:p14="http://schemas.microsoft.com/office/powerpoint/2010/main" val="27482084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Corporations</a:t>
            </a:r>
            <a:endParaRPr lang="en-US" dirty="0"/>
          </a:p>
        </p:txBody>
      </p:sp>
      <p:sp>
        <p:nvSpPr>
          <p:cNvPr id="3" name="Content Placeholder 2"/>
          <p:cNvSpPr>
            <a:spLocks noGrp="1"/>
          </p:cNvSpPr>
          <p:nvPr>
            <p:ph idx="1"/>
          </p:nvPr>
        </p:nvSpPr>
        <p:spPr/>
        <p:txBody>
          <a:bodyPr>
            <a:normAutofit fontScale="92500"/>
          </a:bodyPr>
          <a:lstStyle/>
          <a:p>
            <a:r>
              <a:rPr lang="en-US" dirty="0" smtClean="0"/>
              <a:t>Big business was dominating the economy.  This was made possible by corporations.  </a:t>
            </a:r>
          </a:p>
          <a:p>
            <a:r>
              <a:rPr lang="en-US" u="sng" dirty="0" smtClean="0"/>
              <a:t>Corporation</a:t>
            </a:r>
            <a:r>
              <a:rPr lang="en-US" dirty="0" smtClean="0"/>
              <a:t>- organization owned by many people but treated by law as if it were a single person</a:t>
            </a:r>
          </a:p>
          <a:p>
            <a:r>
              <a:rPr lang="en-US" u="sng" dirty="0" smtClean="0"/>
              <a:t>Stockholders</a:t>
            </a:r>
            <a:r>
              <a:rPr lang="en-US" dirty="0" smtClean="0"/>
              <a:t>- people who own stock in the corporation</a:t>
            </a:r>
          </a:p>
          <a:p>
            <a:r>
              <a:rPr lang="en-US" u="sng" dirty="0" smtClean="0"/>
              <a:t>Stocks</a:t>
            </a:r>
            <a:r>
              <a:rPr lang="en-US" dirty="0" smtClean="0"/>
              <a:t>- shares of ownership that can be purchased.  Helps raise $$ to fund big building projects by spreading out the risk factor.</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42</a:t>
            </a:fld>
            <a:endParaRPr lang="en-US"/>
          </a:p>
        </p:txBody>
      </p:sp>
    </p:spTree>
    <p:extLst>
      <p:ext uri="{BB962C8B-B14F-4D97-AF65-F5344CB8AC3E}">
        <p14:creationId xmlns:p14="http://schemas.microsoft.com/office/powerpoint/2010/main" val="11966858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a:t>
            </a:r>
            <a:endParaRPr lang="en-US" dirty="0"/>
          </a:p>
        </p:txBody>
      </p:sp>
      <p:sp>
        <p:nvSpPr>
          <p:cNvPr id="3" name="Content Placeholder 2"/>
          <p:cNvSpPr>
            <a:spLocks noGrp="1"/>
          </p:cNvSpPr>
          <p:nvPr>
            <p:ph idx="1"/>
          </p:nvPr>
        </p:nvSpPr>
        <p:spPr/>
        <p:txBody>
          <a:bodyPr/>
          <a:lstStyle/>
          <a:p>
            <a:r>
              <a:rPr lang="en-US" u="sng" dirty="0" smtClean="0"/>
              <a:t>Economies of scale- </a:t>
            </a:r>
            <a:r>
              <a:rPr lang="en-US" dirty="0" smtClean="0"/>
              <a:t>corporations make goods more cheaply because they produce so much so quickly using large manufacturing facilities</a:t>
            </a:r>
          </a:p>
          <a:p>
            <a:r>
              <a:rPr lang="en-US" dirty="0" smtClean="0"/>
              <a:t>Businesses have 2 </a:t>
            </a:r>
            <a:r>
              <a:rPr lang="en-US" u="sng" dirty="0" smtClean="0"/>
              <a:t>costs</a:t>
            </a:r>
            <a:r>
              <a:rPr lang="en-US" dirty="0" smtClean="0"/>
              <a:t>:</a:t>
            </a:r>
          </a:p>
          <a:p>
            <a:pPr lvl="1"/>
            <a:r>
              <a:rPr lang="en-US" u="sng" dirty="0" smtClean="0"/>
              <a:t>Fixed</a:t>
            </a:r>
            <a:r>
              <a:rPr lang="en-US" dirty="0" smtClean="0"/>
              <a:t>- costs that have to paid whether business is operating or not (loans, taxes, mortgages, etc.)</a:t>
            </a:r>
          </a:p>
          <a:p>
            <a:pPr lvl="1"/>
            <a:r>
              <a:rPr lang="en-US" u="sng" dirty="0" smtClean="0"/>
              <a:t>Operating</a:t>
            </a:r>
            <a:r>
              <a:rPr lang="en-US" dirty="0" smtClean="0"/>
              <a:t>- costs that occur when running a company (wages, shipping, supplies &amp; materials)</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43</a:t>
            </a:fld>
            <a:endParaRPr lang="en-US"/>
          </a:p>
        </p:txBody>
      </p:sp>
    </p:spTree>
    <p:extLst>
      <p:ext uri="{BB962C8B-B14F-4D97-AF65-F5344CB8AC3E}">
        <p14:creationId xmlns:p14="http://schemas.microsoft.com/office/powerpoint/2010/main" val="6379071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a:t>
            </a:r>
            <a:endParaRPr lang="en-US" dirty="0"/>
          </a:p>
        </p:txBody>
      </p:sp>
      <p:sp>
        <p:nvSpPr>
          <p:cNvPr id="3" name="Content Placeholder 2"/>
          <p:cNvSpPr>
            <a:spLocks noGrp="1"/>
          </p:cNvSpPr>
          <p:nvPr>
            <p:ph idx="1"/>
          </p:nvPr>
        </p:nvSpPr>
        <p:spPr/>
        <p:txBody>
          <a:bodyPr/>
          <a:lstStyle/>
          <a:p>
            <a:r>
              <a:rPr lang="en-US" dirty="0" smtClean="0"/>
              <a:t>Small businesses- low fixed costs but high operating costs.  If sales dropped it was cheaper to shut down &amp; wait for better times.</a:t>
            </a:r>
          </a:p>
          <a:p>
            <a:endParaRPr lang="en-US" dirty="0" smtClean="0"/>
          </a:p>
          <a:p>
            <a:r>
              <a:rPr lang="en-US" dirty="0" smtClean="0"/>
              <a:t>Large businesses- high fixed costs but low operating costs.  If sales went down it was better to keep operating.</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44</a:t>
            </a:fld>
            <a:endParaRPr lang="en-US"/>
          </a:p>
        </p:txBody>
      </p:sp>
    </p:spTree>
    <p:extLst>
      <p:ext uri="{BB962C8B-B14F-4D97-AF65-F5344CB8AC3E}">
        <p14:creationId xmlns:p14="http://schemas.microsoft.com/office/powerpoint/2010/main" val="13801209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Competition Results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Corporations could:</a:t>
            </a:r>
          </a:p>
          <a:p>
            <a:pPr lvl="1"/>
            <a:r>
              <a:rPr lang="en-US" dirty="0" smtClean="0"/>
              <a:t>Produce more goods cheaply and efficiently</a:t>
            </a:r>
          </a:p>
          <a:p>
            <a:pPr lvl="1"/>
            <a:r>
              <a:rPr lang="en-US" dirty="0" smtClean="0"/>
              <a:t>Lower prices in recessions to keep operating</a:t>
            </a:r>
          </a:p>
          <a:p>
            <a:pPr lvl="1"/>
            <a:r>
              <a:rPr lang="en-US" dirty="0" smtClean="0"/>
              <a:t>Negotiate rebates from RR, lowering costs further</a:t>
            </a:r>
            <a:endParaRPr lang="en-US" dirty="0"/>
          </a:p>
          <a:p>
            <a:r>
              <a:rPr lang="en-US" dirty="0" smtClean="0"/>
              <a:t>Small business:</a:t>
            </a:r>
          </a:p>
          <a:p>
            <a:pPr lvl="1"/>
            <a:r>
              <a:rPr lang="en-US" dirty="0" smtClean="0"/>
              <a:t>Could not do what the corporations did</a:t>
            </a:r>
          </a:p>
          <a:p>
            <a:pPr lvl="1"/>
            <a:r>
              <a:rPr lang="en-US" dirty="0" smtClean="0"/>
              <a:t>Many were forced to close</a:t>
            </a:r>
          </a:p>
          <a:p>
            <a:r>
              <a:rPr lang="en-US" u="sng" dirty="0" smtClean="0"/>
              <a:t>Pools</a:t>
            </a:r>
            <a:r>
              <a:rPr lang="en-US" dirty="0" smtClean="0"/>
              <a:t>- </a:t>
            </a:r>
            <a:r>
              <a:rPr lang="en-US" sz="2800" dirty="0" smtClean="0"/>
              <a:t>companies joined together in an effort to keep prices from falling by agreeing to keep the prices the same.  Did not last long as they had no legal protection in court.</a:t>
            </a:r>
            <a:endParaRPr lang="en-US" sz="2800"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45</a:t>
            </a:fld>
            <a:endParaRPr lang="en-US"/>
          </a:p>
        </p:txBody>
      </p:sp>
    </p:spTree>
    <p:extLst>
      <p:ext uri="{BB962C8B-B14F-4D97-AF65-F5344CB8AC3E}">
        <p14:creationId xmlns:p14="http://schemas.microsoft.com/office/powerpoint/2010/main" val="4068161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u="sng" dirty="0" smtClean="0"/>
              <a:t>Andrew Carnegie </a:t>
            </a:r>
            <a:r>
              <a:rPr lang="en-US" sz="2800" dirty="0" smtClean="0"/>
              <a:t>and Steel</a:t>
            </a:r>
            <a:endParaRPr lang="en-US" sz="2800" dirty="0"/>
          </a:p>
        </p:txBody>
      </p:sp>
      <p:sp>
        <p:nvSpPr>
          <p:cNvPr id="5" name="Content Placeholder 4"/>
          <p:cNvSpPr>
            <a:spLocks noGrp="1"/>
          </p:cNvSpPr>
          <p:nvPr>
            <p:ph idx="1"/>
          </p:nvPr>
        </p:nvSpPr>
        <p:spPr/>
        <p:txBody>
          <a:bodyPr>
            <a:normAutofit lnSpcReduction="10000"/>
          </a:bodyPr>
          <a:lstStyle/>
          <a:p>
            <a:r>
              <a:rPr lang="en-US" dirty="0" smtClean="0"/>
              <a:t>Got his start in the railroad business</a:t>
            </a:r>
          </a:p>
          <a:p>
            <a:r>
              <a:rPr lang="en-US" dirty="0" smtClean="0"/>
              <a:t>Invested in companies that served the RR industry (iron mills, sleeping cars, locomotives, RR bridges)</a:t>
            </a:r>
          </a:p>
          <a:p>
            <a:r>
              <a:rPr lang="en-US" dirty="0" smtClean="0"/>
              <a:t>Opened a steel company in Pittsburgh, PA (1875) using the </a:t>
            </a:r>
            <a:r>
              <a:rPr lang="en-US" u="sng" dirty="0" smtClean="0"/>
              <a:t>Bessemer process </a:t>
            </a:r>
            <a:r>
              <a:rPr lang="en-US" dirty="0" smtClean="0"/>
              <a:t>(method of making high quality steel efficiently &amp; cheaply)</a:t>
            </a:r>
          </a:p>
          <a:p>
            <a:endParaRPr lang="en-US" dirty="0"/>
          </a:p>
        </p:txBody>
      </p:sp>
      <p:sp>
        <p:nvSpPr>
          <p:cNvPr id="6" name="Text Placeholder 5"/>
          <p:cNvSpPr>
            <a:spLocks noGrp="1"/>
          </p:cNvSpPr>
          <p:nvPr>
            <p:ph type="body" sz="half" idx="2"/>
          </p:nvPr>
        </p:nvSpPr>
        <p:spPr/>
        <p:txBody>
          <a:bodyPr/>
          <a:lstStyle/>
          <a:p>
            <a:endParaRPr lang="en-US"/>
          </a:p>
        </p:txBody>
      </p:sp>
      <p:sp>
        <p:nvSpPr>
          <p:cNvPr id="4" name="Slide Number Placeholder 3"/>
          <p:cNvSpPr>
            <a:spLocks noGrp="1"/>
          </p:cNvSpPr>
          <p:nvPr>
            <p:ph type="sldNum" sz="quarter" idx="12"/>
          </p:nvPr>
        </p:nvSpPr>
        <p:spPr/>
        <p:txBody>
          <a:bodyPr/>
          <a:lstStyle/>
          <a:p>
            <a:fld id="{1A9F1CE8-4B66-49C9-B610-84AC2EFABC5F}" type="slidenum">
              <a:rPr lang="en-US" smtClean="0"/>
              <a:pPr/>
              <a:t>46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3124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8767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46150"/>
          </a:xfrm>
        </p:spPr>
        <p:txBody>
          <a:bodyPr>
            <a:noAutofit/>
          </a:bodyPr>
          <a:lstStyle/>
          <a:p>
            <a:pPr algn="ctr"/>
            <a:r>
              <a:rPr lang="en-US" sz="2800" dirty="0" smtClean="0"/>
              <a:t>John D. Rockefeller &amp; Standard Oil</a:t>
            </a:r>
            <a:endParaRPr lang="en-US" sz="2800" dirty="0"/>
          </a:p>
        </p:txBody>
      </p:sp>
      <p:sp>
        <p:nvSpPr>
          <p:cNvPr id="3" name="Content Placeholder 2"/>
          <p:cNvSpPr>
            <a:spLocks noGrp="1"/>
          </p:cNvSpPr>
          <p:nvPr>
            <p:ph idx="1"/>
          </p:nvPr>
        </p:nvSpPr>
        <p:spPr/>
        <p:txBody>
          <a:bodyPr>
            <a:normAutofit fontScale="92500"/>
          </a:bodyPr>
          <a:lstStyle/>
          <a:p>
            <a:r>
              <a:rPr lang="en-US" dirty="0" smtClean="0"/>
              <a:t>Heavily involved in oil industry in 1860s</a:t>
            </a:r>
          </a:p>
          <a:p>
            <a:r>
              <a:rPr lang="en-US" dirty="0" smtClean="0"/>
              <a:t>Bought out many competitors; by 1880s owned 90% of oil industry</a:t>
            </a:r>
          </a:p>
          <a:p>
            <a:r>
              <a:rPr lang="en-US" dirty="0" smtClean="0"/>
              <a:t>Shipped huge amounts of oil on RR and was able to negotiate favorable rebates</a:t>
            </a:r>
          </a:p>
          <a:p>
            <a:r>
              <a:rPr lang="en-US" dirty="0" smtClean="0"/>
              <a:t>He gained a big price advantage and began to pressure other oil companies to sell out to him</a:t>
            </a:r>
            <a:endParaRPr lang="en-US" dirty="0"/>
          </a:p>
        </p:txBody>
      </p:sp>
      <p:sp>
        <p:nvSpPr>
          <p:cNvPr id="4" name="Text Placeholder 3"/>
          <p:cNvSpPr>
            <a:spLocks noGrp="1"/>
          </p:cNvSpPr>
          <p:nvPr>
            <p:ph type="body"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fld id="{1A9F1CE8-4B66-49C9-B610-84AC2EFABC5F}" type="slidenum">
              <a:rPr lang="en-US" smtClean="0"/>
              <a:pPr/>
              <a:t>47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3048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9531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&amp; Horizontal Integration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Vertical integration- a company owns all of the different businesses on which it depends for its operation (i.e. meat packing industry, Carnegie steel industry)</a:t>
            </a:r>
          </a:p>
          <a:p>
            <a:r>
              <a:rPr lang="en-US" dirty="0" smtClean="0"/>
              <a:t>Horizontal integration- combining many firms engaged in the same type of business into one large corporation.  Pac-man effect: large company buys up smaller companies thus creating an even larger company (</a:t>
            </a:r>
            <a:r>
              <a:rPr lang="en-US" u="sng" dirty="0" smtClean="0"/>
              <a:t>a monopoly</a:t>
            </a:r>
            <a:r>
              <a:rPr lang="en-US" dirty="0" smtClean="0"/>
              <a:t>) and gains control of an entire market (i.e. Standard Oil)</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48</a:t>
            </a:fld>
            <a:endParaRPr lang="en-US"/>
          </a:p>
        </p:txBody>
      </p:sp>
    </p:spTree>
    <p:extLst>
      <p:ext uri="{BB962C8B-B14F-4D97-AF65-F5344CB8AC3E}">
        <p14:creationId xmlns:p14="http://schemas.microsoft.com/office/powerpoint/2010/main" val="32921893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A9F1CE8-4B66-49C9-B610-84AC2EFABC5F}" type="slidenum">
              <a:rPr lang="en-US" smtClean="0"/>
              <a:pPr/>
              <a:t>49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9973"/>
            <a:ext cx="8381999" cy="610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832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Industrialization</a:t>
            </a:r>
            <a:endParaRPr lang="en-US" sz="54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797801919"/>
              </p:ext>
            </p:extLst>
          </p:nvPr>
        </p:nvGraphicFramePr>
        <p:xfrm>
          <a:off x="457200" y="1600200"/>
          <a:ext cx="4038600" cy="4674348"/>
        </p:xfrm>
        <a:graphic>
          <a:graphicData uri="http://schemas.openxmlformats.org/drawingml/2006/table">
            <a:tbl>
              <a:tblPr firstRow="1" bandRow="1">
                <a:tableStyleId>{5C22544A-7EE6-4342-B048-85BDC9FD1C3A}</a:tableStyleId>
              </a:tblPr>
              <a:tblGrid>
                <a:gridCol w="4038600"/>
              </a:tblGrid>
              <a:tr h="766330">
                <a:tc>
                  <a:txBody>
                    <a:bodyPr/>
                    <a:lstStyle/>
                    <a:p>
                      <a:pPr algn="ctr"/>
                      <a:r>
                        <a:rPr lang="en-US" sz="2800" dirty="0" smtClean="0"/>
                        <a:t>Causes of Industrialization</a:t>
                      </a:r>
                      <a:endParaRPr lang="en-US" sz="2800" dirty="0"/>
                    </a:p>
                  </a:txBody>
                  <a:tcPr/>
                </a:tc>
              </a:tr>
              <a:tr h="621578">
                <a:tc>
                  <a:txBody>
                    <a:bodyPr/>
                    <a:lstStyle/>
                    <a:p>
                      <a:endParaRPr lang="en-US" dirty="0"/>
                    </a:p>
                  </a:txBody>
                  <a:tcPr>
                    <a:solidFill>
                      <a:schemeClr val="bg2">
                        <a:lumMod val="75000"/>
                      </a:schemeClr>
                    </a:solidFill>
                  </a:tcPr>
                </a:tc>
              </a:tr>
              <a:tr h="621578">
                <a:tc>
                  <a:txBody>
                    <a:bodyPr/>
                    <a:lstStyle/>
                    <a:p>
                      <a:endParaRPr lang="en-US" dirty="0"/>
                    </a:p>
                  </a:txBody>
                  <a:tcPr>
                    <a:solidFill>
                      <a:schemeClr val="accent2">
                        <a:lumMod val="60000"/>
                        <a:lumOff val="40000"/>
                      </a:schemeClr>
                    </a:solidFill>
                  </a:tcPr>
                </a:tc>
              </a:tr>
              <a:tr h="621578">
                <a:tc>
                  <a:txBody>
                    <a:bodyPr/>
                    <a:lstStyle/>
                    <a:p>
                      <a:endParaRPr lang="en-US" dirty="0"/>
                    </a:p>
                  </a:txBody>
                  <a:tcPr>
                    <a:solidFill>
                      <a:schemeClr val="accent4">
                        <a:lumMod val="60000"/>
                        <a:lumOff val="40000"/>
                      </a:schemeClr>
                    </a:solidFill>
                  </a:tcPr>
                </a:tc>
              </a:tr>
              <a:tr h="621578">
                <a:tc>
                  <a:txBody>
                    <a:bodyPr/>
                    <a:lstStyle/>
                    <a:p>
                      <a:endParaRPr lang="en-US" dirty="0"/>
                    </a:p>
                  </a:txBody>
                  <a:tcPr>
                    <a:solidFill>
                      <a:schemeClr val="accent6">
                        <a:lumMod val="60000"/>
                        <a:lumOff val="40000"/>
                      </a:schemeClr>
                    </a:solidFill>
                  </a:tcPr>
                </a:tc>
              </a:tr>
              <a:tr h="621578">
                <a:tc>
                  <a:txBody>
                    <a:bodyPr/>
                    <a:lstStyle/>
                    <a:p>
                      <a:endParaRPr lang="en-US" dirty="0"/>
                    </a:p>
                  </a:txBody>
                  <a:tcPr>
                    <a:solidFill>
                      <a:schemeClr val="bg1">
                        <a:lumMod val="65000"/>
                      </a:schemeClr>
                    </a:solidFill>
                  </a:tcPr>
                </a:tc>
              </a:tr>
              <a:tr h="621578">
                <a:tc>
                  <a:txBody>
                    <a:bodyPr/>
                    <a:lstStyle/>
                    <a:p>
                      <a:endParaRPr lang="en-US" dirty="0"/>
                    </a:p>
                  </a:txBody>
                  <a:tcPr>
                    <a:solidFill>
                      <a:schemeClr val="accent2">
                        <a:lumMod val="75000"/>
                      </a:schemeClr>
                    </a:solidFill>
                  </a:tcPr>
                </a:tc>
              </a:tr>
            </a:tbl>
          </a:graphicData>
        </a:graphic>
      </p:graphicFrame>
      <p:sp>
        <p:nvSpPr>
          <p:cNvPr id="4" name="Content Placeholder 3"/>
          <p:cNvSpPr>
            <a:spLocks noGrp="1"/>
          </p:cNvSpPr>
          <p:nvPr>
            <p:ph sz="half" idx="2"/>
          </p:nvPr>
        </p:nvSpPr>
        <p:spPr>
          <a:xfrm>
            <a:off x="5562600" y="2057400"/>
            <a:ext cx="3124200" cy="1981199"/>
          </a:xfrm>
        </p:spPr>
        <p:txBody>
          <a:bodyPr>
            <a:noAutofit/>
          </a:bodyPr>
          <a:lstStyle/>
          <a:p>
            <a:r>
              <a:rPr lang="en-US" sz="4000" dirty="0" smtClean="0"/>
              <a:t>United States Becomes an Industrial Nation</a:t>
            </a:r>
            <a:endParaRPr lang="en-US" sz="4000" dirty="0"/>
          </a:p>
        </p:txBody>
      </p:sp>
      <p:cxnSp>
        <p:nvCxnSpPr>
          <p:cNvPr id="9" name="Straight Arrow Connector 8"/>
          <p:cNvCxnSpPr/>
          <p:nvPr/>
        </p:nvCxnSpPr>
        <p:spPr>
          <a:xfrm>
            <a:off x="4455695" y="2739189"/>
            <a:ext cx="1295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19600" y="3475121"/>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419600" y="3495174"/>
            <a:ext cx="1295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419600" y="3581400"/>
            <a:ext cx="1295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419600" y="3581400"/>
            <a:ext cx="12954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455695" y="3581400"/>
            <a:ext cx="1259305"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1A9F1CE8-4B66-49C9-B610-84AC2EFABC5F}" type="slidenum">
              <a:rPr lang="en-US" smtClean="0"/>
              <a:pPr/>
              <a:t>5</a:t>
            </a:fld>
            <a:endParaRPr lang="en-US"/>
          </a:p>
        </p:txBody>
      </p:sp>
    </p:spTree>
    <p:extLst>
      <p:ext uri="{BB962C8B-B14F-4D97-AF65-F5344CB8AC3E}">
        <p14:creationId xmlns:p14="http://schemas.microsoft.com/office/powerpoint/2010/main" val="41314792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0"/>
            <a:ext cx="8229600" cy="1143000"/>
          </a:xfrm>
        </p:spPr>
        <p:txBody>
          <a:bodyPr/>
          <a:lstStyle/>
          <a:p>
            <a:pPr eaLnBrk="1" fontAlgn="auto" hangingPunct="1">
              <a:spcAft>
                <a:spcPts val="0"/>
              </a:spcAft>
              <a:defRPr/>
            </a:pPr>
            <a:r>
              <a:rPr smtClean="0"/>
              <a:t>Make this on your paper</a:t>
            </a:r>
          </a:p>
        </p:txBody>
      </p:sp>
      <p:graphicFrame>
        <p:nvGraphicFramePr>
          <p:cNvPr id="95285" name="Group 53"/>
          <p:cNvGraphicFramePr>
            <a:graphicFrameLocks noGrp="1"/>
          </p:cNvGraphicFramePr>
          <p:nvPr>
            <p:ph type="tbl" idx="1"/>
            <p:extLst>
              <p:ext uri="{D42A27DB-BD31-4B8C-83A1-F6EECF244321}">
                <p14:modId xmlns:p14="http://schemas.microsoft.com/office/powerpoint/2010/main" val="1416172806"/>
              </p:ext>
            </p:extLst>
          </p:nvPr>
        </p:nvGraphicFramePr>
        <p:xfrm>
          <a:off x="457200" y="1219200"/>
          <a:ext cx="8229600" cy="5040661"/>
        </p:xfrm>
        <a:graphic>
          <a:graphicData uri="http://schemas.openxmlformats.org/drawingml/2006/table">
            <a:tbl>
              <a:tblPr/>
              <a:tblGrid>
                <a:gridCol w="2743200"/>
                <a:gridCol w="2743200"/>
                <a:gridCol w="2743200"/>
              </a:tblGrid>
              <a:tr h="14568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John  D. Rockefeller</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Andrew Carnegie</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14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Product</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Oil</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Steel</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8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Date/Place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1880s - Ohio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1880s – Pittsburgh</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8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Horizontal integration</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Vertical integration</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8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Company</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Standard Oil Company</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Carnegie Steel Company</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AD0864B1-97E6-415C-9A7E-A50FEB5E5358}" type="slidenum">
              <a:rPr lang="en-US" smtClean="0"/>
              <a:pPr>
                <a:defRPr/>
              </a:pPr>
              <a:t>50</a:t>
            </a:fld>
            <a:endParaRPr lang="en-US"/>
          </a:p>
        </p:txBody>
      </p:sp>
    </p:spTree>
    <p:extLst>
      <p:ext uri="{BB962C8B-B14F-4D97-AF65-F5344CB8AC3E}">
        <p14:creationId xmlns:p14="http://schemas.microsoft.com/office/powerpoint/2010/main" val="5108826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Trusts</a:t>
            </a:r>
            <a:endParaRPr lang="en-US" sz="6600" dirty="0"/>
          </a:p>
        </p:txBody>
      </p:sp>
      <p:sp>
        <p:nvSpPr>
          <p:cNvPr id="6" name="Content Placeholder 5"/>
          <p:cNvSpPr>
            <a:spLocks noGrp="1"/>
          </p:cNvSpPr>
          <p:nvPr>
            <p:ph idx="1"/>
          </p:nvPr>
        </p:nvSpPr>
        <p:spPr>
          <a:xfrm>
            <a:off x="3575050" y="273050"/>
            <a:ext cx="5111750" cy="6280150"/>
          </a:xfrm>
        </p:spPr>
        <p:txBody>
          <a:bodyPr>
            <a:normAutofit fontScale="85000" lnSpcReduction="10000"/>
          </a:bodyPr>
          <a:lstStyle/>
          <a:p>
            <a:r>
              <a:rPr lang="en-US" dirty="0" smtClean="0"/>
              <a:t>Americans feared monopolies / States passed laws to prevent 1 company from owning stock in another company w/o state’s permission</a:t>
            </a:r>
          </a:p>
          <a:p>
            <a:r>
              <a:rPr lang="en-US" dirty="0" smtClean="0"/>
              <a:t>A </a:t>
            </a:r>
            <a:r>
              <a:rPr lang="en-US" b="1" u="sng" dirty="0"/>
              <a:t>trust</a:t>
            </a:r>
            <a:r>
              <a:rPr lang="en-US" b="1" dirty="0"/>
              <a:t> </a:t>
            </a:r>
            <a:r>
              <a:rPr lang="en-US" dirty="0"/>
              <a:t>is a way of controlling someone else’s business or property legally.  </a:t>
            </a:r>
          </a:p>
          <a:p>
            <a:r>
              <a:rPr lang="en-US" dirty="0"/>
              <a:t>Standard Oil formed the first trust, which was a new way of merging someone’s business that did not violate the laws against owning other businesses.  </a:t>
            </a:r>
            <a:r>
              <a:rPr lang="en-US" dirty="0" smtClean="0"/>
              <a:t>Trustee </a:t>
            </a:r>
            <a:r>
              <a:rPr lang="en-US" dirty="0"/>
              <a:t>is now “managing” someone else’s businesses legally.</a:t>
            </a:r>
          </a:p>
          <a:p>
            <a:endParaRPr lang="en-US" dirty="0"/>
          </a:p>
        </p:txBody>
      </p:sp>
      <p:sp>
        <p:nvSpPr>
          <p:cNvPr id="7" name="Text Placeholder 6"/>
          <p:cNvSpPr>
            <a:spLocks noGrp="1"/>
          </p:cNvSpPr>
          <p:nvPr>
            <p:ph type="body" sz="half" idx="2"/>
          </p:nvPr>
        </p:nvSpPr>
        <p:spPr/>
        <p:txBody>
          <a:bodyPr/>
          <a:lstStyle/>
          <a:p>
            <a:endParaRPr lang="en-US"/>
          </a:p>
        </p:txBody>
      </p:sp>
      <p:sp>
        <p:nvSpPr>
          <p:cNvPr id="4" name="Slide Number Placeholder 3"/>
          <p:cNvSpPr>
            <a:spLocks noGrp="1"/>
          </p:cNvSpPr>
          <p:nvPr>
            <p:ph type="sldNum" sz="quarter" idx="12"/>
          </p:nvPr>
        </p:nvSpPr>
        <p:spPr/>
        <p:txBody>
          <a:bodyPr/>
          <a:lstStyle/>
          <a:p>
            <a:fld id="{1A9F1CE8-4B66-49C9-B610-84AC2EFABC5F}" type="slidenum">
              <a:rPr lang="en-US" smtClean="0"/>
              <a:pPr/>
              <a:t>51</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1"/>
            <a:ext cx="3124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9471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Holding Companies</a:t>
            </a:r>
            <a:endParaRPr lang="en-US" dirty="0"/>
          </a:p>
        </p:txBody>
      </p:sp>
      <p:sp>
        <p:nvSpPr>
          <p:cNvPr id="4" name="Slide Number Placeholder 3"/>
          <p:cNvSpPr>
            <a:spLocks noGrp="1"/>
          </p:cNvSpPr>
          <p:nvPr>
            <p:ph type="sldNum" sz="quarter" idx="12"/>
          </p:nvPr>
        </p:nvSpPr>
        <p:spPr/>
        <p:txBody>
          <a:bodyPr/>
          <a:lstStyle/>
          <a:p>
            <a:pPr>
              <a:defRPr/>
            </a:pPr>
            <a:fld id="{AD0864B1-97E6-415C-9A7E-A50FEB5E5358}" type="slidenum">
              <a:rPr lang="en-US" smtClean="0"/>
              <a:pPr>
                <a:defRPr/>
              </a:pPr>
              <a:t>52</a:t>
            </a:fld>
            <a:endParaRPr lang="en-US"/>
          </a:p>
        </p:txBody>
      </p:sp>
      <p:sp>
        <p:nvSpPr>
          <p:cNvPr id="6" name="Content Placeholder 5"/>
          <p:cNvSpPr>
            <a:spLocks noGrp="1"/>
          </p:cNvSpPr>
          <p:nvPr>
            <p:ph idx="4294967295"/>
          </p:nvPr>
        </p:nvSpPr>
        <p:spPr>
          <a:xfrm>
            <a:off x="0" y="1600200"/>
            <a:ext cx="8229600" cy="4525963"/>
          </a:xfrm>
        </p:spPr>
        <p:txBody>
          <a:bodyPr>
            <a:normAutofit fontScale="92500"/>
          </a:bodyPr>
          <a:lstStyle/>
          <a:p>
            <a:r>
              <a:rPr lang="en-US" dirty="0" smtClean="0"/>
              <a:t>NJ implemented a new law for incorporation of businesses.  It accelerated the growth of industry.</a:t>
            </a:r>
          </a:p>
          <a:p>
            <a:r>
              <a:rPr lang="en-US" dirty="0" smtClean="0"/>
              <a:t>A </a:t>
            </a:r>
            <a:r>
              <a:rPr lang="en-US" b="1" u="sng" dirty="0"/>
              <a:t>holding company</a:t>
            </a:r>
            <a:r>
              <a:rPr lang="en-US" u="sng" dirty="0"/>
              <a:t> </a:t>
            </a:r>
            <a:r>
              <a:rPr lang="en-US" dirty="0"/>
              <a:t>is a </a:t>
            </a:r>
            <a:r>
              <a:rPr lang="en-US" dirty="0" smtClean="0"/>
              <a:t>company or firm </a:t>
            </a:r>
            <a:r>
              <a:rPr lang="en-US" dirty="0"/>
              <a:t>that owns other companies' </a:t>
            </a:r>
            <a:r>
              <a:rPr lang="en-US" dirty="0" smtClean="0"/>
              <a:t>outstanding stock. </a:t>
            </a:r>
            <a:r>
              <a:rPr lang="en-US" dirty="0"/>
              <a:t>It usually refers to a company which does not produce goods or services itself; rather, its purpose is to own shares of other companies</a:t>
            </a:r>
            <a:r>
              <a:rPr lang="en-US" dirty="0" smtClean="0"/>
              <a:t>.</a:t>
            </a:r>
          </a:p>
          <a:p>
            <a:r>
              <a:rPr lang="en-US" dirty="0" smtClean="0"/>
              <a:t>A holding company controls all of the companies it owns thus creating one large enterprise.</a:t>
            </a:r>
            <a:endParaRPr lang="en-US" dirty="0"/>
          </a:p>
        </p:txBody>
      </p:sp>
    </p:spTree>
    <p:extLst>
      <p:ext uri="{BB962C8B-B14F-4D97-AF65-F5344CB8AC3E}">
        <p14:creationId xmlns:p14="http://schemas.microsoft.com/office/powerpoint/2010/main" val="2117047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630362"/>
          </a:xfrm>
        </p:spPr>
        <p:txBody>
          <a:bodyPr>
            <a:normAutofit fontScale="90000"/>
          </a:bodyPr>
          <a:lstStyle/>
          <a:p>
            <a:r>
              <a:rPr lang="en-US" dirty="0"/>
              <a:t>What techniques did corporations use to consolidate their industries and try to eliminate competition?</a:t>
            </a:r>
          </a:p>
        </p:txBody>
      </p:sp>
      <p:sp>
        <p:nvSpPr>
          <p:cNvPr id="5" name="Content Placeholder 4"/>
          <p:cNvSpPr>
            <a:spLocks noGrp="1"/>
          </p:cNvSpPr>
          <p:nvPr>
            <p:ph idx="1"/>
          </p:nvPr>
        </p:nvSpPr>
        <p:spPr>
          <a:xfrm>
            <a:off x="457200" y="2133600"/>
            <a:ext cx="8229600" cy="3992563"/>
          </a:xfrm>
        </p:spPr>
        <p:txBody>
          <a:bodyPr/>
          <a:lstStyle/>
          <a:p>
            <a:r>
              <a:rPr lang="en-US" dirty="0" smtClean="0"/>
              <a:t>1.</a:t>
            </a:r>
          </a:p>
          <a:p>
            <a:r>
              <a:rPr lang="en-US" dirty="0" smtClean="0"/>
              <a:t>2.</a:t>
            </a:r>
          </a:p>
          <a:p>
            <a:r>
              <a:rPr lang="en-US" dirty="0" smtClean="0"/>
              <a:t>3.</a:t>
            </a:r>
          </a:p>
          <a:p>
            <a:r>
              <a:rPr lang="en-US" dirty="0" smtClean="0"/>
              <a:t>4.</a:t>
            </a:r>
          </a:p>
          <a:p>
            <a:r>
              <a:rPr lang="en-US" dirty="0" smtClean="0"/>
              <a:t>5.</a:t>
            </a:r>
          </a:p>
          <a:p>
            <a:r>
              <a:rPr lang="en-US" dirty="0" smtClean="0"/>
              <a:t>6.</a:t>
            </a:r>
            <a:endParaRPr lang="en-US" dirty="0"/>
          </a:p>
        </p:txBody>
      </p:sp>
      <p:sp>
        <p:nvSpPr>
          <p:cNvPr id="3" name="Slide Number Placeholder 2"/>
          <p:cNvSpPr>
            <a:spLocks noGrp="1"/>
          </p:cNvSpPr>
          <p:nvPr>
            <p:ph type="sldNum" sz="quarter" idx="12"/>
          </p:nvPr>
        </p:nvSpPr>
        <p:spPr/>
        <p:txBody>
          <a:bodyPr/>
          <a:lstStyle/>
          <a:p>
            <a:fld id="{1A9F1CE8-4B66-49C9-B610-84AC2EFABC5F}" type="slidenum">
              <a:rPr lang="en-US" smtClean="0"/>
              <a:pPr/>
              <a:t>53</a:t>
            </a:fld>
            <a:endParaRPr lang="en-US"/>
          </a:p>
        </p:txBody>
      </p:sp>
    </p:spTree>
    <p:extLst>
      <p:ext uri="{BB962C8B-B14F-4D97-AF65-F5344CB8AC3E}">
        <p14:creationId xmlns:p14="http://schemas.microsoft.com/office/powerpoint/2010/main" val="18646575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r>
              <a:rPr lang="en-US" sz="3600" dirty="0" smtClean="0"/>
              <a:t>What techniques did corporations use to consolidate their industries and try to eliminate competition?</a:t>
            </a:r>
            <a:endParaRPr lang="en-US" sz="3600" dirty="0"/>
          </a:p>
        </p:txBody>
      </p:sp>
      <p:sp>
        <p:nvSpPr>
          <p:cNvPr id="3" name="Slide Number Placeholder 2"/>
          <p:cNvSpPr>
            <a:spLocks noGrp="1"/>
          </p:cNvSpPr>
          <p:nvPr>
            <p:ph type="sldNum" sz="quarter" idx="12"/>
          </p:nvPr>
        </p:nvSpPr>
        <p:spPr/>
        <p:txBody>
          <a:bodyPr/>
          <a:lstStyle/>
          <a:p>
            <a:fld id="{1A9F1CE8-4B66-49C9-B610-84AC2EFABC5F}" type="slidenum">
              <a:rPr lang="en-US" smtClean="0"/>
              <a:pPr/>
              <a:t>54</a:t>
            </a:fld>
            <a:endParaRPr lang="en-US"/>
          </a:p>
        </p:txBody>
      </p:sp>
      <p:graphicFrame>
        <p:nvGraphicFramePr>
          <p:cNvPr id="4" name="Diagram 3"/>
          <p:cNvGraphicFramePr/>
          <p:nvPr>
            <p:extLst>
              <p:ext uri="{D42A27DB-BD31-4B8C-83A1-F6EECF244321}">
                <p14:modId xmlns:p14="http://schemas.microsoft.com/office/powerpoint/2010/main" val="4011463688"/>
              </p:ext>
            </p:extLst>
          </p:nvPr>
        </p:nvGraphicFramePr>
        <p:xfrm>
          <a:off x="1600200" y="2133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2812181"/>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Selling Products</a:t>
            </a:r>
            <a:endParaRPr lang="en-US" dirty="0"/>
          </a:p>
        </p:txBody>
      </p:sp>
      <p:sp>
        <p:nvSpPr>
          <p:cNvPr id="3" name="Content Placeholder 2"/>
          <p:cNvSpPr>
            <a:spLocks noGrp="1"/>
          </p:cNvSpPr>
          <p:nvPr>
            <p:ph idx="1"/>
          </p:nvPr>
        </p:nvSpPr>
        <p:spPr/>
        <p:txBody>
          <a:bodyPr>
            <a:normAutofit lnSpcReduction="10000"/>
          </a:bodyPr>
          <a:lstStyle/>
          <a:p>
            <a:r>
              <a:rPr lang="en-US" dirty="0" smtClean="0"/>
              <a:t>Advertising changed from small newspaper line ads to large illustrated displays </a:t>
            </a:r>
          </a:p>
          <a:p>
            <a:r>
              <a:rPr lang="en-US" dirty="0" smtClean="0"/>
              <a:t>Department stores developed offering glamor and excitement to the shopping experience</a:t>
            </a:r>
          </a:p>
          <a:p>
            <a:r>
              <a:rPr lang="en-US" dirty="0" smtClean="0"/>
              <a:t>Chain stores appeared offering thrift and low prices</a:t>
            </a:r>
          </a:p>
          <a:p>
            <a:r>
              <a:rPr lang="en-US" dirty="0" smtClean="0"/>
              <a:t>Mail-order catalogs were sent to the rural population that was far away from the chain or department stores</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55</a:t>
            </a:fld>
            <a:endParaRPr lang="en-US"/>
          </a:p>
        </p:txBody>
      </p:sp>
    </p:spTree>
    <p:extLst>
      <p:ext uri="{BB962C8B-B14F-4D97-AF65-F5344CB8AC3E}">
        <p14:creationId xmlns:p14="http://schemas.microsoft.com/office/powerpoint/2010/main" val="19662450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14.4  Unions</a:t>
            </a:r>
            <a:endParaRPr lang="en-US" dirty="0"/>
          </a:p>
        </p:txBody>
      </p:sp>
      <p:sp>
        <p:nvSpPr>
          <p:cNvPr id="3" name="Content Placeholder 2"/>
          <p:cNvSpPr>
            <a:spLocks noGrp="1"/>
          </p:cNvSpPr>
          <p:nvPr>
            <p:ph idx="1"/>
          </p:nvPr>
        </p:nvSpPr>
        <p:spPr>
          <a:xfrm>
            <a:off x="457200" y="1295400"/>
            <a:ext cx="8229600" cy="5334000"/>
          </a:xfrm>
        </p:spPr>
        <p:txBody>
          <a:bodyPr>
            <a:normAutofit fontScale="85000" lnSpcReduction="20000"/>
          </a:bodyPr>
          <a:lstStyle/>
          <a:p>
            <a:r>
              <a:rPr lang="en-US" dirty="0"/>
              <a:t>This sections focuses on the formation of labor unions during the late 1800s.  In an attempt to improve their working conditions, industrial workers came together to form unions in the late 1800s.</a:t>
            </a:r>
          </a:p>
          <a:p>
            <a:r>
              <a:rPr lang="en-US" dirty="0"/>
              <a:t> </a:t>
            </a:r>
          </a:p>
          <a:p>
            <a:r>
              <a:rPr lang="en-US" b="1" dirty="0"/>
              <a:t>Section 4 Objectives:  </a:t>
            </a:r>
            <a:r>
              <a:rPr lang="en-US" i="1" dirty="0"/>
              <a:t>Following this section I will be able to:</a:t>
            </a:r>
            <a:endParaRPr lang="en-US" dirty="0"/>
          </a:p>
          <a:p>
            <a:pPr lvl="0"/>
            <a:r>
              <a:rPr lang="en-US" dirty="0"/>
              <a:t>Define: deflation, trade union, industrial union, lockout, Marxism, arbitration, closed shop.</a:t>
            </a:r>
          </a:p>
          <a:p>
            <a:pPr lvl="0"/>
            <a:r>
              <a:rPr lang="en-US" dirty="0"/>
              <a:t>Identify: blacklist, Knights of Labor, injunction.</a:t>
            </a:r>
          </a:p>
          <a:p>
            <a:pPr lvl="0"/>
            <a:r>
              <a:rPr lang="en-US" dirty="0"/>
              <a:t>Describe industrial working conditions in the United States in the late 1800s.</a:t>
            </a:r>
          </a:p>
          <a:p>
            <a:pPr lvl="0"/>
            <a:r>
              <a:rPr lang="en-US" dirty="0"/>
              <a:t>List the barriers to labor union growth.</a:t>
            </a:r>
          </a:p>
          <a:p>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56</a:t>
            </a:fld>
            <a:endParaRPr lang="en-US"/>
          </a:p>
        </p:txBody>
      </p:sp>
    </p:spTree>
    <p:extLst>
      <p:ext uri="{BB962C8B-B14F-4D97-AF65-F5344CB8AC3E}">
        <p14:creationId xmlns:p14="http://schemas.microsoft.com/office/powerpoint/2010/main" val="5216792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Working in the U.S.</a:t>
            </a:r>
            <a:endParaRPr lang="en-US" dirty="0"/>
          </a:p>
        </p:txBody>
      </p:sp>
      <p:sp>
        <p:nvSpPr>
          <p:cNvPr id="3" name="Content Placeholder 2"/>
          <p:cNvSpPr>
            <a:spLocks noGrp="1"/>
          </p:cNvSpPr>
          <p:nvPr>
            <p:ph idx="1"/>
          </p:nvPr>
        </p:nvSpPr>
        <p:spPr>
          <a:xfrm>
            <a:off x="304800" y="1143000"/>
            <a:ext cx="8382000" cy="5257800"/>
          </a:xfrm>
        </p:spPr>
        <p:txBody>
          <a:bodyPr>
            <a:normAutofit fontScale="85000" lnSpcReduction="20000"/>
          </a:bodyPr>
          <a:lstStyle/>
          <a:p>
            <a:r>
              <a:rPr lang="en-US" dirty="0" smtClean="0"/>
              <a:t>Working conditions were:</a:t>
            </a:r>
          </a:p>
          <a:p>
            <a:pPr lvl="1"/>
            <a:r>
              <a:rPr lang="en-US" dirty="0"/>
              <a:t>d</a:t>
            </a:r>
            <a:r>
              <a:rPr lang="en-US" dirty="0" smtClean="0"/>
              <a:t>ifficult, </a:t>
            </a:r>
            <a:r>
              <a:rPr lang="en-US" dirty="0"/>
              <a:t>m</a:t>
            </a:r>
            <a:r>
              <a:rPr lang="en-US" dirty="0" smtClean="0"/>
              <a:t>onotonous, dangerous &amp; unhealthy</a:t>
            </a:r>
          </a:p>
          <a:p>
            <a:r>
              <a:rPr lang="en-US" dirty="0" smtClean="0"/>
              <a:t>Even though difficult, there was a rise in the standard of living: 50% increase in wages from 1860 – 1890</a:t>
            </a:r>
          </a:p>
          <a:p>
            <a:r>
              <a:rPr lang="en-US" dirty="0" smtClean="0"/>
              <a:t>Uneven distribution of income between the wealthy and the working class (workers got .22/</a:t>
            </a:r>
            <a:r>
              <a:rPr lang="en-US" dirty="0" err="1" smtClean="0"/>
              <a:t>hr</a:t>
            </a:r>
            <a:r>
              <a:rPr lang="en-US" dirty="0" smtClean="0"/>
              <a:t>; 59 </a:t>
            </a:r>
            <a:r>
              <a:rPr lang="en-US" dirty="0" err="1" smtClean="0"/>
              <a:t>hrs</a:t>
            </a:r>
            <a:r>
              <a:rPr lang="en-US" dirty="0" smtClean="0"/>
              <a:t>/week)</a:t>
            </a:r>
          </a:p>
          <a:p>
            <a:r>
              <a:rPr lang="en-US" u="sng" dirty="0" smtClean="0"/>
              <a:t>Deflation</a:t>
            </a:r>
            <a:r>
              <a:rPr lang="en-US" dirty="0" smtClean="0"/>
              <a:t>- a decline in available money that results in lower prices, and, therefore, increases the buying power of money</a:t>
            </a:r>
          </a:p>
          <a:p>
            <a:r>
              <a:rPr lang="en-US" dirty="0" smtClean="0"/>
              <a:t>Wages were cut by companies; workers felt companies were going to pay even less for the same work</a:t>
            </a:r>
          </a:p>
          <a:p>
            <a:r>
              <a:rPr lang="en-US" dirty="0" smtClean="0"/>
              <a:t>Workers felt only way to improve wages and working conditions was to organize unions so they could collectively bargain</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57</a:t>
            </a:fld>
            <a:endParaRPr lang="en-US"/>
          </a:p>
        </p:txBody>
      </p:sp>
    </p:spTree>
    <p:extLst>
      <p:ext uri="{BB962C8B-B14F-4D97-AF65-F5344CB8AC3E}">
        <p14:creationId xmlns:p14="http://schemas.microsoft.com/office/powerpoint/2010/main" val="28211740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Unions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Two basic types of workers in U.S. in 1800s:</a:t>
            </a:r>
          </a:p>
          <a:p>
            <a:pPr lvl="1"/>
            <a:r>
              <a:rPr lang="en-US" dirty="0" smtClean="0"/>
              <a:t>Craft workers: held special skills &amp; training (machinists, iron molders, stonecutters, glass blowers, shoemakers, printers, carpenters, etc.) Usually got higher wages and had more control over their time</a:t>
            </a:r>
          </a:p>
          <a:p>
            <a:pPr lvl="1"/>
            <a:r>
              <a:rPr lang="en-US" dirty="0" smtClean="0"/>
              <a:t>Common laborers: had few skills and received lower wages</a:t>
            </a:r>
          </a:p>
          <a:p>
            <a:pPr marL="514350" indent="-457200"/>
            <a:r>
              <a:rPr lang="en-US" u="sng" dirty="0" smtClean="0"/>
              <a:t>Trade unions </a:t>
            </a:r>
            <a:r>
              <a:rPr lang="en-US" dirty="0" smtClean="0"/>
              <a:t>formed (limited to people with specific skills) such as iron workers, typographical workers, shoe makers, etc.</a:t>
            </a:r>
          </a:p>
          <a:p>
            <a:pPr lvl="1"/>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58</a:t>
            </a:fld>
            <a:endParaRPr lang="en-US"/>
          </a:p>
        </p:txBody>
      </p:sp>
    </p:spTree>
    <p:extLst>
      <p:ext uri="{BB962C8B-B14F-4D97-AF65-F5344CB8AC3E}">
        <p14:creationId xmlns:p14="http://schemas.microsoft.com/office/powerpoint/2010/main" val="34962056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Opposes Unions</a:t>
            </a:r>
            <a:endParaRPr lang="en-US" dirty="0"/>
          </a:p>
        </p:txBody>
      </p:sp>
      <p:sp>
        <p:nvSpPr>
          <p:cNvPr id="3" name="Content Placeholder 2"/>
          <p:cNvSpPr>
            <a:spLocks noGrp="1"/>
          </p:cNvSpPr>
          <p:nvPr>
            <p:ph idx="1"/>
          </p:nvPr>
        </p:nvSpPr>
        <p:spPr/>
        <p:txBody>
          <a:bodyPr/>
          <a:lstStyle/>
          <a:p>
            <a:r>
              <a:rPr lang="en-US" dirty="0" smtClean="0"/>
              <a:t>Industry forced to recognize unions because the workers had skills that they needed</a:t>
            </a:r>
          </a:p>
          <a:p>
            <a:pPr marL="0" indent="0">
              <a:buNone/>
            </a:pPr>
            <a:endParaRPr lang="en-US" dirty="0" smtClean="0"/>
          </a:p>
          <a:p>
            <a:r>
              <a:rPr lang="en-US" dirty="0" smtClean="0"/>
              <a:t>Employers did not like </a:t>
            </a:r>
            <a:r>
              <a:rPr lang="en-US" u="sng" dirty="0" smtClean="0"/>
              <a:t>industrial unions </a:t>
            </a:r>
            <a:r>
              <a:rPr lang="en-US" dirty="0" smtClean="0"/>
              <a:t>which organized all craft workers &amp; common laborers in a particular industry</a:t>
            </a:r>
          </a:p>
          <a:p>
            <a:pPr marL="0" indent="0">
              <a:buNone/>
            </a:pP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59</a:t>
            </a:fld>
            <a:endParaRPr lang="en-US"/>
          </a:p>
        </p:txBody>
      </p:sp>
    </p:spTree>
    <p:extLst>
      <p:ext uri="{BB962C8B-B14F-4D97-AF65-F5344CB8AC3E}">
        <p14:creationId xmlns:p14="http://schemas.microsoft.com/office/powerpoint/2010/main" val="979150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Industrialization</a:t>
            </a:r>
            <a:endParaRPr lang="en-US" sz="54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886277097"/>
              </p:ext>
            </p:extLst>
          </p:nvPr>
        </p:nvGraphicFramePr>
        <p:xfrm>
          <a:off x="457200" y="1600200"/>
          <a:ext cx="4038600" cy="4674348"/>
        </p:xfrm>
        <a:graphic>
          <a:graphicData uri="http://schemas.openxmlformats.org/drawingml/2006/table">
            <a:tbl>
              <a:tblPr firstRow="1" bandRow="1">
                <a:tableStyleId>{5C22544A-7EE6-4342-B048-85BDC9FD1C3A}</a:tableStyleId>
              </a:tblPr>
              <a:tblGrid>
                <a:gridCol w="4038600"/>
              </a:tblGrid>
              <a:tr h="766330">
                <a:tc>
                  <a:txBody>
                    <a:bodyPr/>
                    <a:lstStyle/>
                    <a:p>
                      <a:pPr algn="ctr"/>
                      <a:r>
                        <a:rPr lang="en-US" sz="2800" dirty="0" smtClean="0"/>
                        <a:t>Causes of Industrialization</a:t>
                      </a:r>
                      <a:endParaRPr lang="en-US" sz="2800" dirty="0"/>
                    </a:p>
                  </a:txBody>
                  <a:tcPr/>
                </a:tc>
              </a:tr>
              <a:tr h="621578">
                <a:tc>
                  <a:txBody>
                    <a:bodyPr/>
                    <a:lstStyle/>
                    <a:p>
                      <a:r>
                        <a:rPr lang="en-US" dirty="0" smtClean="0"/>
                        <a:t>Abundance of raw materials</a:t>
                      </a:r>
                      <a:endParaRPr lang="en-US" dirty="0"/>
                    </a:p>
                  </a:txBody>
                  <a:tcPr>
                    <a:solidFill>
                      <a:schemeClr val="bg2">
                        <a:lumMod val="75000"/>
                      </a:schemeClr>
                    </a:solidFill>
                  </a:tcPr>
                </a:tc>
              </a:tr>
              <a:tr h="621578">
                <a:tc>
                  <a:txBody>
                    <a:bodyPr/>
                    <a:lstStyle/>
                    <a:p>
                      <a:r>
                        <a:rPr lang="en-US" dirty="0" smtClean="0"/>
                        <a:t>Oil production</a:t>
                      </a:r>
                      <a:endParaRPr lang="en-US" dirty="0"/>
                    </a:p>
                  </a:txBody>
                  <a:tcPr>
                    <a:solidFill>
                      <a:schemeClr val="accent2">
                        <a:lumMod val="60000"/>
                        <a:lumOff val="40000"/>
                      </a:schemeClr>
                    </a:solidFill>
                  </a:tcPr>
                </a:tc>
              </a:tr>
              <a:tr h="621578">
                <a:tc>
                  <a:txBody>
                    <a:bodyPr/>
                    <a:lstStyle/>
                    <a:p>
                      <a:r>
                        <a:rPr lang="en-US" dirty="0" smtClean="0"/>
                        <a:t>Large population</a:t>
                      </a:r>
                      <a:endParaRPr lang="en-US" dirty="0"/>
                    </a:p>
                  </a:txBody>
                  <a:tcPr>
                    <a:solidFill>
                      <a:schemeClr val="accent4">
                        <a:lumMod val="60000"/>
                        <a:lumOff val="40000"/>
                      </a:schemeClr>
                    </a:solidFill>
                  </a:tcPr>
                </a:tc>
              </a:tr>
              <a:tr h="621578">
                <a:tc>
                  <a:txBody>
                    <a:bodyPr/>
                    <a:lstStyle/>
                    <a:p>
                      <a:r>
                        <a:rPr lang="en-US" dirty="0" smtClean="0"/>
                        <a:t>Free enterprise system</a:t>
                      </a:r>
                      <a:endParaRPr lang="en-US" dirty="0"/>
                    </a:p>
                  </a:txBody>
                  <a:tcPr>
                    <a:solidFill>
                      <a:schemeClr val="accent6">
                        <a:lumMod val="60000"/>
                        <a:lumOff val="40000"/>
                      </a:schemeClr>
                    </a:solidFill>
                  </a:tcPr>
                </a:tc>
              </a:tr>
              <a:tr h="621578">
                <a:tc>
                  <a:txBody>
                    <a:bodyPr/>
                    <a:lstStyle/>
                    <a:p>
                      <a:r>
                        <a:rPr lang="en-US" dirty="0" smtClean="0"/>
                        <a:t>Large free trade area</a:t>
                      </a:r>
                      <a:endParaRPr lang="en-US" dirty="0"/>
                    </a:p>
                  </a:txBody>
                  <a:tcPr>
                    <a:solidFill>
                      <a:schemeClr val="bg1">
                        <a:lumMod val="65000"/>
                      </a:schemeClr>
                    </a:solidFill>
                  </a:tcPr>
                </a:tc>
              </a:tr>
              <a:tr h="621578">
                <a:tc>
                  <a:txBody>
                    <a:bodyPr/>
                    <a:lstStyle/>
                    <a:p>
                      <a:r>
                        <a:rPr lang="en-US" dirty="0" smtClean="0">
                          <a:solidFill>
                            <a:schemeClr val="bg1"/>
                          </a:solidFill>
                        </a:rPr>
                        <a:t>New inventions</a:t>
                      </a:r>
                      <a:endParaRPr lang="en-US" dirty="0">
                        <a:solidFill>
                          <a:schemeClr val="bg1"/>
                        </a:solidFill>
                      </a:endParaRPr>
                    </a:p>
                  </a:txBody>
                  <a:tcPr>
                    <a:solidFill>
                      <a:schemeClr val="accent2">
                        <a:lumMod val="75000"/>
                      </a:schemeClr>
                    </a:solidFill>
                  </a:tcPr>
                </a:tc>
              </a:tr>
            </a:tbl>
          </a:graphicData>
        </a:graphic>
      </p:graphicFrame>
      <p:sp>
        <p:nvSpPr>
          <p:cNvPr id="4" name="Content Placeholder 3"/>
          <p:cNvSpPr>
            <a:spLocks noGrp="1"/>
          </p:cNvSpPr>
          <p:nvPr>
            <p:ph sz="half" idx="2"/>
          </p:nvPr>
        </p:nvSpPr>
        <p:spPr>
          <a:xfrm>
            <a:off x="5562600" y="2057400"/>
            <a:ext cx="3124200" cy="1981199"/>
          </a:xfrm>
        </p:spPr>
        <p:txBody>
          <a:bodyPr>
            <a:noAutofit/>
          </a:bodyPr>
          <a:lstStyle/>
          <a:p>
            <a:r>
              <a:rPr lang="en-US" sz="4000" dirty="0" smtClean="0"/>
              <a:t>United States Becomes an Industrial Nation</a:t>
            </a:r>
            <a:endParaRPr lang="en-US" sz="4000" dirty="0"/>
          </a:p>
        </p:txBody>
      </p:sp>
      <p:cxnSp>
        <p:nvCxnSpPr>
          <p:cNvPr id="9" name="Straight Arrow Connector 8"/>
          <p:cNvCxnSpPr/>
          <p:nvPr/>
        </p:nvCxnSpPr>
        <p:spPr>
          <a:xfrm>
            <a:off x="4455695" y="2739189"/>
            <a:ext cx="1295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19600" y="3475121"/>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419600" y="3495174"/>
            <a:ext cx="1295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419600" y="3581400"/>
            <a:ext cx="1295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419600" y="3581400"/>
            <a:ext cx="12954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455695" y="3581400"/>
            <a:ext cx="1259305"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1A9F1CE8-4B66-49C9-B610-84AC2EFABC5F}" type="slidenum">
              <a:rPr lang="en-US" smtClean="0"/>
              <a:pPr/>
              <a:t>6</a:t>
            </a:fld>
            <a:endParaRPr lang="en-US"/>
          </a:p>
        </p:txBody>
      </p:sp>
    </p:spTree>
    <p:extLst>
      <p:ext uri="{BB962C8B-B14F-4D97-AF65-F5344CB8AC3E}">
        <p14:creationId xmlns:p14="http://schemas.microsoft.com/office/powerpoint/2010/main" val="35473398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Union Opposition</a:t>
            </a:r>
            <a:endParaRPr lang="en-US" dirty="0"/>
          </a:p>
        </p:txBody>
      </p:sp>
      <p:sp>
        <p:nvSpPr>
          <p:cNvPr id="3" name="Content Placeholder 2"/>
          <p:cNvSpPr>
            <a:spLocks noGrp="1"/>
          </p:cNvSpPr>
          <p:nvPr>
            <p:ph idx="1"/>
          </p:nvPr>
        </p:nvSpPr>
        <p:spPr>
          <a:xfrm>
            <a:off x="304800" y="1295400"/>
            <a:ext cx="8382000" cy="5181600"/>
          </a:xfrm>
        </p:spPr>
        <p:txBody>
          <a:bodyPr>
            <a:normAutofit lnSpcReduction="10000"/>
          </a:bodyPr>
          <a:lstStyle/>
          <a:p>
            <a:r>
              <a:rPr lang="en-US" dirty="0" smtClean="0"/>
              <a:t>Companies used a variety of techniques to prevent unions from forming:</a:t>
            </a:r>
          </a:p>
          <a:p>
            <a:pPr lvl="1"/>
            <a:r>
              <a:rPr lang="en-US" dirty="0" smtClean="0"/>
              <a:t>Workers had to sign oaths promising not to join unions</a:t>
            </a:r>
          </a:p>
          <a:p>
            <a:pPr lvl="1"/>
            <a:r>
              <a:rPr lang="en-US" dirty="0" smtClean="0"/>
              <a:t>Undercover detectives were used to identify union organizers</a:t>
            </a:r>
          </a:p>
          <a:p>
            <a:pPr lvl="1"/>
            <a:r>
              <a:rPr lang="en-US" dirty="0" smtClean="0"/>
              <a:t>Workers involved in union activity were fired or blacklisted (other employers would not hire someone on this list)</a:t>
            </a:r>
          </a:p>
          <a:p>
            <a:pPr lvl="1"/>
            <a:r>
              <a:rPr lang="en-US" u="sng" dirty="0" smtClean="0"/>
              <a:t>Lockout</a:t>
            </a:r>
            <a:r>
              <a:rPr lang="en-US" dirty="0" smtClean="0"/>
              <a:t>- if workers formed a union, the employers would not let them work and refused to pay them; workers were replaced with strikebreakers or scabs</a:t>
            </a:r>
          </a:p>
          <a:p>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60</a:t>
            </a:fld>
            <a:endParaRPr lang="en-US"/>
          </a:p>
        </p:txBody>
      </p:sp>
    </p:spTree>
    <p:extLst>
      <p:ext uri="{BB962C8B-B14F-4D97-AF65-F5344CB8AC3E}">
        <p14:creationId xmlns:p14="http://schemas.microsoft.com/office/powerpoint/2010/main" val="15139864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and Social Opposition</a:t>
            </a:r>
            <a:endParaRPr lang="en-US" dirty="0"/>
          </a:p>
        </p:txBody>
      </p:sp>
      <p:sp>
        <p:nvSpPr>
          <p:cNvPr id="3" name="Content Placeholder 2"/>
          <p:cNvSpPr>
            <a:spLocks noGrp="1"/>
          </p:cNvSpPr>
          <p:nvPr>
            <p:ph idx="1"/>
          </p:nvPr>
        </p:nvSpPr>
        <p:spPr/>
        <p:txBody>
          <a:bodyPr/>
          <a:lstStyle/>
          <a:p>
            <a:r>
              <a:rPr lang="en-US" dirty="0" smtClean="0"/>
              <a:t>Workers wanting to organize faced many problems</a:t>
            </a:r>
          </a:p>
          <a:p>
            <a:pPr lvl="1"/>
            <a:r>
              <a:rPr lang="en-US" dirty="0" smtClean="0"/>
              <a:t>No laws giving workers the right to organize</a:t>
            </a:r>
          </a:p>
          <a:p>
            <a:pPr lvl="1"/>
            <a:r>
              <a:rPr lang="en-US" dirty="0" smtClean="0"/>
              <a:t>No laws requiring owners to negotiate with workers</a:t>
            </a:r>
          </a:p>
          <a:p>
            <a:pPr lvl="1"/>
            <a:r>
              <a:rPr lang="en-US" dirty="0" smtClean="0"/>
              <a:t>Courts frequently ruled in favor of owners</a:t>
            </a:r>
          </a:p>
          <a:p>
            <a:pPr lvl="1"/>
            <a:r>
              <a:rPr lang="en-US" dirty="0" smtClean="0"/>
              <a:t>Suffered from perception of ideas of Karl Marx, known as </a:t>
            </a:r>
            <a:r>
              <a:rPr lang="en-US" u="sng" dirty="0" smtClean="0"/>
              <a:t>Marxism</a:t>
            </a:r>
            <a:endParaRPr lang="en-US" u="sng"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61</a:t>
            </a:fld>
            <a:endParaRPr lang="en-US"/>
          </a:p>
        </p:txBody>
      </p:sp>
    </p:spTree>
    <p:extLst>
      <p:ext uri="{BB962C8B-B14F-4D97-AF65-F5344CB8AC3E}">
        <p14:creationId xmlns:p14="http://schemas.microsoft.com/office/powerpoint/2010/main" val="35718008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Marxist Thought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Basic force in our society of capitalism was the struggle between workers and owners</a:t>
            </a:r>
          </a:p>
          <a:p>
            <a:r>
              <a:rPr lang="en-US" dirty="0" smtClean="0"/>
              <a:t>Marx believed the workers would eventually revolt, seize control of the factories &amp; overthrow the government</a:t>
            </a:r>
          </a:p>
          <a:p>
            <a:r>
              <a:rPr lang="en-US" dirty="0" smtClean="0"/>
              <a:t>Marxist thought that after the revolution the government would seize all private property and evenly divide the wealth (creating a socialist society)</a:t>
            </a:r>
          </a:p>
          <a:p>
            <a:r>
              <a:rPr lang="en-US" dirty="0" smtClean="0"/>
              <a:t>Marx believed the state would disappear and a Communist society, where classes did not exist, would evolve</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62</a:t>
            </a:fld>
            <a:endParaRPr lang="en-US"/>
          </a:p>
        </p:txBody>
      </p:sp>
    </p:spTree>
    <p:extLst>
      <p:ext uri="{BB962C8B-B14F-4D97-AF65-F5344CB8AC3E}">
        <p14:creationId xmlns:p14="http://schemas.microsoft.com/office/powerpoint/2010/main" val="30825585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Political Thoughts</a:t>
            </a:r>
            <a:endParaRPr lang="en-US" dirty="0"/>
          </a:p>
        </p:txBody>
      </p:sp>
      <p:sp>
        <p:nvSpPr>
          <p:cNvPr id="3" name="Content Placeholder 2"/>
          <p:cNvSpPr>
            <a:spLocks noGrp="1"/>
          </p:cNvSpPr>
          <p:nvPr>
            <p:ph idx="1"/>
          </p:nvPr>
        </p:nvSpPr>
        <p:spPr/>
        <p:txBody>
          <a:bodyPr>
            <a:normAutofit lnSpcReduction="10000"/>
          </a:bodyPr>
          <a:lstStyle/>
          <a:p>
            <a:r>
              <a:rPr lang="en-US" dirty="0" smtClean="0"/>
              <a:t>Many European labor leaders agreed with Marx.</a:t>
            </a:r>
          </a:p>
          <a:p>
            <a:r>
              <a:rPr lang="en-US" dirty="0" smtClean="0"/>
              <a:t>Others supported anarchy (society does not need government to exist) and thought they could ignite a few acts of violence in the late 1800s which would spark a revolution</a:t>
            </a:r>
          </a:p>
          <a:p>
            <a:r>
              <a:rPr lang="en-US" dirty="0" smtClean="0"/>
              <a:t>Marxist and anarchist ideas were spreading throughout Europe and started spreading to the U.S. as immigrants arrived</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63</a:t>
            </a:fld>
            <a:endParaRPr lang="en-US"/>
          </a:p>
        </p:txBody>
      </p:sp>
    </p:spTree>
    <p:extLst>
      <p:ext uri="{BB962C8B-B14F-4D97-AF65-F5344CB8AC3E}">
        <p14:creationId xmlns:p14="http://schemas.microsoft.com/office/powerpoint/2010/main" val="33490102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Nativism</a:t>
            </a:r>
            <a:endParaRPr lang="en-US" dirty="0"/>
          </a:p>
        </p:txBody>
      </p:sp>
      <p:sp>
        <p:nvSpPr>
          <p:cNvPr id="3" name="Content Placeholder 2"/>
          <p:cNvSpPr>
            <a:spLocks noGrp="1"/>
          </p:cNvSpPr>
          <p:nvPr>
            <p:ph idx="1"/>
          </p:nvPr>
        </p:nvSpPr>
        <p:spPr/>
        <p:txBody>
          <a:bodyPr>
            <a:normAutofit fontScale="92500"/>
          </a:bodyPr>
          <a:lstStyle/>
          <a:p>
            <a:r>
              <a:rPr lang="en-US" dirty="0" smtClean="0"/>
              <a:t>With the spread of Marxist and anarchist ideas in the U.S, a feeling against immigrants began to emerge known as “Nativism”</a:t>
            </a:r>
          </a:p>
          <a:p>
            <a:r>
              <a:rPr lang="en-US" dirty="0" smtClean="0"/>
              <a:t>Many immigrants became involved in union activity and people began to associate violence and revolution with immigrants and unions</a:t>
            </a:r>
          </a:p>
          <a:p>
            <a:r>
              <a:rPr lang="en-US" dirty="0" smtClean="0"/>
              <a:t>Employers used the courts, police, called upon the government to maintain law and order and to use the army to break up strikes and crush unions</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64</a:t>
            </a:fld>
            <a:endParaRPr lang="en-US"/>
          </a:p>
        </p:txBody>
      </p:sp>
    </p:spTree>
    <p:extLst>
      <p:ext uri="{BB962C8B-B14F-4D97-AF65-F5344CB8AC3E}">
        <p14:creationId xmlns:p14="http://schemas.microsoft.com/office/powerpoint/2010/main" val="33643952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Struggle to Organize</a:t>
            </a:r>
            <a:endParaRPr lang="en-US" dirty="0"/>
          </a:p>
        </p:txBody>
      </p:sp>
      <p:sp>
        <p:nvSpPr>
          <p:cNvPr id="3" name="Content Placeholder 2"/>
          <p:cNvSpPr>
            <a:spLocks noGrp="1"/>
          </p:cNvSpPr>
          <p:nvPr>
            <p:ph idx="1"/>
          </p:nvPr>
        </p:nvSpPr>
        <p:spPr/>
        <p:txBody>
          <a:bodyPr/>
          <a:lstStyle/>
          <a:p>
            <a:r>
              <a:rPr lang="en-US" dirty="0" smtClean="0"/>
              <a:t>Even though workers tried to organize into unions they had very little success</a:t>
            </a:r>
          </a:p>
          <a:p>
            <a:r>
              <a:rPr lang="en-US" dirty="0" smtClean="0"/>
              <a:t>Many confrontations with workers &amp; employers happened and many resulted in violence and bloodshed.</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65</a:t>
            </a:fld>
            <a:endParaRPr lang="en-US"/>
          </a:p>
        </p:txBody>
      </p:sp>
    </p:spTree>
    <p:extLst>
      <p:ext uri="{BB962C8B-B14F-4D97-AF65-F5344CB8AC3E}">
        <p14:creationId xmlns:p14="http://schemas.microsoft.com/office/powerpoint/2010/main" val="6271325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Railroad Strike of 1877</a:t>
            </a:r>
            <a:endParaRPr lang="en-US" dirty="0"/>
          </a:p>
        </p:txBody>
      </p:sp>
      <p:sp>
        <p:nvSpPr>
          <p:cNvPr id="3" name="Content Placeholder 2"/>
          <p:cNvSpPr>
            <a:spLocks noGrp="1"/>
          </p:cNvSpPr>
          <p:nvPr>
            <p:ph idx="1"/>
          </p:nvPr>
        </p:nvSpPr>
        <p:spPr/>
        <p:txBody>
          <a:bodyPr/>
          <a:lstStyle/>
          <a:p>
            <a:r>
              <a:rPr lang="en-US" dirty="0" smtClean="0"/>
              <a:t>Severe panic of 1873 led to wages being cut</a:t>
            </a:r>
          </a:p>
          <a:p>
            <a:r>
              <a:rPr lang="en-US" dirty="0" smtClean="0"/>
              <a:t>1877 the recession continued and the RR was making another wage cut</a:t>
            </a:r>
          </a:p>
          <a:p>
            <a:r>
              <a:rPr lang="en-US" dirty="0" smtClean="0"/>
              <a:t>Triggered the first nationwide labor protest</a:t>
            </a:r>
          </a:p>
          <a:p>
            <a:r>
              <a:rPr lang="en-US" dirty="0" smtClean="0"/>
              <a:t>RR workers in </a:t>
            </a:r>
            <a:r>
              <a:rPr lang="en-US" dirty="0"/>
              <a:t>M</a:t>
            </a:r>
            <a:r>
              <a:rPr lang="en-US" dirty="0" smtClean="0"/>
              <a:t>artinsburg, WV walked off the job and blocked the tracks</a:t>
            </a:r>
          </a:p>
          <a:p>
            <a:r>
              <a:rPr lang="en-US" dirty="0" smtClean="0"/>
              <a:t>RR workers around the country joined the struggle: 80,000 workers in 11 states took part</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66</a:t>
            </a:fld>
            <a:endParaRPr lang="en-US"/>
          </a:p>
        </p:txBody>
      </p:sp>
    </p:spTree>
    <p:extLst>
      <p:ext uri="{BB962C8B-B14F-4D97-AF65-F5344CB8AC3E}">
        <p14:creationId xmlns:p14="http://schemas.microsoft.com/office/powerpoint/2010/main" val="29547854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Great Railroad Strike of 1877</a:t>
            </a:r>
          </a:p>
        </p:txBody>
      </p:sp>
      <p:sp>
        <p:nvSpPr>
          <p:cNvPr id="3" name="Content Placeholder 2"/>
          <p:cNvSpPr>
            <a:spLocks noGrp="1"/>
          </p:cNvSpPr>
          <p:nvPr>
            <p:ph idx="1"/>
          </p:nvPr>
        </p:nvSpPr>
        <p:spPr/>
        <p:txBody>
          <a:bodyPr>
            <a:normAutofit lnSpcReduction="10000"/>
          </a:bodyPr>
          <a:lstStyle/>
          <a:p>
            <a:r>
              <a:rPr lang="en-US" dirty="0" smtClean="0"/>
              <a:t>Angry strikers tore up track, smashed equipment, &amp; blocked tracks in New York, Baltimore, Pittsburgh, St. Louis, &amp; Chicago</a:t>
            </a:r>
          </a:p>
          <a:p>
            <a:r>
              <a:rPr lang="en-US" dirty="0" smtClean="0"/>
              <a:t>Governors of many states called out militia</a:t>
            </a:r>
          </a:p>
          <a:p>
            <a:r>
              <a:rPr lang="en-US" dirty="0" smtClean="0"/>
              <a:t>President Hayes ordered the army to open the rail lines in PA and Chicago</a:t>
            </a:r>
          </a:p>
          <a:p>
            <a:r>
              <a:rPr lang="en-US" dirty="0" smtClean="0"/>
              <a:t>Troops restored order but over 100 people were killed and millions of $$ in property damage</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67</a:t>
            </a:fld>
            <a:endParaRPr lang="en-US"/>
          </a:p>
        </p:txBody>
      </p:sp>
    </p:spTree>
    <p:extLst>
      <p:ext uri="{BB962C8B-B14F-4D97-AF65-F5344CB8AC3E}">
        <p14:creationId xmlns:p14="http://schemas.microsoft.com/office/powerpoint/2010/main" val="14649035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able Placeholder 5"/>
          <p:cNvSpPr>
            <a:spLocks noGrp="1"/>
          </p:cNvSpPr>
          <p:nvPr>
            <p:ph type="tbl" idx="1"/>
          </p:nvPr>
        </p:nvSpPr>
        <p:spPr/>
      </p:sp>
      <p:sp>
        <p:nvSpPr>
          <p:cNvPr id="4" name="Slide Number Placeholder 3"/>
          <p:cNvSpPr>
            <a:spLocks noGrp="1"/>
          </p:cNvSpPr>
          <p:nvPr>
            <p:ph type="sldNum" sz="quarter" idx="12"/>
          </p:nvPr>
        </p:nvSpPr>
        <p:spPr/>
        <p:txBody>
          <a:bodyPr/>
          <a:lstStyle/>
          <a:p>
            <a:fld id="{1A9F1CE8-4B66-49C9-B610-84AC2EFABC5F}" type="slidenum">
              <a:rPr lang="en-US" smtClean="0"/>
              <a:pPr/>
              <a:t>68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79248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971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A9F1CE8-4B66-49C9-B610-84AC2EFABC5F}" type="slidenum">
              <a:rPr lang="en-US" smtClean="0"/>
              <a:pPr/>
              <a:t>69</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94" y="304800"/>
            <a:ext cx="8634606"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457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Natural Resources</a:t>
            </a:r>
            <a:endParaRPr lang="en-US" dirty="0"/>
          </a:p>
        </p:txBody>
      </p:sp>
      <p:sp>
        <p:nvSpPr>
          <p:cNvPr id="3" name="Content Placeholder 2"/>
          <p:cNvSpPr>
            <a:spLocks noGrp="1"/>
          </p:cNvSpPr>
          <p:nvPr>
            <p:ph idx="1"/>
          </p:nvPr>
        </p:nvSpPr>
        <p:spPr>
          <a:xfrm>
            <a:off x="457200" y="1295400"/>
            <a:ext cx="8229600" cy="5257800"/>
          </a:xfrm>
        </p:spPr>
        <p:txBody>
          <a:bodyPr>
            <a:normAutofit fontScale="92500" lnSpcReduction="10000"/>
          </a:bodyPr>
          <a:lstStyle/>
          <a:p>
            <a:r>
              <a:rPr lang="en-US" dirty="0" smtClean="0"/>
              <a:t>U.S. was fortunate to have an abundance of natural resources: water, timber, coal, iron, &amp; copper</a:t>
            </a:r>
          </a:p>
          <a:p>
            <a:r>
              <a:rPr lang="en-US" dirty="0" smtClean="0"/>
              <a:t>Could be obtained cheaply and not have to be imported from other countries</a:t>
            </a:r>
          </a:p>
          <a:p>
            <a:r>
              <a:rPr lang="en-US" dirty="0" smtClean="0"/>
              <a:t>Mining and the Transcontinental RR helped spark the growth of industry</a:t>
            </a:r>
          </a:p>
          <a:p>
            <a:r>
              <a:rPr lang="en-US" dirty="0" smtClean="0"/>
              <a:t>Oil was found.  High demand for kerosene.</a:t>
            </a:r>
          </a:p>
          <a:p>
            <a:r>
              <a:rPr lang="en-US" dirty="0" smtClean="0"/>
              <a:t>Edwin Drake (1859) drilled first oil well in PA, then spread all the way to TX by 1900, fueling economic expansion.</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7</a:t>
            </a:fld>
            <a:endParaRPr lang="en-US"/>
          </a:p>
        </p:txBody>
      </p:sp>
    </p:spTree>
    <p:extLst>
      <p:ext uri="{BB962C8B-B14F-4D97-AF65-F5344CB8AC3E}">
        <p14:creationId xmlns:p14="http://schemas.microsoft.com/office/powerpoint/2010/main" val="40606506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3600" dirty="0" smtClean="0"/>
              <a:t>Knights of Labor</a:t>
            </a:r>
            <a:endParaRPr lang="en-US" sz="3600" dirty="0"/>
          </a:p>
        </p:txBody>
      </p:sp>
      <p:sp>
        <p:nvSpPr>
          <p:cNvPr id="6" name="Content Placeholder 5"/>
          <p:cNvSpPr>
            <a:spLocks noGrp="1"/>
          </p:cNvSpPr>
          <p:nvPr>
            <p:ph idx="1"/>
          </p:nvPr>
        </p:nvSpPr>
        <p:spPr/>
        <p:txBody>
          <a:bodyPr/>
          <a:lstStyle/>
          <a:p>
            <a:r>
              <a:rPr lang="en-US" dirty="0" smtClean="0"/>
              <a:t>After the Great RR Strike of 1877 workers realized they needed to be better organized</a:t>
            </a:r>
          </a:p>
          <a:p>
            <a:r>
              <a:rPr lang="en-US" u="sng" dirty="0" smtClean="0"/>
              <a:t>Knights of Labor</a:t>
            </a:r>
            <a:r>
              <a:rPr lang="en-US" dirty="0" smtClean="0"/>
              <a:t> became the first nationwide industrial union</a:t>
            </a:r>
          </a:p>
          <a:p>
            <a:r>
              <a:rPr lang="en-US" dirty="0" smtClean="0"/>
              <a:t>Terrence Powderly was the founder </a:t>
            </a:r>
          </a:p>
          <a:p>
            <a:r>
              <a:rPr lang="en-US" dirty="0" smtClean="0"/>
              <a:t>By 1886 had 700,000 members</a:t>
            </a:r>
            <a:endParaRPr lang="en-US" dirty="0"/>
          </a:p>
        </p:txBody>
      </p:sp>
      <p:sp>
        <p:nvSpPr>
          <p:cNvPr id="7" name="Text Placeholder 6"/>
          <p:cNvSpPr>
            <a:spLocks noGrp="1"/>
          </p:cNvSpPr>
          <p:nvPr>
            <p:ph type="body" sz="half" idx="2"/>
          </p:nvPr>
        </p:nvSpPr>
        <p:spPr/>
        <p:txBody>
          <a:bodyPr/>
          <a:lstStyle/>
          <a:p>
            <a:endParaRPr lang="en-US"/>
          </a:p>
        </p:txBody>
      </p:sp>
      <p:sp>
        <p:nvSpPr>
          <p:cNvPr id="4" name="Slide Number Placeholder 3"/>
          <p:cNvSpPr>
            <a:spLocks noGrp="1"/>
          </p:cNvSpPr>
          <p:nvPr>
            <p:ph type="sldNum" sz="quarter" idx="12"/>
          </p:nvPr>
        </p:nvSpPr>
        <p:spPr/>
        <p:txBody>
          <a:bodyPr/>
          <a:lstStyle/>
          <a:p>
            <a:fld id="{1A9F1CE8-4B66-49C9-B610-84AC2EFABC5F}" type="slidenum">
              <a:rPr lang="en-US" smtClean="0"/>
              <a:pPr/>
              <a:t>70</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2971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83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Knights of Labor</a:t>
            </a:r>
            <a:endParaRPr lang="en-US" dirty="0"/>
          </a:p>
        </p:txBody>
      </p:sp>
      <p:sp>
        <p:nvSpPr>
          <p:cNvPr id="7" name="Content Placeholder 6"/>
          <p:cNvSpPr>
            <a:spLocks noGrp="1"/>
          </p:cNvSpPr>
          <p:nvPr>
            <p:ph sz="half" idx="1"/>
          </p:nvPr>
        </p:nvSpPr>
        <p:spPr>
          <a:xfrm>
            <a:off x="152400" y="1600200"/>
            <a:ext cx="4343400" cy="4525963"/>
          </a:xfrm>
        </p:spPr>
        <p:txBody>
          <a:bodyPr/>
          <a:lstStyle/>
          <a:p>
            <a:r>
              <a:rPr lang="en-US" dirty="0" smtClean="0"/>
              <a:t>Called for 8 hour workday</a:t>
            </a:r>
          </a:p>
          <a:p>
            <a:r>
              <a:rPr lang="en-US" dirty="0" smtClean="0"/>
              <a:t>Supported equal pay for women</a:t>
            </a:r>
          </a:p>
          <a:p>
            <a:r>
              <a:rPr lang="en-US" dirty="0" smtClean="0"/>
              <a:t>Do away with child labor</a:t>
            </a:r>
          </a:p>
          <a:p>
            <a:r>
              <a:rPr lang="en-US" dirty="0" smtClean="0"/>
              <a:t>Wanted worker-owned factories</a:t>
            </a:r>
          </a:p>
          <a:p>
            <a:r>
              <a:rPr lang="en-US" dirty="0" smtClean="0"/>
              <a:t>Initially opposed to strikes</a:t>
            </a:r>
          </a:p>
          <a:p>
            <a:r>
              <a:rPr lang="en-US" dirty="0" smtClean="0"/>
              <a:t>Favored the use of boycotts</a:t>
            </a:r>
            <a:endParaRPr lang="en-US" dirty="0"/>
          </a:p>
        </p:txBody>
      </p:sp>
      <p:sp>
        <p:nvSpPr>
          <p:cNvPr id="10" name="Content Placeholder 9"/>
          <p:cNvSpPr>
            <a:spLocks noGrp="1"/>
          </p:cNvSpPr>
          <p:nvPr>
            <p:ph sz="half" idx="2"/>
          </p:nvPr>
        </p:nvSpPr>
        <p:spPr/>
        <p:txBody>
          <a:bodyPr/>
          <a:lstStyle/>
          <a:p>
            <a:r>
              <a:rPr lang="en-US" dirty="0" smtClean="0"/>
              <a:t>Supported </a:t>
            </a:r>
            <a:r>
              <a:rPr lang="en-US" u="sng" dirty="0" smtClean="0"/>
              <a:t>arbitration</a:t>
            </a:r>
            <a:r>
              <a:rPr lang="en-US" dirty="0" smtClean="0"/>
              <a:t> (a 3</a:t>
            </a:r>
            <a:r>
              <a:rPr lang="en-US" baseline="30000" dirty="0" smtClean="0"/>
              <a:t>rd</a:t>
            </a:r>
            <a:r>
              <a:rPr lang="en-US" dirty="0" smtClean="0"/>
              <a:t> party helps workers &amp; owners reach an agreement)</a:t>
            </a:r>
          </a:p>
          <a:p>
            <a:r>
              <a:rPr lang="en-US" dirty="0" smtClean="0"/>
              <a:t>Eventually turned to the successful use of strikes</a:t>
            </a:r>
          </a:p>
          <a:p>
            <a:r>
              <a:rPr lang="en-US" dirty="0" smtClean="0"/>
              <a:t>Convinced one of Jay Gould’s RR to reverse the pay cut decision </a:t>
            </a:r>
          </a:p>
          <a:p>
            <a:endParaRPr lang="en-US" dirty="0"/>
          </a:p>
        </p:txBody>
      </p:sp>
      <p:sp>
        <p:nvSpPr>
          <p:cNvPr id="5" name="Slide Number Placeholder 4"/>
          <p:cNvSpPr>
            <a:spLocks noGrp="1"/>
          </p:cNvSpPr>
          <p:nvPr>
            <p:ph type="sldNum" sz="quarter" idx="12"/>
          </p:nvPr>
        </p:nvSpPr>
        <p:spPr/>
        <p:txBody>
          <a:bodyPr/>
          <a:lstStyle/>
          <a:p>
            <a:fld id="{1A9F1CE8-4B66-49C9-B610-84AC2EFABC5F}" type="slidenum">
              <a:rPr lang="en-US" smtClean="0"/>
              <a:pPr/>
              <a:t>71</a:t>
            </a:fld>
            <a:endParaRPr lang="en-US"/>
          </a:p>
        </p:txBody>
      </p:sp>
    </p:spTree>
    <p:extLst>
      <p:ext uri="{BB962C8B-B14F-4D97-AF65-F5344CB8AC3E}">
        <p14:creationId xmlns:p14="http://schemas.microsoft.com/office/powerpoint/2010/main" val="22745135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A9F1CE8-4B66-49C9-B610-84AC2EFABC5F}" type="slidenum">
              <a:rPr lang="en-US" smtClean="0"/>
              <a:pPr/>
              <a:t>72</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10506"/>
            <a:ext cx="7924800" cy="5814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7595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1A9F1CE8-4B66-49C9-B610-84AC2EFABC5F}" type="slidenum">
              <a:rPr lang="en-US" smtClean="0"/>
              <a:pPr/>
              <a:t>73</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4007"/>
            <a:ext cx="8529638" cy="6339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6608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Haymarket Riot </a:t>
            </a:r>
            <a:endParaRPr lang="en-US" dirty="0"/>
          </a:p>
        </p:txBody>
      </p:sp>
      <p:sp>
        <p:nvSpPr>
          <p:cNvPr id="7" name="Content Placeholder 6"/>
          <p:cNvSpPr>
            <a:spLocks noGrp="1"/>
          </p:cNvSpPr>
          <p:nvPr>
            <p:ph idx="1"/>
          </p:nvPr>
        </p:nvSpPr>
        <p:spPr/>
        <p:txBody>
          <a:bodyPr/>
          <a:lstStyle/>
          <a:p>
            <a:r>
              <a:rPr lang="en-US" dirty="0">
                <a:hlinkClick r:id="rId2"/>
              </a:rPr>
              <a:t>http://historymartinez.wordpress.com/2010/12/16/haymarket-riots-powerpoint</a:t>
            </a:r>
            <a:r>
              <a:rPr lang="en-US" dirty="0" smtClean="0">
                <a:hlinkClick r:id="rId2"/>
              </a:rPr>
              <a:t>/</a:t>
            </a:r>
            <a:endParaRPr lang="en-US" dirty="0" smtClean="0"/>
          </a:p>
          <a:p>
            <a:endParaRPr lang="en-US" dirty="0" smtClean="0"/>
          </a:p>
          <a:p>
            <a:r>
              <a:rPr lang="en-US" dirty="0" smtClean="0"/>
              <a:t>This incident hurt the efforts of labor unions to organize at this time.</a:t>
            </a:r>
            <a:endParaRPr lang="en-US" dirty="0"/>
          </a:p>
        </p:txBody>
      </p:sp>
      <p:sp>
        <p:nvSpPr>
          <p:cNvPr id="5" name="Slide Number Placeholder 4"/>
          <p:cNvSpPr>
            <a:spLocks noGrp="1"/>
          </p:cNvSpPr>
          <p:nvPr>
            <p:ph type="sldNum" sz="quarter" idx="12"/>
          </p:nvPr>
        </p:nvSpPr>
        <p:spPr/>
        <p:txBody>
          <a:bodyPr/>
          <a:lstStyle/>
          <a:p>
            <a:fld id="{1A9F1CE8-4B66-49C9-B610-84AC2EFABC5F}" type="slidenum">
              <a:rPr lang="en-US" smtClean="0"/>
              <a:pPr/>
              <a:t>74</a:t>
            </a:fld>
            <a:endParaRPr lang="en-US"/>
          </a:p>
        </p:txBody>
      </p:sp>
    </p:spTree>
    <p:extLst>
      <p:ext uri="{BB962C8B-B14F-4D97-AF65-F5344CB8AC3E}">
        <p14:creationId xmlns:p14="http://schemas.microsoft.com/office/powerpoint/2010/main" val="33236967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Pullman Strike</a:t>
            </a:r>
            <a:endParaRPr lang="en-US" dirty="0"/>
          </a:p>
        </p:txBody>
      </p:sp>
      <p:sp>
        <p:nvSpPr>
          <p:cNvPr id="3" name="Content Placeholder 2"/>
          <p:cNvSpPr>
            <a:spLocks noGrp="1"/>
          </p:cNvSpPr>
          <p:nvPr>
            <p:ph idx="1"/>
          </p:nvPr>
        </p:nvSpPr>
        <p:spPr/>
        <p:txBody>
          <a:bodyPr>
            <a:normAutofit lnSpcReduction="10000"/>
          </a:bodyPr>
          <a:lstStyle/>
          <a:p>
            <a:r>
              <a:rPr lang="en-US" dirty="0" smtClean="0"/>
              <a:t>American Railway Union organized under Eugene V. Debs (1893)</a:t>
            </a:r>
          </a:p>
          <a:p>
            <a:r>
              <a:rPr lang="en-US" dirty="0" smtClean="0"/>
              <a:t>Pullman Car Company was one of the businesses unionized.</a:t>
            </a:r>
          </a:p>
          <a:p>
            <a:r>
              <a:rPr lang="en-US" dirty="0" smtClean="0"/>
              <a:t>Pullman started its own town and stores.  Workers required to live in town and buy from company stores.</a:t>
            </a:r>
          </a:p>
          <a:p>
            <a:r>
              <a:rPr lang="en-US" dirty="0" smtClean="0"/>
              <a:t>1893 economic depression; wages were cut by Pullman but rent and store prices stayed high</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75</a:t>
            </a:fld>
            <a:endParaRPr lang="en-US"/>
          </a:p>
        </p:txBody>
      </p:sp>
    </p:spTree>
    <p:extLst>
      <p:ext uri="{BB962C8B-B14F-4D97-AF65-F5344CB8AC3E}">
        <p14:creationId xmlns:p14="http://schemas.microsoft.com/office/powerpoint/2010/main" val="32722856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Pullman Strike</a:t>
            </a:r>
          </a:p>
        </p:txBody>
      </p:sp>
      <p:sp>
        <p:nvSpPr>
          <p:cNvPr id="3" name="Content Placeholder 2"/>
          <p:cNvSpPr>
            <a:spLocks noGrp="1"/>
          </p:cNvSpPr>
          <p:nvPr>
            <p:ph idx="1"/>
          </p:nvPr>
        </p:nvSpPr>
        <p:spPr>
          <a:xfrm>
            <a:off x="457200" y="1219200"/>
            <a:ext cx="8229600" cy="5486400"/>
          </a:xfrm>
        </p:spPr>
        <p:txBody>
          <a:bodyPr>
            <a:normAutofit fontScale="85000" lnSpcReduction="10000"/>
          </a:bodyPr>
          <a:lstStyle/>
          <a:p>
            <a:r>
              <a:rPr lang="en-US" dirty="0" smtClean="0"/>
              <a:t>3 workers complained and were fired by Pullman</a:t>
            </a:r>
          </a:p>
          <a:p>
            <a:r>
              <a:rPr lang="en-US" dirty="0" smtClean="0"/>
              <a:t>In support of workers, ARU quit handling Pullman cars.  Blocked up the rail lines and threatened the economy.</a:t>
            </a:r>
          </a:p>
          <a:p>
            <a:r>
              <a:rPr lang="en-US" dirty="0" smtClean="0"/>
              <a:t>RR managers got U.S. Postal cars to be attached to Pullman cars.  If strikers did not handle Pullman cars they would not be handling the postal cars and would be in violation of federal law.</a:t>
            </a:r>
          </a:p>
          <a:p>
            <a:r>
              <a:rPr lang="en-US" dirty="0" smtClean="0"/>
              <a:t>President Grover sent in troops to keep the mail running</a:t>
            </a:r>
          </a:p>
          <a:p>
            <a:r>
              <a:rPr lang="en-US" dirty="0" smtClean="0"/>
              <a:t>Court ordered an </a:t>
            </a:r>
            <a:r>
              <a:rPr lang="en-US" u="sng" dirty="0" smtClean="0"/>
              <a:t>injunction </a:t>
            </a:r>
            <a:r>
              <a:rPr lang="en-US" dirty="0" smtClean="0"/>
              <a:t>against strikers demanding the boycott be stopped.  The strike and the ARU collapsed.</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76</a:t>
            </a:fld>
            <a:endParaRPr lang="en-US"/>
          </a:p>
        </p:txBody>
      </p:sp>
    </p:spTree>
    <p:extLst>
      <p:ext uri="{BB962C8B-B14F-4D97-AF65-F5344CB8AC3E}">
        <p14:creationId xmlns:p14="http://schemas.microsoft.com/office/powerpoint/2010/main" val="32913855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77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5344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441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American Federation of Labor</a:t>
            </a:r>
            <a:endParaRPr lang="en-US" dirty="0"/>
          </a:p>
        </p:txBody>
      </p:sp>
      <p:sp>
        <p:nvSpPr>
          <p:cNvPr id="3" name="Content Placeholder 2"/>
          <p:cNvSpPr>
            <a:spLocks noGrp="1"/>
          </p:cNvSpPr>
          <p:nvPr>
            <p:ph idx="1"/>
          </p:nvPr>
        </p:nvSpPr>
        <p:spPr/>
        <p:txBody>
          <a:bodyPr>
            <a:normAutofit fontScale="92500"/>
          </a:bodyPr>
          <a:lstStyle/>
          <a:p>
            <a:r>
              <a:rPr lang="en-US" dirty="0" smtClean="0"/>
              <a:t>Samuel Gompers organized over 20 trade unions</a:t>
            </a:r>
          </a:p>
          <a:p>
            <a:r>
              <a:rPr lang="en-US" dirty="0" smtClean="0"/>
              <a:t>3 main goals:</a:t>
            </a:r>
          </a:p>
          <a:p>
            <a:pPr lvl="1"/>
            <a:r>
              <a:rPr lang="en-US" dirty="0" smtClean="0"/>
              <a:t>Get companies to recognize unions and agree to collective bargaining</a:t>
            </a:r>
          </a:p>
          <a:p>
            <a:pPr lvl="1"/>
            <a:r>
              <a:rPr lang="en-US" dirty="0" smtClean="0"/>
              <a:t>Pushed for </a:t>
            </a:r>
            <a:r>
              <a:rPr lang="en-US" u="sng" dirty="0" smtClean="0"/>
              <a:t>closed shops </a:t>
            </a:r>
            <a:r>
              <a:rPr lang="en-US" dirty="0" smtClean="0"/>
              <a:t>(companies could only hire union members)</a:t>
            </a:r>
          </a:p>
          <a:p>
            <a:pPr lvl="1"/>
            <a:r>
              <a:rPr lang="en-US" dirty="0" smtClean="0"/>
              <a:t>Promoted the 8 hour work day</a:t>
            </a:r>
          </a:p>
          <a:p>
            <a:r>
              <a:rPr lang="en-US" dirty="0" smtClean="0"/>
              <a:t>Union representation was only to a small % of Americans (AFL had 15%, all unions had 18%)</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78</a:t>
            </a:fld>
            <a:endParaRPr lang="en-US"/>
          </a:p>
        </p:txBody>
      </p:sp>
    </p:spTree>
    <p:extLst>
      <p:ext uri="{BB962C8B-B14F-4D97-AF65-F5344CB8AC3E}">
        <p14:creationId xmlns:p14="http://schemas.microsoft.com/office/powerpoint/2010/main" val="1353252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Picture Placeholder 5"/>
          <p:cNvSpPr>
            <a:spLocks noGrp="1"/>
          </p:cNvSpPr>
          <p:nvPr>
            <p:ph type="pic" idx="1"/>
          </p:nvPr>
        </p:nvSpPr>
        <p:spPr/>
      </p:sp>
      <p:sp>
        <p:nvSpPr>
          <p:cNvPr id="7" name="Text Placeholder 6"/>
          <p:cNvSpPr>
            <a:spLocks noGrp="1"/>
          </p:cNvSpPr>
          <p:nvPr>
            <p:ph type="body" sz="half" idx="2"/>
          </p:nvPr>
        </p:nvSpPr>
        <p:spPr/>
        <p:txBody>
          <a:bodyPr>
            <a:normAutofit/>
          </a:bodyPr>
          <a:lstStyle/>
          <a:p>
            <a:pPr algn="ctr"/>
            <a:r>
              <a:rPr lang="en-US" sz="2800" dirty="0" smtClean="0"/>
              <a:t>Samuel Gompers</a:t>
            </a:r>
            <a:endParaRPr lang="en-US" sz="2800"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79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697992"/>
            <a:ext cx="4724400" cy="402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06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228600"/>
            <a:ext cx="8792738" cy="632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A9F1CE8-4B66-49C9-B610-84AC2EFABC5F}" type="slidenum">
              <a:rPr lang="en-US" smtClean="0"/>
              <a:pPr/>
              <a:t>8</a:t>
            </a:fld>
            <a:endParaRPr lang="en-US"/>
          </a:p>
        </p:txBody>
      </p:sp>
    </p:spTree>
    <p:extLst>
      <p:ext uri="{BB962C8B-B14F-4D97-AF65-F5344CB8AC3E}">
        <p14:creationId xmlns:p14="http://schemas.microsoft.com/office/powerpoint/2010/main" val="22610842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Women</a:t>
            </a:r>
            <a:endParaRPr lang="en-US" dirty="0"/>
          </a:p>
        </p:txBody>
      </p:sp>
      <p:sp>
        <p:nvSpPr>
          <p:cNvPr id="3" name="Content Placeholder 2"/>
          <p:cNvSpPr>
            <a:spLocks noGrp="1"/>
          </p:cNvSpPr>
          <p:nvPr>
            <p:ph idx="1"/>
          </p:nvPr>
        </p:nvSpPr>
        <p:spPr/>
        <p:txBody>
          <a:bodyPr/>
          <a:lstStyle/>
          <a:p>
            <a:r>
              <a:rPr lang="en-US" dirty="0" smtClean="0"/>
              <a:t>The number of women wage earners began to grow after Civil War.  By 1900 women made up about 18% of the work force.</a:t>
            </a:r>
          </a:p>
          <a:p>
            <a:r>
              <a:rPr lang="en-US" dirty="0" smtClean="0"/>
              <a:t>“Women’s work” was about</a:t>
            </a:r>
          </a:p>
          <a:p>
            <a:pPr lvl="1"/>
            <a:r>
              <a:rPr lang="en-US" dirty="0" smtClean="0"/>
              <a:t>1/3 domestic workers</a:t>
            </a:r>
          </a:p>
          <a:p>
            <a:pPr lvl="1"/>
            <a:r>
              <a:rPr lang="en-US" dirty="0" smtClean="0"/>
              <a:t>1/3 teachers, nurses, sales clerks, secretaries</a:t>
            </a:r>
          </a:p>
          <a:p>
            <a:pPr lvl="1"/>
            <a:r>
              <a:rPr lang="en-US" dirty="0" smtClean="0"/>
              <a:t>1/3 industrial workers in light industry (garment industry and food processing plants)</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80</a:t>
            </a:fld>
            <a:endParaRPr lang="en-US"/>
          </a:p>
        </p:txBody>
      </p:sp>
    </p:spTree>
    <p:extLst>
      <p:ext uri="{BB962C8B-B14F-4D97-AF65-F5344CB8AC3E}">
        <p14:creationId xmlns:p14="http://schemas.microsoft.com/office/powerpoint/2010/main" val="1153855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Women</a:t>
            </a:r>
          </a:p>
        </p:txBody>
      </p:sp>
      <p:sp>
        <p:nvSpPr>
          <p:cNvPr id="3" name="Content Placeholder 2"/>
          <p:cNvSpPr>
            <a:spLocks noGrp="1"/>
          </p:cNvSpPr>
          <p:nvPr>
            <p:ph idx="1"/>
          </p:nvPr>
        </p:nvSpPr>
        <p:spPr/>
        <p:txBody>
          <a:bodyPr/>
          <a:lstStyle/>
          <a:p>
            <a:r>
              <a:rPr lang="en-US" dirty="0" smtClean="0"/>
              <a:t>Regardless of the job, women were paid less than men, even if the same type of job</a:t>
            </a:r>
          </a:p>
          <a:p>
            <a:r>
              <a:rPr lang="en-US" dirty="0"/>
              <a:t>It was assumed that a man was helping support the </a:t>
            </a:r>
            <a:r>
              <a:rPr lang="en-US" dirty="0" smtClean="0"/>
              <a:t>woman (father, husband, etc.)</a:t>
            </a:r>
          </a:p>
          <a:p>
            <a:r>
              <a:rPr lang="en-US" dirty="0" smtClean="0"/>
              <a:t>Men were considered the main wage earners and needed more money to support their family</a:t>
            </a:r>
          </a:p>
          <a:p>
            <a:r>
              <a:rPr lang="en-US" dirty="0" smtClean="0"/>
              <a:t>For this reason, most unions excluded women</a:t>
            </a:r>
          </a:p>
        </p:txBody>
      </p:sp>
      <p:sp>
        <p:nvSpPr>
          <p:cNvPr id="4" name="Slide Number Placeholder 3"/>
          <p:cNvSpPr>
            <a:spLocks noGrp="1"/>
          </p:cNvSpPr>
          <p:nvPr>
            <p:ph type="sldNum" sz="quarter" idx="12"/>
          </p:nvPr>
        </p:nvSpPr>
        <p:spPr/>
        <p:txBody>
          <a:bodyPr/>
          <a:lstStyle/>
          <a:p>
            <a:fld id="{1A9F1CE8-4B66-49C9-B610-84AC2EFABC5F}" type="slidenum">
              <a:rPr lang="en-US" smtClean="0"/>
              <a:pPr/>
              <a:t>81</a:t>
            </a:fld>
            <a:endParaRPr lang="en-US"/>
          </a:p>
        </p:txBody>
      </p:sp>
    </p:spTree>
    <p:extLst>
      <p:ext uri="{BB962C8B-B14F-4D97-AF65-F5344CB8AC3E}">
        <p14:creationId xmlns:p14="http://schemas.microsoft.com/office/powerpoint/2010/main" val="42218384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Trade </a:t>
            </a:r>
            <a:r>
              <a:rPr lang="en-US" dirty="0"/>
              <a:t>U</a:t>
            </a:r>
            <a:r>
              <a:rPr lang="en-US" dirty="0" smtClean="0"/>
              <a:t>nion League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Started in 1903 by 4 women (Mary </a:t>
            </a:r>
            <a:r>
              <a:rPr lang="en-US" dirty="0"/>
              <a:t>K</a:t>
            </a:r>
            <a:r>
              <a:rPr lang="en-US" dirty="0" smtClean="0"/>
              <a:t>enney O’Sullivan, Leonora O’Reilly, Jane Addams, Lillian Wald) to promote women’s issues</a:t>
            </a:r>
          </a:p>
          <a:p>
            <a:r>
              <a:rPr lang="en-US" dirty="0" smtClean="0"/>
              <a:t>Goals:</a:t>
            </a:r>
          </a:p>
          <a:p>
            <a:pPr lvl="1"/>
            <a:r>
              <a:rPr lang="en-US" dirty="0" smtClean="0"/>
              <a:t>Educate women about the advantages of trade union membership</a:t>
            </a:r>
          </a:p>
          <a:p>
            <a:pPr lvl="1"/>
            <a:r>
              <a:rPr lang="en-US" dirty="0" smtClean="0"/>
              <a:t>Pushed for an 8 hour work day</a:t>
            </a:r>
          </a:p>
          <a:p>
            <a:pPr lvl="1"/>
            <a:r>
              <a:rPr lang="en-US" dirty="0" smtClean="0"/>
              <a:t>Create a minimum wage</a:t>
            </a:r>
          </a:p>
          <a:p>
            <a:pPr lvl="1"/>
            <a:r>
              <a:rPr lang="en-US" dirty="0" smtClean="0"/>
              <a:t>End evening work for women</a:t>
            </a:r>
          </a:p>
          <a:p>
            <a:pPr lvl="1"/>
            <a:r>
              <a:rPr lang="en-US" dirty="0" smtClean="0"/>
              <a:t>Abolish child labor</a:t>
            </a:r>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82</a:t>
            </a:fld>
            <a:endParaRPr lang="en-US"/>
          </a:p>
        </p:txBody>
      </p:sp>
    </p:spTree>
    <p:extLst>
      <p:ext uri="{BB962C8B-B14F-4D97-AF65-F5344CB8AC3E}">
        <p14:creationId xmlns:p14="http://schemas.microsoft.com/office/powerpoint/2010/main" val="16128349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83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229600" cy="575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2015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factors led to an increase in unions in the late 1800s?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84</a:t>
            </a:fld>
            <a:endParaRPr lang="en-US"/>
          </a:p>
        </p:txBody>
      </p:sp>
      <p:sp>
        <p:nvSpPr>
          <p:cNvPr id="5" name="Oval 4"/>
          <p:cNvSpPr/>
          <p:nvPr/>
        </p:nvSpPr>
        <p:spPr>
          <a:xfrm>
            <a:off x="3124200" y="2514600"/>
            <a:ext cx="2819400" cy="22098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Factors Contributing to Unionization</a:t>
            </a:r>
            <a:endParaRPr lang="en-US" sz="2400" dirty="0">
              <a:solidFill>
                <a:schemeClr val="tx1"/>
              </a:solidFill>
            </a:endParaRPr>
          </a:p>
        </p:txBody>
      </p:sp>
      <p:sp>
        <p:nvSpPr>
          <p:cNvPr id="6" name="Oval 5"/>
          <p:cNvSpPr/>
          <p:nvPr/>
        </p:nvSpPr>
        <p:spPr>
          <a:xfrm>
            <a:off x="6311463" y="1600200"/>
            <a:ext cx="22860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11463" y="3886200"/>
            <a:ext cx="2286000" cy="1828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 y="1600200"/>
            <a:ext cx="21336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85800" y="3886200"/>
            <a:ext cx="2133599" cy="1828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2667000" y="2895600"/>
            <a:ext cx="511245"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6"/>
            <a:endCxn id="5" idx="3"/>
          </p:cNvCxnSpPr>
          <p:nvPr/>
        </p:nvCxnSpPr>
        <p:spPr>
          <a:xfrm flipV="1">
            <a:off x="2819399" y="4400782"/>
            <a:ext cx="717693" cy="399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2"/>
          </p:cNvCxnSpPr>
          <p:nvPr/>
        </p:nvCxnSpPr>
        <p:spPr>
          <a:xfrm flipH="1">
            <a:off x="5334000" y="2476500"/>
            <a:ext cx="977463"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715000" y="4191000"/>
            <a:ext cx="596463" cy="4096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6020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factors led to an increase in unions in the late 1800s?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A9F1CE8-4B66-49C9-B610-84AC2EFABC5F}" type="slidenum">
              <a:rPr lang="en-US" smtClean="0"/>
              <a:pPr/>
              <a:t>85</a:t>
            </a:fld>
            <a:endParaRPr lang="en-US"/>
          </a:p>
        </p:txBody>
      </p:sp>
      <p:sp>
        <p:nvSpPr>
          <p:cNvPr id="5" name="Oval 4"/>
          <p:cNvSpPr/>
          <p:nvPr/>
        </p:nvSpPr>
        <p:spPr>
          <a:xfrm>
            <a:off x="3124200" y="2514600"/>
            <a:ext cx="2819400" cy="22098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Factors Contributing to Unionization</a:t>
            </a:r>
            <a:endParaRPr lang="en-US" sz="2400" dirty="0">
              <a:solidFill>
                <a:schemeClr val="tx1"/>
              </a:solidFill>
            </a:endParaRPr>
          </a:p>
        </p:txBody>
      </p:sp>
      <p:sp>
        <p:nvSpPr>
          <p:cNvPr id="6" name="Oval 5"/>
          <p:cNvSpPr/>
          <p:nvPr/>
        </p:nvSpPr>
        <p:spPr>
          <a:xfrm>
            <a:off x="6311463" y="1600200"/>
            <a:ext cx="22860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Concerns about working conditions</a:t>
            </a:r>
            <a:endParaRPr lang="en-US" dirty="0">
              <a:solidFill>
                <a:schemeClr val="tx1"/>
              </a:solidFill>
            </a:endParaRPr>
          </a:p>
        </p:txBody>
      </p:sp>
      <p:sp>
        <p:nvSpPr>
          <p:cNvPr id="7" name="Oval 6"/>
          <p:cNvSpPr/>
          <p:nvPr/>
        </p:nvSpPr>
        <p:spPr>
          <a:xfrm>
            <a:off x="6311463" y="3886200"/>
            <a:ext cx="2286000" cy="1828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Concerns about job security</a:t>
            </a:r>
            <a:endParaRPr lang="en-US" dirty="0">
              <a:solidFill>
                <a:schemeClr val="tx1"/>
              </a:solidFill>
            </a:endParaRPr>
          </a:p>
        </p:txBody>
      </p:sp>
      <p:sp>
        <p:nvSpPr>
          <p:cNvPr id="8" name="Oval 7"/>
          <p:cNvSpPr/>
          <p:nvPr/>
        </p:nvSpPr>
        <p:spPr>
          <a:xfrm>
            <a:off x="685800" y="1600200"/>
            <a:ext cx="21336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Concern about pay</a:t>
            </a:r>
            <a:endParaRPr lang="en-US" dirty="0">
              <a:solidFill>
                <a:schemeClr val="tx1"/>
              </a:solidFill>
            </a:endParaRPr>
          </a:p>
        </p:txBody>
      </p:sp>
      <p:sp>
        <p:nvSpPr>
          <p:cNvPr id="9" name="Oval 8"/>
          <p:cNvSpPr/>
          <p:nvPr/>
        </p:nvSpPr>
        <p:spPr>
          <a:xfrm>
            <a:off x="685800" y="3886200"/>
            <a:ext cx="2133599" cy="1828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Economic challenges such as deflation</a:t>
            </a:r>
            <a:endParaRPr lang="en-US" dirty="0">
              <a:solidFill>
                <a:schemeClr val="tx1"/>
              </a:solidFill>
            </a:endParaRPr>
          </a:p>
        </p:txBody>
      </p:sp>
      <p:cxnSp>
        <p:nvCxnSpPr>
          <p:cNvPr id="11" name="Straight Arrow Connector 10"/>
          <p:cNvCxnSpPr/>
          <p:nvPr/>
        </p:nvCxnSpPr>
        <p:spPr>
          <a:xfrm>
            <a:off x="2667000" y="2895600"/>
            <a:ext cx="511245"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6"/>
            <a:endCxn id="5" idx="3"/>
          </p:cNvCxnSpPr>
          <p:nvPr/>
        </p:nvCxnSpPr>
        <p:spPr>
          <a:xfrm flipV="1">
            <a:off x="2819399" y="4400782"/>
            <a:ext cx="717693" cy="399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2"/>
          </p:cNvCxnSpPr>
          <p:nvPr/>
        </p:nvCxnSpPr>
        <p:spPr>
          <a:xfrm flipH="1">
            <a:off x="5334000" y="2476500"/>
            <a:ext cx="977463"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715000" y="4191000"/>
            <a:ext cx="596463" cy="4096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750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Work Force</a:t>
            </a:r>
            <a:endParaRPr lang="en-US" dirty="0"/>
          </a:p>
        </p:txBody>
      </p:sp>
      <p:sp>
        <p:nvSpPr>
          <p:cNvPr id="3" name="Content Placeholder 2"/>
          <p:cNvSpPr>
            <a:spLocks noGrp="1"/>
          </p:cNvSpPr>
          <p:nvPr>
            <p:ph idx="1"/>
          </p:nvPr>
        </p:nvSpPr>
        <p:spPr>
          <a:xfrm>
            <a:off x="457200" y="1600200"/>
            <a:ext cx="8229600" cy="4572000"/>
          </a:xfrm>
        </p:spPr>
        <p:txBody>
          <a:bodyPr>
            <a:normAutofit lnSpcReduction="10000"/>
          </a:bodyPr>
          <a:lstStyle/>
          <a:p>
            <a:r>
              <a:rPr lang="en-US" dirty="0" smtClean="0"/>
              <a:t>Human resources were as important to industrialization as were natural resources</a:t>
            </a:r>
          </a:p>
          <a:p>
            <a:r>
              <a:rPr lang="en-US" dirty="0" smtClean="0"/>
              <a:t>Between 1860 &amp; 1910, U.S. population tripled</a:t>
            </a:r>
          </a:p>
          <a:p>
            <a:pPr lvl="1">
              <a:buFont typeface="Wingdings" pitchFamily="2" charset="2"/>
              <a:buChar char="ü"/>
            </a:pPr>
            <a:r>
              <a:rPr lang="en-US" dirty="0" smtClean="0"/>
              <a:t>Large families</a:t>
            </a:r>
          </a:p>
          <a:p>
            <a:pPr lvl="1">
              <a:buFont typeface="Wingdings" pitchFamily="2" charset="2"/>
              <a:buChar char="ü"/>
            </a:pPr>
            <a:r>
              <a:rPr lang="en-US" dirty="0" smtClean="0"/>
              <a:t>Large number of immigrants to U.S (About 20 million arrived between 1870 – 1910)</a:t>
            </a:r>
          </a:p>
          <a:p>
            <a:r>
              <a:rPr lang="en-US" dirty="0" smtClean="0"/>
              <a:t>Led to a growing work force, allowing factories to increase production and increasing demand for products</a:t>
            </a:r>
          </a:p>
          <a:p>
            <a:pPr marL="457200" lvl="1" indent="0">
              <a:buNone/>
            </a:pPr>
            <a:endParaRPr lang="en-US" dirty="0" smtClean="0"/>
          </a:p>
          <a:p>
            <a:pPr marL="457200" lvl="1" indent="0">
              <a:buNone/>
            </a:pPr>
            <a:endParaRPr lang="en-US" dirty="0" smtClean="0"/>
          </a:p>
          <a:p>
            <a:pPr lvl="1"/>
            <a:endParaRPr lang="en-US" dirty="0"/>
          </a:p>
          <a:p>
            <a:pPr lvl="1">
              <a:buFont typeface="Wingdings" pitchFamily="2" charset="2"/>
              <a:buChar char="ü"/>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1A9F1CE8-4B66-49C9-B610-84AC2EFABC5F}" type="slidenum">
              <a:rPr lang="en-US" smtClean="0"/>
              <a:pPr/>
              <a:t>9</a:t>
            </a:fld>
            <a:endParaRPr lang="en-US"/>
          </a:p>
        </p:txBody>
      </p:sp>
    </p:spTree>
    <p:extLst>
      <p:ext uri="{BB962C8B-B14F-4D97-AF65-F5344CB8AC3E}">
        <p14:creationId xmlns:p14="http://schemas.microsoft.com/office/powerpoint/2010/main" val="4255597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9A607D9283184880E54F60C9259A1F" ma:contentTypeVersion="1" ma:contentTypeDescription="Create a new document." ma:contentTypeScope="" ma:versionID="bbd2ab2f20b8b7a5f979205fb64c13c7">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BE81B19-C578-46CF-AE72-D481DD797B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6C86D37-7B0B-418F-9B36-C106D0BF192A}">
  <ds:schemaRefs>
    <ds:schemaRef ds:uri="http://schemas.microsoft.com/sharepoint/v3/contenttype/forms"/>
  </ds:schemaRefs>
</ds:datastoreItem>
</file>

<file path=customXml/itemProps3.xml><?xml version="1.0" encoding="utf-8"?>
<ds:datastoreItem xmlns:ds="http://schemas.openxmlformats.org/officeDocument/2006/customXml" ds:itemID="{41A0982A-B395-4E45-91D4-19F6BCEFBD07}">
  <ds:schemaRefs>
    <ds:schemaRef ds:uri="http://schemas.microsoft.com/office/2006/metadata/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1516</TotalTime>
  <Words>3579</Words>
  <Application>Microsoft Macintosh PowerPoint</Application>
  <PresentationFormat>On-screen Show (4:3)</PresentationFormat>
  <Paragraphs>468</Paragraphs>
  <Slides>85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85</vt:i4>
      </vt:variant>
    </vt:vector>
  </HeadingPairs>
  <TitlesOfParts>
    <vt:vector size="90" baseType="lpstr">
      <vt:lpstr>Arial</vt:lpstr>
      <vt:lpstr>Calibri</vt:lpstr>
      <vt:lpstr>Times New Roman</vt:lpstr>
      <vt:lpstr>Wingdings</vt:lpstr>
      <vt:lpstr>Office Theme</vt:lpstr>
      <vt:lpstr>Industrial Supremacy Brinkley Chapter 17 </vt:lpstr>
      <vt:lpstr>  The Rise of Industry </vt:lpstr>
      <vt:lpstr>Factors that promoted Industry</vt:lpstr>
      <vt:lpstr>U.S. Industrializes</vt:lpstr>
      <vt:lpstr>Industrialization</vt:lpstr>
      <vt:lpstr>Industrialization</vt:lpstr>
      <vt:lpstr>Natural Resources</vt:lpstr>
      <vt:lpstr>PowerPoint Presentation</vt:lpstr>
      <vt:lpstr>Large Work Force</vt:lpstr>
      <vt:lpstr>Free Enterprise</vt:lpstr>
      <vt:lpstr>Government’s Role in Industrialization</vt:lpstr>
      <vt:lpstr>PowerPoint Presentation</vt:lpstr>
      <vt:lpstr>Pullman Sleeping Car</vt:lpstr>
      <vt:lpstr>PowerPoint Presentation</vt:lpstr>
      <vt:lpstr>PowerPoint Presentation</vt:lpstr>
      <vt:lpstr>PowerPoint Presentation</vt:lpstr>
      <vt:lpstr>PowerPoint Presentation</vt:lpstr>
      <vt:lpstr>PowerPoint Presentation</vt:lpstr>
      <vt:lpstr>TIME ZONE</vt:lpstr>
      <vt:lpstr>PowerPoint Presentation</vt:lpstr>
      <vt:lpstr>Graphic Organizer</vt:lpstr>
      <vt:lpstr>Graphic Organizer</vt:lpstr>
      <vt:lpstr>14.2   The Railroads</vt:lpstr>
      <vt:lpstr>Effects of Rail Network on Nation</vt:lpstr>
      <vt:lpstr>Effects of Rail Network on Nation</vt:lpstr>
      <vt:lpstr>Linking the Nation</vt:lpstr>
      <vt:lpstr>Union Pacific</vt:lpstr>
      <vt:lpstr>Central Pacific</vt:lpstr>
      <vt:lpstr>Railroads Spur Growth</vt:lpstr>
      <vt:lpstr>Driving Golden Spike (5-10-1869) </vt:lpstr>
      <vt:lpstr>Promontory Point, Utah</vt:lpstr>
      <vt:lpstr>Linking Other Lines</vt:lpstr>
      <vt:lpstr>Benefits of a National System</vt:lpstr>
      <vt:lpstr>The Land Grant System</vt:lpstr>
      <vt:lpstr>Robber Barons</vt:lpstr>
      <vt:lpstr>Credit Mobilier Scandal</vt:lpstr>
      <vt:lpstr>Credit Mobilier Scandal</vt:lpstr>
      <vt:lpstr>Great Northern Railroad</vt:lpstr>
      <vt:lpstr>Graphic Organizer</vt:lpstr>
      <vt:lpstr>Graphic Organizer</vt:lpstr>
      <vt:lpstr>14.3   Big Business</vt:lpstr>
      <vt:lpstr>Role of Corporations</vt:lpstr>
      <vt:lpstr>Economics</vt:lpstr>
      <vt:lpstr>Economics</vt:lpstr>
      <vt:lpstr>Business Competition Results</vt:lpstr>
      <vt:lpstr>Andrew Carnegie and Steel</vt:lpstr>
      <vt:lpstr>John D. Rockefeller &amp; Standard Oil</vt:lpstr>
      <vt:lpstr>Vertical &amp; Horizontal Integration</vt:lpstr>
      <vt:lpstr>PowerPoint Presentation</vt:lpstr>
      <vt:lpstr>Make this on your paper</vt:lpstr>
      <vt:lpstr>Trusts</vt:lpstr>
      <vt:lpstr>Holding Companies</vt:lpstr>
      <vt:lpstr>What techniques did corporations use to consolidate their industries and try to eliminate competition?</vt:lpstr>
      <vt:lpstr>What techniques did corporations use to consolidate their industries and try to eliminate competition?</vt:lpstr>
      <vt:lpstr>Selling Products</vt:lpstr>
      <vt:lpstr>14.4  Unions</vt:lpstr>
      <vt:lpstr>Working in the U.S.</vt:lpstr>
      <vt:lpstr>Early Unions</vt:lpstr>
      <vt:lpstr>Industry Opposes Unions</vt:lpstr>
      <vt:lpstr>Union Opposition</vt:lpstr>
      <vt:lpstr>Political and Social Opposition</vt:lpstr>
      <vt:lpstr>Marxist Thought</vt:lpstr>
      <vt:lpstr>Other Political Thoughts</vt:lpstr>
      <vt:lpstr>Nativism</vt:lpstr>
      <vt:lpstr>The Struggle to Organize</vt:lpstr>
      <vt:lpstr>The Great Railroad Strike of 1877</vt:lpstr>
      <vt:lpstr>The Great Railroad Strike of 1877</vt:lpstr>
      <vt:lpstr>PowerPoint Presentation</vt:lpstr>
      <vt:lpstr>PowerPoint Presentation</vt:lpstr>
      <vt:lpstr>Knights of Labor</vt:lpstr>
      <vt:lpstr>Knights of Labor</vt:lpstr>
      <vt:lpstr>PowerPoint Presentation</vt:lpstr>
      <vt:lpstr>PowerPoint Presentation</vt:lpstr>
      <vt:lpstr>Haymarket Riot </vt:lpstr>
      <vt:lpstr>The Pullman Strike</vt:lpstr>
      <vt:lpstr>The Pullman Strike</vt:lpstr>
      <vt:lpstr>PowerPoint Presentation</vt:lpstr>
      <vt:lpstr>The American Federation of Labor</vt:lpstr>
      <vt:lpstr>PowerPoint Presentation</vt:lpstr>
      <vt:lpstr>Working Women</vt:lpstr>
      <vt:lpstr>Working Women</vt:lpstr>
      <vt:lpstr>Women’s Trade Union League</vt:lpstr>
      <vt:lpstr>PowerPoint Presentation</vt:lpstr>
      <vt:lpstr>What factors led to an increase in unions in the late 1800s?</vt:lpstr>
      <vt:lpstr>What factors led to an increase in unions in the late 1800s?</vt:lpstr>
    </vt:vector>
  </TitlesOfParts>
  <Company>Rockwood School District</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dc:title>
  <dc:creator>RSD</dc:creator>
  <cp:lastModifiedBy>michael tuttle</cp:lastModifiedBy>
  <cp:revision>88</cp:revision>
  <dcterms:created xsi:type="dcterms:W3CDTF">2015-06-03T18:39:19Z</dcterms:created>
  <dcterms:modified xsi:type="dcterms:W3CDTF">2017-09-24T17:14:45Z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0x0101000D9A607D9283184880E54F60C9259A1F</vt:lpwstr>
  </property>
</Properties>
</file>