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63" r:id="rId4"/>
    <p:sldId id="260" r:id="rId5"/>
    <p:sldId id="262" r:id="rId6"/>
    <p:sldId id="259"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p:restoredTop sz="94678"/>
  </p:normalViewPr>
  <p:slideViewPr>
    <p:cSldViewPr snapToGrid="0" snapToObjects="1">
      <p:cViewPr varScale="1">
        <p:scale>
          <a:sx n="117" d="100"/>
          <a:sy n="117" d="100"/>
        </p:scale>
        <p:origin x="172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B9E8C-E9A4-E944-8179-0619011D08C5}" type="datetimeFigureOut">
              <a:rPr lang="en-US" smtClean="0"/>
              <a:pPr/>
              <a:t>12/5/22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992379-D389-AC48-AAC3-610C815BC0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do you notice about the poem on the left and the painting on the right? </a:t>
            </a:r>
          </a:p>
          <a:p>
            <a:r>
              <a:rPr lang="en-US" dirty="0"/>
              <a:t>They both seem to break conventional rules about how we think things should be organized.</a:t>
            </a:r>
            <a:r>
              <a:rPr lang="en-US" baseline="0" dirty="0"/>
              <a:t> </a:t>
            </a:r>
          </a:p>
        </p:txBody>
      </p:sp>
      <p:sp>
        <p:nvSpPr>
          <p:cNvPr id="4" name="Slide Number Placeholder 3"/>
          <p:cNvSpPr>
            <a:spLocks noGrp="1"/>
          </p:cNvSpPr>
          <p:nvPr>
            <p:ph type="sldNum" sz="quarter" idx="10"/>
          </p:nvPr>
        </p:nvSpPr>
        <p:spPr/>
        <p:txBody>
          <a:bodyPr/>
          <a:lstStyle/>
          <a:p>
            <a:fld id="{4F992379-D389-AC48-AAC3-610C815BC0F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Sun Also Rises,</a:t>
            </a:r>
            <a:r>
              <a:rPr lang="en-US" baseline="0" dirty="0"/>
              <a:t> Hemingway gives two epigraphs, one from Gertrude Stein and one from </a:t>
            </a:r>
            <a:r>
              <a:rPr lang="en-US" sz="1200" kern="1200" dirty="0">
                <a:solidFill>
                  <a:schemeClr val="tx1"/>
                </a:solidFill>
                <a:latin typeface="+mn-lt"/>
                <a:ea typeface="+mn-ea"/>
                <a:cs typeface="+mn-cs"/>
              </a:rPr>
              <a:t>Ecclesiastes. </a:t>
            </a:r>
          </a:p>
          <a:p>
            <a:r>
              <a:rPr lang="en-US" sz="1200" kern="1200" baseline="0" dirty="0">
                <a:solidFill>
                  <a:schemeClr val="tx1"/>
                </a:solidFill>
                <a:latin typeface="+mn-lt"/>
                <a:ea typeface="+mn-ea"/>
                <a:cs typeface="+mn-cs"/>
              </a:rPr>
              <a:t>Give the Quote from </a:t>
            </a:r>
            <a:r>
              <a:rPr lang="en-US" sz="1200" kern="1200" baseline="0" dirty="0" err="1">
                <a:solidFill>
                  <a:schemeClr val="tx1"/>
                </a:solidFill>
                <a:latin typeface="+mn-lt"/>
                <a:ea typeface="+mn-ea"/>
                <a:cs typeface="+mn-cs"/>
              </a:rPr>
              <a:t>Ecc</a:t>
            </a:r>
            <a:r>
              <a:rPr lang="en-US" sz="1200"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F992379-D389-AC48-AAC3-610C815BC0F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F1CCEC-127C-334A-A091-379368AEDBB2}"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F1CCEC-127C-334A-A091-379368AEDBB2}"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F1CCEC-127C-334A-A091-379368AEDBB2}"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F1CCEC-127C-334A-A091-379368AEDBB2}"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F1CCEC-127C-334A-A091-379368AEDBB2}"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F1CCEC-127C-334A-A091-379368AEDBB2}"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F1CCEC-127C-334A-A091-379368AEDBB2}"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F1CCEC-127C-334A-A091-379368AEDBB2}"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1CCEC-127C-334A-A091-379368AEDBB2}"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F1CCEC-127C-334A-A091-379368AEDBB2}"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F1CCEC-127C-334A-A091-379368AEDBB2}"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BC89D-10A3-0649-8AD5-D59AB5C691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1CCEC-127C-334A-A091-379368AEDBB2}" type="datetimeFigureOut">
              <a:rPr lang="en-US" smtClean="0"/>
              <a:pPr/>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BC89D-10A3-0649-8AD5-D59AB5C691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Lost Generation</a:t>
            </a:r>
          </a:p>
        </p:txBody>
      </p:sp>
      <p:sp>
        <p:nvSpPr>
          <p:cNvPr id="5" name="Content Placeholder 4"/>
          <p:cNvSpPr>
            <a:spLocks noGrp="1"/>
          </p:cNvSpPr>
          <p:nvPr>
            <p:ph sz="half" idx="1"/>
          </p:nvPr>
        </p:nvSpPr>
        <p:spPr/>
        <p:txBody>
          <a:bodyPr>
            <a:normAutofit fontScale="62500" lnSpcReduction="20000"/>
          </a:bodyPr>
          <a:lstStyle/>
          <a:p>
            <a:r>
              <a:rPr lang="en-US" dirty="0"/>
              <a:t>Buffalo </a:t>
            </a:r>
            <a:r>
              <a:rPr lang="en-US" dirty="0" err="1"/>
              <a:t>Bill's defunct</a:t>
            </a:r>
            <a:r>
              <a:rPr lang="en-US" dirty="0"/>
              <a:t>         who used to         ride a </a:t>
            </a:r>
            <a:r>
              <a:rPr lang="en-US" dirty="0" err="1"/>
              <a:t>watersmooth</a:t>
            </a:r>
            <a:r>
              <a:rPr lang="en-US" dirty="0"/>
              <a:t>-silver                                   </a:t>
            </a:r>
            <a:r>
              <a:rPr lang="en-US" dirty="0" err="1"/>
              <a:t>stallion and</a:t>
            </a:r>
            <a:r>
              <a:rPr lang="en-US" dirty="0"/>
              <a:t> break </a:t>
            </a:r>
            <a:r>
              <a:rPr lang="en-US" dirty="0" err="1"/>
              <a:t>onetwothreefourfive</a:t>
            </a:r>
            <a:r>
              <a:rPr lang="en-US" dirty="0"/>
              <a:t> </a:t>
            </a:r>
            <a:r>
              <a:rPr lang="en-US" dirty="0" err="1"/>
              <a:t>pigeonsjustlikethat</a:t>
            </a:r>
            <a:r>
              <a:rPr lang="en-US" dirty="0"/>
              <a:t>                                                   </a:t>
            </a:r>
            <a:r>
              <a:rPr lang="en-US" dirty="0" err="1"/>
              <a:t>Jesus  he</a:t>
            </a:r>
            <a:r>
              <a:rPr lang="en-US" dirty="0"/>
              <a:t> was a handsome man                       and what i want to know </a:t>
            </a:r>
            <a:r>
              <a:rPr lang="en-US" dirty="0" err="1"/>
              <a:t>is how</a:t>
            </a:r>
            <a:r>
              <a:rPr lang="en-US" dirty="0"/>
              <a:t> do you like your </a:t>
            </a:r>
            <a:r>
              <a:rPr lang="en-US" dirty="0" err="1"/>
              <a:t>blueeyed</a:t>
            </a:r>
            <a:r>
              <a:rPr lang="en-US" dirty="0"/>
              <a:t> </a:t>
            </a:r>
            <a:r>
              <a:rPr lang="en-US" dirty="0" err="1"/>
              <a:t>boy Mister</a:t>
            </a:r>
            <a:r>
              <a:rPr lang="en-US" dirty="0"/>
              <a:t> Death</a:t>
            </a:r>
          </a:p>
          <a:p>
            <a:r>
              <a:rPr lang="en-US" dirty="0"/>
              <a:t>From "Buffalo Bill's" (1920)</a:t>
            </a:r>
          </a:p>
          <a:p>
            <a:endParaRPr lang="en-US" dirty="0"/>
          </a:p>
          <a:p>
            <a:endParaRPr lang="en-US" dirty="0"/>
          </a:p>
          <a:p>
            <a:endParaRPr lang="en-US" dirty="0"/>
          </a:p>
          <a:p>
            <a:r>
              <a:rPr lang="en-US" dirty="0" err="1"/>
              <a:t>ee</a:t>
            </a:r>
            <a:r>
              <a:rPr lang="en-US" dirty="0"/>
              <a:t> </a:t>
            </a:r>
            <a:r>
              <a:rPr lang="en-US" dirty="0" err="1"/>
              <a:t>cummings</a:t>
            </a:r>
            <a:endParaRPr lang="en-US" dirty="0"/>
          </a:p>
        </p:txBody>
      </p:sp>
      <p:sp>
        <p:nvSpPr>
          <p:cNvPr id="6" name="Content Placeholder 5"/>
          <p:cNvSpPr>
            <a:spLocks noGrp="1"/>
          </p:cNvSpPr>
          <p:nvPr>
            <p:ph sz="half" idx="2"/>
          </p:nvPr>
        </p:nvSpPr>
        <p:spPr>
          <a:xfrm>
            <a:off x="4648200" y="1600200"/>
            <a:ext cx="4038600" cy="5257800"/>
          </a:xfrm>
        </p:spPr>
        <p:txBody>
          <a:bodyPr>
            <a:normAutofit fontScale="6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George Braque</a:t>
            </a:r>
          </a:p>
        </p:txBody>
      </p:sp>
      <p:pic>
        <p:nvPicPr>
          <p:cNvPr id="7" name="Picture 6"/>
          <p:cNvPicPr>
            <a:picLocks noChangeAspect="1"/>
          </p:cNvPicPr>
          <p:nvPr/>
        </p:nvPicPr>
        <p:blipFill>
          <a:blip r:embed="rId3"/>
          <a:stretch>
            <a:fillRect/>
          </a:stretch>
        </p:blipFill>
        <p:spPr>
          <a:xfrm>
            <a:off x="4648200" y="1417637"/>
            <a:ext cx="3819760" cy="41666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Lost Generation</a:t>
            </a:r>
          </a:p>
        </p:txBody>
      </p:sp>
      <p:sp>
        <p:nvSpPr>
          <p:cNvPr id="9" name="Text Placeholder 8"/>
          <p:cNvSpPr>
            <a:spLocks noGrp="1"/>
          </p:cNvSpPr>
          <p:nvPr>
            <p:ph type="body" idx="1"/>
          </p:nvPr>
        </p:nvSpPr>
        <p:spPr/>
        <p:txBody>
          <a:bodyPr/>
          <a:lstStyle/>
          <a:p>
            <a:r>
              <a:rPr lang="en-US" dirty="0"/>
              <a:t>Ernest Hemingway </a:t>
            </a:r>
          </a:p>
        </p:txBody>
      </p:sp>
      <p:sp>
        <p:nvSpPr>
          <p:cNvPr id="10" name="Content Placeholder 9"/>
          <p:cNvSpPr>
            <a:spLocks noGrp="1"/>
          </p:cNvSpPr>
          <p:nvPr>
            <p:ph sz="half" idx="2"/>
          </p:nvPr>
        </p:nvSpPr>
        <p:spPr/>
        <p:txBody>
          <a:bodyPr/>
          <a:lstStyle/>
          <a:p>
            <a:endParaRPr lang="en-US"/>
          </a:p>
        </p:txBody>
      </p:sp>
      <p:sp>
        <p:nvSpPr>
          <p:cNvPr id="11" name="Text Placeholder 10"/>
          <p:cNvSpPr>
            <a:spLocks noGrp="1"/>
          </p:cNvSpPr>
          <p:nvPr>
            <p:ph type="body" sz="quarter" idx="3"/>
          </p:nvPr>
        </p:nvSpPr>
        <p:spPr/>
        <p:txBody>
          <a:bodyPr>
            <a:normAutofit fontScale="92500" lnSpcReduction="20000"/>
          </a:bodyPr>
          <a:lstStyle/>
          <a:p>
            <a:r>
              <a:rPr lang="en-US" dirty="0"/>
              <a:t>Gertrude Stein: “You are a lost generation”!</a:t>
            </a:r>
          </a:p>
        </p:txBody>
      </p:sp>
      <p:sp>
        <p:nvSpPr>
          <p:cNvPr id="12" name="Content Placeholder 11"/>
          <p:cNvSpPr>
            <a:spLocks noGrp="1"/>
          </p:cNvSpPr>
          <p:nvPr>
            <p:ph sz="quarter" idx="4"/>
          </p:nvPr>
        </p:nvSpPr>
        <p:spPr/>
        <p:txBody>
          <a:bodyPr/>
          <a:lstStyle/>
          <a:p>
            <a:endParaRPr lang="en-US"/>
          </a:p>
        </p:txBody>
      </p:sp>
      <p:pic>
        <p:nvPicPr>
          <p:cNvPr id="13" name="Picture 12"/>
          <p:cNvPicPr>
            <a:picLocks noChangeAspect="1"/>
          </p:cNvPicPr>
          <p:nvPr/>
        </p:nvPicPr>
        <p:blipFill>
          <a:blip r:embed="rId3"/>
          <a:stretch>
            <a:fillRect/>
          </a:stretch>
        </p:blipFill>
        <p:spPr>
          <a:xfrm>
            <a:off x="658236" y="2174875"/>
            <a:ext cx="3839152" cy="3951288"/>
          </a:xfrm>
          <a:prstGeom prst="rect">
            <a:avLst/>
          </a:prstGeom>
        </p:spPr>
      </p:pic>
      <p:pic>
        <p:nvPicPr>
          <p:cNvPr id="15" name="Picture 14" descr="1000509261001_1852213191001_BIO-Biography-39-American-Authors-Gertrude-Stein-SF.jpg"/>
          <p:cNvPicPr>
            <a:picLocks noChangeAspect="1"/>
          </p:cNvPicPr>
          <p:nvPr/>
        </p:nvPicPr>
        <p:blipFill>
          <a:blip r:embed="rId4"/>
          <a:stretch>
            <a:fillRect/>
          </a:stretch>
        </p:blipFill>
        <p:spPr>
          <a:xfrm>
            <a:off x="4645025" y="2174875"/>
            <a:ext cx="4219108" cy="44094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3" y="274638"/>
            <a:ext cx="8358187" cy="6469062"/>
          </a:xfrm>
        </p:spPr>
        <p:txBody>
          <a:bodyPr>
            <a:normAutofit fontScale="90000"/>
          </a:bodyPr>
          <a:lstStyle/>
          <a:p>
            <a:r>
              <a:rPr lang="en-US" dirty="0"/>
              <a:t>“What profit hath a man of all his </a:t>
            </a:r>
            <a:r>
              <a:rPr lang="en-US" dirty="0" err="1"/>
              <a:t>labour</a:t>
            </a:r>
            <a:r>
              <a:rPr lang="en-US" dirty="0"/>
              <a:t> which he taketh under the sun? One generation </a:t>
            </a:r>
            <a:r>
              <a:rPr lang="en-US" dirty="0" err="1"/>
              <a:t>passeth</a:t>
            </a:r>
            <a:r>
              <a:rPr lang="en-US" dirty="0"/>
              <a:t> away, and another generation cometh: but the earth </a:t>
            </a:r>
            <a:r>
              <a:rPr lang="en-US" dirty="0" err="1"/>
              <a:t>abideth</a:t>
            </a:r>
            <a:r>
              <a:rPr lang="en-US" dirty="0"/>
              <a:t> for ever. The sun also </a:t>
            </a:r>
            <a:r>
              <a:rPr lang="en-US" dirty="0" err="1"/>
              <a:t>ariseth</a:t>
            </a:r>
            <a:r>
              <a:rPr lang="en-US" dirty="0"/>
              <a:t>, and the sun </a:t>
            </a:r>
            <a:r>
              <a:rPr lang="en-US" dirty="0" err="1"/>
              <a:t>goeth</a:t>
            </a:r>
            <a:r>
              <a:rPr lang="en-US" dirty="0"/>
              <a:t> down, and </a:t>
            </a:r>
            <a:r>
              <a:rPr lang="en-US" dirty="0" err="1"/>
              <a:t>hasteth</a:t>
            </a:r>
            <a:r>
              <a:rPr lang="en-US" dirty="0"/>
              <a:t> to his place where he arose...”</a:t>
            </a:r>
            <a:br>
              <a:rPr lang="en-US" dirty="0"/>
            </a:br>
            <a:r>
              <a:rPr lang="en-US" dirty="0"/>
              <a:t>-Ecclesiastes</a:t>
            </a:r>
            <a:br>
              <a:rPr lang="en-US" dirty="0"/>
            </a:br>
            <a:endParaRPr lang="en-US" dirty="0"/>
          </a:p>
        </p:txBody>
      </p:sp>
    </p:spTree>
    <p:extLst>
      <p:ext uri="{BB962C8B-B14F-4D97-AF65-F5344CB8AC3E}">
        <p14:creationId xmlns:p14="http://schemas.microsoft.com/office/powerpoint/2010/main" val="204753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they get “Lost”?</a:t>
            </a:r>
          </a:p>
        </p:txBody>
      </p:sp>
      <p:sp>
        <p:nvSpPr>
          <p:cNvPr id="3" name="Text Placeholder 2"/>
          <p:cNvSpPr>
            <a:spLocks noGrp="1"/>
          </p:cNvSpPr>
          <p:nvPr>
            <p:ph type="body" idx="1"/>
          </p:nvPr>
        </p:nvSpPr>
        <p:spPr/>
        <p:txBody>
          <a:bodyPr/>
          <a:lstStyle/>
          <a:p>
            <a:r>
              <a:rPr lang="en-US" dirty="0"/>
              <a:t>The Horrors of World War </a:t>
            </a:r>
          </a:p>
        </p:txBody>
      </p:sp>
      <p:sp>
        <p:nvSpPr>
          <p:cNvPr id="4" name="Content Placeholder 3"/>
          <p:cNvSpPr>
            <a:spLocks noGrp="1"/>
          </p:cNvSpPr>
          <p:nvPr>
            <p:ph sz="half" idx="2"/>
          </p:nvPr>
        </p:nvSpPr>
        <p:spPr/>
        <p:txBody>
          <a:bodyPr>
            <a:normAutofit fontScale="92500" lnSpcReduction="20000"/>
          </a:bodyPr>
          <a:lstStyle/>
          <a:p>
            <a:r>
              <a:rPr lang="en-US" dirty="0"/>
              <a:t>Survivors of the War questioned the “Meaning of Life”. </a:t>
            </a:r>
          </a:p>
          <a:p>
            <a:r>
              <a:rPr lang="en-US" dirty="0"/>
              <a:t>Less “Happy Endings in Literature”. </a:t>
            </a:r>
          </a:p>
          <a:p>
            <a:r>
              <a:rPr lang="en-US" dirty="0"/>
              <a:t>Less structure and realism in Art. </a:t>
            </a:r>
          </a:p>
          <a:p>
            <a:r>
              <a:rPr lang="en-US" dirty="0"/>
              <a:t>Stein coined the term when waiting for gas. The workers were not helping her fast enough. </a:t>
            </a:r>
          </a:p>
          <a:p>
            <a:r>
              <a:rPr lang="en-US" dirty="0"/>
              <a:t>"You are all a "</a:t>
            </a:r>
            <a:r>
              <a:rPr lang="en-US" i="1" dirty="0" err="1"/>
              <a:t>génération</a:t>
            </a:r>
            <a:r>
              <a:rPr lang="en-US" i="1" dirty="0"/>
              <a:t> </a:t>
            </a:r>
            <a:r>
              <a:rPr lang="en-US" i="1" dirty="0" err="1"/>
              <a:t>perdue</a:t>
            </a:r>
            <a:r>
              <a:rPr lang="en-US" i="1" dirty="0"/>
              <a:t>."</a:t>
            </a:r>
            <a:endParaRPr lang="en-US" dirty="0"/>
          </a:p>
        </p:txBody>
      </p:sp>
      <p:sp>
        <p:nvSpPr>
          <p:cNvPr id="5" name="Text Placeholder 4"/>
          <p:cNvSpPr>
            <a:spLocks noGrp="1"/>
          </p:cNvSpPr>
          <p:nvPr>
            <p:ph type="body" sz="quarter" idx="3"/>
          </p:nvPr>
        </p:nvSpPr>
        <p:spPr/>
        <p:txBody>
          <a:bodyPr/>
          <a:lstStyle/>
          <a:p>
            <a:r>
              <a:rPr lang="en-US" dirty="0"/>
              <a:t>Rejection of Societies Values</a:t>
            </a:r>
          </a:p>
        </p:txBody>
      </p:sp>
      <p:sp>
        <p:nvSpPr>
          <p:cNvPr id="6" name="Content Placeholder 5"/>
          <p:cNvSpPr>
            <a:spLocks noGrp="1"/>
          </p:cNvSpPr>
          <p:nvPr>
            <p:ph sz="quarter" idx="4"/>
          </p:nvPr>
        </p:nvSpPr>
        <p:spPr/>
        <p:txBody>
          <a:bodyPr/>
          <a:lstStyle/>
          <a:p>
            <a:r>
              <a:rPr lang="en-US" dirty="0"/>
              <a:t>People embraced Nihilism, Pessimism, Existentialism…</a:t>
            </a:r>
          </a:p>
          <a:p>
            <a:r>
              <a:rPr lang="en-US" dirty="0"/>
              <a:t>What do these terms mean?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20000"/>
          </a:bodyPr>
          <a:lstStyle/>
          <a:p>
            <a:r>
              <a:rPr lang="en-US" dirty="0"/>
              <a:t>The "Lost Generation" defines a sense of moral loss or aimlessness apparent in literary figures during the 1920s.</a:t>
            </a:r>
          </a:p>
          <a:p>
            <a:r>
              <a:rPr lang="en-US" dirty="0"/>
              <a:t> World War I seemed to have destroyed the idea that if you acted virtuously, good things would happen. </a:t>
            </a:r>
          </a:p>
          <a:p>
            <a:r>
              <a:rPr lang="en-US" dirty="0"/>
              <a:t>Many good, young men went to war and died, or returned home either physically or mentally wounded (for most, both), and their faith in the moral guideposts that had earlier given them hope, were no longer valid...they were "Lost."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 Gatsby</a:t>
            </a:r>
          </a:p>
        </p:txBody>
      </p:sp>
      <p:sp>
        <p:nvSpPr>
          <p:cNvPr id="4" name="Content Placeholder 3"/>
          <p:cNvSpPr>
            <a:spLocks noGrp="1"/>
          </p:cNvSpPr>
          <p:nvPr>
            <p:ph sz="half" idx="2"/>
          </p:nvPr>
        </p:nvSpPr>
        <p:spPr>
          <a:xfrm>
            <a:off x="457200" y="1535113"/>
            <a:ext cx="4040188" cy="4591050"/>
          </a:xfrm>
        </p:spPr>
        <p:txBody>
          <a:bodyPr/>
          <a:lstStyle/>
          <a:p>
            <a:r>
              <a:rPr lang="en-US" dirty="0"/>
              <a:t>F. Scott Fitzgerald</a:t>
            </a:r>
          </a:p>
          <a:p>
            <a:endParaRPr lang="en-US" dirty="0"/>
          </a:p>
        </p:txBody>
      </p:sp>
      <p:sp>
        <p:nvSpPr>
          <p:cNvPr id="5" name="Text Placeholder 4"/>
          <p:cNvSpPr>
            <a:spLocks noGrp="1"/>
          </p:cNvSpPr>
          <p:nvPr>
            <p:ph type="body" sz="quarter" idx="3"/>
          </p:nvPr>
        </p:nvSpPr>
        <p:spPr/>
        <p:txBody>
          <a:bodyPr/>
          <a:lstStyle/>
          <a:p>
            <a:r>
              <a:rPr lang="en-US" dirty="0"/>
              <a:t>SPOILER ALERT!!!</a:t>
            </a:r>
          </a:p>
        </p:txBody>
      </p:sp>
      <p:sp>
        <p:nvSpPr>
          <p:cNvPr id="6" name="Content Placeholder 5"/>
          <p:cNvSpPr>
            <a:spLocks noGrp="1"/>
          </p:cNvSpPr>
          <p:nvPr>
            <p:ph sz="quarter" idx="4"/>
          </p:nvPr>
        </p:nvSpPr>
        <p:spPr/>
        <p:txBody>
          <a:bodyPr>
            <a:normAutofit fontScale="92500"/>
          </a:bodyPr>
          <a:lstStyle/>
          <a:p>
            <a:r>
              <a:rPr lang="en-US" dirty="0"/>
              <a:t>The Book is a commentary on American Society. </a:t>
            </a:r>
          </a:p>
          <a:p>
            <a:r>
              <a:rPr lang="en-US" dirty="0"/>
              <a:t>One needs connections to succeed (</a:t>
            </a:r>
            <a:r>
              <a:rPr lang="en-US" dirty="0" err="1"/>
              <a:t>Wolfsheim</a:t>
            </a:r>
            <a:r>
              <a:rPr lang="en-US" dirty="0"/>
              <a:t>). </a:t>
            </a:r>
          </a:p>
          <a:p>
            <a:r>
              <a:rPr lang="en-US" dirty="0"/>
              <a:t>The constant theme is the immorality of all characters.</a:t>
            </a:r>
          </a:p>
          <a:p>
            <a:r>
              <a:rPr lang="en-US" dirty="0"/>
              <a:t>Nick </a:t>
            </a:r>
            <a:r>
              <a:rPr lang="en-US" dirty="0" err="1"/>
              <a:t>Carraway</a:t>
            </a:r>
            <a:r>
              <a:rPr lang="en-US" dirty="0"/>
              <a:t>- Carried Away</a:t>
            </a:r>
          </a:p>
          <a:p>
            <a:r>
              <a:rPr lang="en-US" dirty="0"/>
              <a:t>Wilson – ineffectual except for Destruction, murder and Suicide. </a:t>
            </a:r>
          </a:p>
        </p:txBody>
      </p:sp>
      <p:pic>
        <p:nvPicPr>
          <p:cNvPr id="7" name="Picture 6"/>
          <p:cNvPicPr>
            <a:picLocks noChangeAspect="1"/>
          </p:cNvPicPr>
          <p:nvPr/>
        </p:nvPicPr>
        <p:blipFill>
          <a:blip r:embed="rId2"/>
          <a:stretch>
            <a:fillRect/>
          </a:stretch>
        </p:blipFill>
        <p:spPr>
          <a:xfrm>
            <a:off x="457200" y="2174875"/>
            <a:ext cx="4041775" cy="4683125"/>
          </a:xfrm>
          <a:prstGeom prst="rect">
            <a:avLst/>
          </a:prstGeom>
        </p:spPr>
      </p:pic>
      <p:sp>
        <p:nvSpPr>
          <p:cNvPr id="8" name="Text Placeholder 7"/>
          <p:cNvSpPr>
            <a:spLocks noGrp="1"/>
          </p:cNvSpPr>
          <p:nvPr>
            <p:ph type="body" idx="1"/>
          </p:nvPr>
        </p:nvSpPr>
        <p:spPr/>
        <p:txBody>
          <a:bodyPr/>
          <a:lstStyle/>
          <a:p>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Sinclair Lewis</a:t>
            </a:r>
          </a:p>
        </p:txBody>
      </p:sp>
      <p:pic>
        <p:nvPicPr>
          <p:cNvPr id="7" name="Picture 6">
            <a:extLst>
              <a:ext uri="{FF2B5EF4-FFF2-40B4-BE49-F238E27FC236}">
                <a16:creationId xmlns:a16="http://schemas.microsoft.com/office/drawing/2014/main" id="{42CDBC28-43E5-8B88-D0CB-AB2D035BA99D}"/>
              </a:ext>
            </a:extLst>
          </p:cNvPr>
          <p:cNvPicPr>
            <a:picLocks noChangeAspect="1"/>
          </p:cNvPicPr>
          <p:nvPr/>
        </p:nvPicPr>
        <p:blipFill>
          <a:blip r:embed="rId2"/>
          <a:stretch>
            <a:fillRect/>
          </a:stretch>
        </p:blipFill>
        <p:spPr>
          <a:xfrm>
            <a:off x="6286500" y="41275"/>
            <a:ext cx="2857500" cy="4267200"/>
          </a:xfrm>
          <a:prstGeom prst="rect">
            <a:avLst/>
          </a:prstGeom>
        </p:spPr>
      </p:pic>
      <p:pic>
        <p:nvPicPr>
          <p:cNvPr id="10" name="Picture 9">
            <a:extLst>
              <a:ext uri="{FF2B5EF4-FFF2-40B4-BE49-F238E27FC236}">
                <a16:creationId xmlns:a16="http://schemas.microsoft.com/office/drawing/2014/main" id="{D439F837-0865-B56A-C97C-4A85DA92C310}"/>
              </a:ext>
            </a:extLst>
          </p:cNvPr>
          <p:cNvPicPr>
            <a:picLocks noChangeAspect="1"/>
          </p:cNvPicPr>
          <p:nvPr/>
        </p:nvPicPr>
        <p:blipFill>
          <a:blip r:embed="rId3"/>
          <a:stretch>
            <a:fillRect/>
          </a:stretch>
        </p:blipFill>
        <p:spPr>
          <a:xfrm>
            <a:off x="3458257" y="2814637"/>
            <a:ext cx="2794000" cy="4152900"/>
          </a:xfrm>
          <a:prstGeom prst="rect">
            <a:avLst/>
          </a:prstGeom>
        </p:spPr>
      </p:pic>
      <p:pic>
        <p:nvPicPr>
          <p:cNvPr id="13" name="Content Placeholder 12">
            <a:extLst>
              <a:ext uri="{FF2B5EF4-FFF2-40B4-BE49-F238E27FC236}">
                <a16:creationId xmlns:a16="http://schemas.microsoft.com/office/drawing/2014/main" id="{2D224F3B-180A-9534-DAAA-8F7226FA2748}"/>
              </a:ext>
            </a:extLst>
          </p:cNvPr>
          <p:cNvPicPr>
            <a:picLocks noGrp="1" noChangeAspect="1"/>
          </p:cNvPicPr>
          <p:nvPr>
            <p:ph sz="half" idx="2"/>
          </p:nvPr>
        </p:nvPicPr>
        <p:blipFill>
          <a:blip r:embed="rId4"/>
          <a:stretch>
            <a:fillRect/>
          </a:stretch>
        </p:blipFill>
        <p:spPr>
          <a:xfrm>
            <a:off x="71551" y="4343400"/>
            <a:ext cx="1778000" cy="2514600"/>
          </a:xfrm>
        </p:spPr>
      </p:pic>
      <p:sp>
        <p:nvSpPr>
          <p:cNvPr id="14" name="TextBox 13">
            <a:extLst>
              <a:ext uri="{FF2B5EF4-FFF2-40B4-BE49-F238E27FC236}">
                <a16:creationId xmlns:a16="http://schemas.microsoft.com/office/drawing/2014/main" id="{7D99C1C9-1E40-A2E0-5FB1-3E77DB63B1D4}"/>
              </a:ext>
            </a:extLst>
          </p:cNvPr>
          <p:cNvSpPr txBox="1"/>
          <p:nvPr/>
        </p:nvSpPr>
        <p:spPr>
          <a:xfrm>
            <a:off x="71551" y="2174875"/>
            <a:ext cx="3630457" cy="369332"/>
          </a:xfrm>
          <a:prstGeom prst="rect">
            <a:avLst/>
          </a:prstGeom>
          <a:noFill/>
        </p:spPr>
        <p:txBody>
          <a:bodyPr wrap="square" rtlCol="0">
            <a:spAutoFit/>
          </a:bodyPr>
          <a:lstStyle/>
          <a:p>
            <a:r>
              <a:rPr lang="en-US" dirty="0"/>
              <a:t>Critique of the Middle Class</a:t>
            </a:r>
          </a:p>
        </p:txBody>
      </p:sp>
      <p:pic>
        <p:nvPicPr>
          <p:cNvPr id="15" name="Picture 14">
            <a:extLst>
              <a:ext uri="{FF2B5EF4-FFF2-40B4-BE49-F238E27FC236}">
                <a16:creationId xmlns:a16="http://schemas.microsoft.com/office/drawing/2014/main" id="{F305E186-393F-3FFF-D64C-B8C2EEAD45B4}"/>
              </a:ext>
            </a:extLst>
          </p:cNvPr>
          <p:cNvPicPr>
            <a:picLocks noChangeAspect="1"/>
          </p:cNvPicPr>
          <p:nvPr/>
        </p:nvPicPr>
        <p:blipFill>
          <a:blip r:embed="rId5"/>
          <a:stretch>
            <a:fillRect/>
          </a:stretch>
        </p:blipFill>
        <p:spPr>
          <a:xfrm>
            <a:off x="6868886" y="4219973"/>
            <a:ext cx="2275113" cy="328811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3952</TotalTime>
  <Words>418</Words>
  <Application>Microsoft Macintosh PowerPoint</Application>
  <PresentationFormat>On-screen Show (4:3)</PresentationFormat>
  <Paragraphs>60</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Lost Generation</vt:lpstr>
      <vt:lpstr>The Lost Generation</vt:lpstr>
      <vt:lpstr>“What profit hath a man of all his labour which he taketh under the sun? One generation passeth away, and another generation cometh: but the earth abideth for ever. The sun also ariseth, and the sun goeth down, and hasteth to his place where he arose...” -Ecclesiastes </vt:lpstr>
      <vt:lpstr>How did they get “Lost”?</vt:lpstr>
      <vt:lpstr>PowerPoint Presentation</vt:lpstr>
      <vt:lpstr>The Great Gatsby</vt:lpstr>
      <vt:lpstr>PowerPoint Presentation</vt:lpstr>
    </vt:vector>
  </TitlesOfParts>
  <Company>Ramapo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Lost Generation</dc:title>
  <dc:creator>Michael Tuttle</dc:creator>
  <cp:lastModifiedBy>michael tuttle</cp:lastModifiedBy>
  <cp:revision>6</cp:revision>
  <dcterms:created xsi:type="dcterms:W3CDTF">2014-10-22T18:05:06Z</dcterms:created>
  <dcterms:modified xsi:type="dcterms:W3CDTF">2022-12-05T12:00:07Z</dcterms:modified>
</cp:coreProperties>
</file>