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4" r:id="rId2"/>
    <p:sldId id="318" r:id="rId3"/>
    <p:sldId id="264" r:id="rId4"/>
    <p:sldId id="266" r:id="rId5"/>
    <p:sldId id="268" r:id="rId6"/>
    <p:sldId id="325" r:id="rId7"/>
    <p:sldId id="272" r:id="rId8"/>
    <p:sldId id="323" r:id="rId9"/>
    <p:sldId id="274" r:id="rId10"/>
    <p:sldId id="276" r:id="rId11"/>
    <p:sldId id="278" r:id="rId12"/>
    <p:sldId id="313" r:id="rId13"/>
    <p:sldId id="307" r:id="rId14"/>
    <p:sldId id="306" r:id="rId15"/>
    <p:sldId id="317" r:id="rId16"/>
    <p:sldId id="308" r:id="rId17"/>
    <p:sldId id="326" r:id="rId18"/>
    <p:sldId id="282" r:id="rId19"/>
    <p:sldId id="316" r:id="rId20"/>
    <p:sldId id="315" r:id="rId21"/>
    <p:sldId id="314" r:id="rId22"/>
    <p:sldId id="310" r:id="rId23"/>
    <p:sldId id="324" r:id="rId24"/>
    <p:sldId id="319" r:id="rId25"/>
    <p:sldId id="287" r:id="rId26"/>
    <p:sldId id="292" r:id="rId27"/>
    <p:sldId id="294" r:id="rId28"/>
    <p:sldId id="320" r:id="rId29"/>
    <p:sldId id="321" r:id="rId30"/>
    <p:sldId id="295" r:id="rId31"/>
    <p:sldId id="297" r:id="rId32"/>
    <p:sldId id="279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946"/>
    <a:srgbClr val="000000"/>
    <a:srgbClr val="7F211F"/>
    <a:srgbClr val="4E76B0"/>
    <a:srgbClr val="465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48" autoAdjust="0"/>
  </p:normalViewPr>
  <p:slideViewPr>
    <p:cSldViewPr>
      <p:cViewPr>
        <p:scale>
          <a:sx n="30" d="100"/>
          <a:sy n="30" d="100"/>
        </p:scale>
        <p:origin x="4000" y="1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48A2-DDCF-4EB5-ACBC-88F8CA84B805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DB65-0BAA-4089-B771-4860E2F98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Credit:  http://germanhistorydocs.ghi-dc.org/map.cfm?map_id=2884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DB65-0BAA-4089-B771-4860E2F980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Wounded Making Way To First Aid Station In</a:t>
            </a:r>
            <a:br>
              <a:rPr lang="en-US" dirty="0" smtClean="0"/>
            </a:br>
            <a:r>
              <a:rPr lang="en-US" dirty="0" smtClean="0"/>
              <a:t>The Village Of Marne During German Attack</a:t>
            </a:r>
            <a:br>
              <a:rPr lang="en-US" dirty="0" smtClean="0"/>
            </a:br>
            <a:r>
              <a:rPr lang="en-US" dirty="0" smtClean="0"/>
              <a:t>by George Matthews Harding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 Harding shows the ever-present human toll of war along with two of the innovations of the Great War, the airplane and barbed wire. </a:t>
            </a:r>
          </a:p>
          <a:p>
            <a:r>
              <a:rPr lang="en-US" dirty="0" smtClean="0"/>
              <a:t>Source:</a:t>
            </a:r>
            <a:r>
              <a:rPr lang="en-US" baseline="0" dirty="0" smtClean="0"/>
              <a:t>  </a:t>
            </a:r>
            <a:r>
              <a:rPr lang="en-US" dirty="0" smtClean="0"/>
              <a:t>http://www.history.army.mil/html/artphoto/pripos/wwi1.html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DB65-0BAA-4089-B771-4860E2F980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 http://www.sheppardsoftware.com/carribeanweb/blankmap.htm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DB65-0BAA-4089-B771-4860E2F9803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E76B0"/>
            </a:gs>
            <a:gs pos="74000">
              <a:srgbClr val="465672"/>
            </a:gs>
            <a:gs pos="38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9E63-FAF8-48D1-BE22-2ABB6FB498F8}" type="datetimeFigureOut">
              <a:rPr lang="en-US" smtClean="0"/>
              <a:pPr/>
              <a:t>12/16/16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D095-3A16-4F91-8BC5-15B6CD380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5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1.wdp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hyperlink" Target="http://www.flickr.com/photos/janinevanemde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hyperlink" Target="http://www.flickr.com/photos/wmod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gif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://www.flickr.com/photos/peasap/" TargetMode="External"/><Relationship Id="rId5" Type="http://schemas.openxmlformats.org/officeDocument/2006/relationships/hyperlink" Target="http://www.presidency.ucsb.edu/ws/?pid=1591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hyperlink" Target="http://www.flickr.com/photos/ocarchiv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bbc.co.uk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qQAf74fsE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www.flickr.com/photos/eperal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en.wikipedia.org/wiki/File:Second_World_War_Europ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clarionledger.com/jmitchell/files/2010/07/FDR-fireside-ch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r="20294" b="20263"/>
          <a:stretch/>
        </p:blipFill>
        <p:spPr bwMode="auto">
          <a:xfrm>
            <a:off x="1" y="-14177"/>
            <a:ext cx="9144000" cy="68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143000"/>
          </a:xfrm>
          <a:solidFill>
            <a:schemeClr val="bg2">
              <a:lumMod val="75000"/>
              <a:alpha val="85000"/>
            </a:schemeClr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ln w="19050">
                  <a:noFill/>
                </a:ln>
                <a:solidFill>
                  <a:schemeClr val="tx2"/>
                </a:solidFill>
                <a:latin typeface="Trebuchet MS" pitchFamily="34" charset="0"/>
              </a:rPr>
              <a:t>The U.S. and the European War</a:t>
            </a:r>
            <a:br>
              <a:rPr lang="en-US" sz="3600" b="1" i="1" dirty="0" smtClean="0">
                <a:ln w="19050">
                  <a:noFill/>
                </a:ln>
                <a:solidFill>
                  <a:schemeClr val="tx2"/>
                </a:solidFill>
                <a:latin typeface="Trebuchet MS" pitchFamily="34" charset="0"/>
              </a:rPr>
            </a:br>
            <a:r>
              <a:rPr lang="en-US" b="1" dirty="0" smtClean="0">
                <a:ln w="19050">
                  <a:noFill/>
                </a:ln>
                <a:solidFill>
                  <a:schemeClr val="tx2"/>
                </a:solidFill>
                <a:latin typeface="Trebuchet MS" pitchFamily="34" charset="0"/>
              </a:rPr>
              <a:t>(1936-1941)</a:t>
            </a:r>
            <a:endParaRPr lang="en-US" sz="2000" b="1" dirty="0">
              <a:ln w="19050">
                <a:noFill/>
              </a:ln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" y="685800"/>
            <a:ext cx="5105399" cy="2438400"/>
          </a:xfrm>
        </p:spPr>
        <p:txBody>
          <a:bodyPr>
            <a:noAutofit/>
          </a:bodyPr>
          <a:lstStyle/>
          <a:p>
            <a:r>
              <a:rPr lang="en-US" sz="9200" dirty="0" smtClean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Bernard MT Condensed" pitchFamily="18" charset="0"/>
              </a:rPr>
              <a:t>American</a:t>
            </a:r>
            <a:r>
              <a:rPr lang="en-US" sz="8800" dirty="0" smtClean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Bernard MT Condensed" pitchFamily="18" charset="0"/>
              </a:rPr>
              <a:t> Neutrality</a:t>
            </a:r>
            <a:endParaRPr lang="en-US" sz="8800" dirty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chemeClr val="tx2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en/thumb/0/0b/Maginot_Line_ln-en.PNG/640px-Maginot_Line_ln-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"/>
          <a:stretch/>
        </p:blipFill>
        <p:spPr bwMode="auto">
          <a:xfrm>
            <a:off x="1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200400" cy="2514600"/>
          </a:xfrm>
          <a:solidFill>
            <a:schemeClr val="tx1">
              <a:lumMod val="95000"/>
              <a:alpha val="7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8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 of </a:t>
            </a:r>
            <a:r>
              <a:rPr lang="en-US" sz="8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8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8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3048000" cy="762000"/>
          </a:xfrm>
          <a:solidFill>
            <a:schemeClr val="tx1">
              <a:lumMod val="95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1940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4600" y="6324600"/>
            <a:ext cx="267252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Made by Niels Bosboom.</a:t>
            </a:r>
          </a:p>
        </p:txBody>
      </p:sp>
    </p:spTree>
    <p:extLst>
      <p:ext uri="{BB962C8B-B14F-4D97-AF65-F5344CB8AC3E}">
        <p14:creationId xmlns:p14="http://schemas.microsoft.com/office/powerpoint/2010/main" val="9741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Image7"/>
          <p:cNvPicPr>
            <a:picLocks noChangeAspect="1" noChangeArrowheads="1"/>
          </p:cNvPicPr>
          <p:nvPr/>
        </p:nvPicPr>
        <p:blipFill rotWithShape="1">
          <a:blip r:embed="rId2" cstate="print"/>
          <a:srcRect t="1672" b="2137"/>
          <a:stretch/>
        </p:blipFill>
        <p:spPr bwMode="auto">
          <a:xfrm>
            <a:off x="1" y="0"/>
            <a:ext cx="9112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Battle of Britain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3810000"/>
            <a:ext cx="3657600" cy="18287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1940 Air Battles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Military Targets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Cities/Civilians</a:t>
            </a:r>
          </a:p>
        </p:txBody>
      </p:sp>
    </p:spTree>
    <p:extLst>
      <p:ext uri="{BB962C8B-B14F-4D97-AF65-F5344CB8AC3E}">
        <p14:creationId xmlns:p14="http://schemas.microsoft.com/office/powerpoint/2010/main" val="41459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E76B0"/>
            </a:gs>
            <a:gs pos="74000">
              <a:srgbClr val="465672"/>
            </a:gs>
            <a:gs pos="38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-173" r="2792" b="10175"/>
          <a:stretch/>
        </p:blipFill>
        <p:spPr>
          <a:xfrm>
            <a:off x="0" y="1430"/>
            <a:ext cx="9144000" cy="6856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334000" cy="2819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World is </a:t>
            </a:r>
            <a:r>
              <a:rPr lang="en-US" sz="720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Falling Apart</a:t>
            </a:r>
            <a:endParaRPr lang="en-US" sz="720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161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Gilbert Stuart Williamstown Portrait of George 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69" y="0"/>
            <a:ext cx="57264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600200" y="1295400"/>
            <a:ext cx="3124200" cy="1447800"/>
          </a:xfrm>
          <a:prstGeom prst="wedgeRoundRectCallout">
            <a:avLst>
              <a:gd name="adj1" fmla="val 64512"/>
              <a:gd name="adj2" fmla="val 649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</a:rPr>
              <a:t>SO???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y.army.mil/images/artphoto/pripos/wwi/wound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733800" cy="29257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500" b="1" dirty="0" smtClean="0">
                <a:ln w="11430">
                  <a:solidFill>
                    <a:schemeClr val="tx2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WWI</a:t>
            </a:r>
            <a:endParaRPr lang="en-US" sz="14500" b="1" dirty="0">
              <a:ln w="11430"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876800"/>
            <a:ext cx="9144001" cy="1143000"/>
          </a:xfrm>
          <a:solidFill>
            <a:schemeClr val="bg1">
              <a:lumMod val="75000"/>
              <a:alpha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It SUCKED!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7237"/>
            <a:ext cx="9144000" cy="14017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1500" b="1" dirty="0" smtClean="0">
                <a:ln/>
                <a:solidFill>
                  <a:schemeClr val="accent3"/>
                </a:solidFill>
              </a:rPr>
              <a:t>“Isolationism”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aka, “Non-Intervention”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1920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flickr.com/3378/3333593702_ee4d25e70a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3104"/>
          <a:stretch/>
        </p:blipFill>
        <p:spPr bwMode="auto">
          <a:xfrm>
            <a:off x="0" y="1571296"/>
            <a:ext cx="9144000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105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Neutrality Acts</a:t>
            </a:r>
            <a:endParaRPr lang="en-US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57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1936, 1937, 1939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5924159"/>
            <a:ext cx="1569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>
                <a:hlinkClick r:id="rId3"/>
              </a:rPr>
              <a:t>*</a:t>
            </a:r>
            <a:r>
              <a:rPr lang="en-US" sz="1400" dirty="0" err="1">
                <a:hlinkClick r:id="rId3"/>
              </a:rPr>
              <a:t>janine</a:t>
            </a:r>
            <a:r>
              <a:rPr lang="en-US" sz="1400" dirty="0">
                <a:hlinkClick r:id="rId3"/>
              </a:rPr>
              <a:t>*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90848"/>
            <a:ext cx="9144000" cy="890752"/>
          </a:xfrm>
          <a:solidFill>
            <a:schemeClr val="bg2">
              <a:lumMod val="75000"/>
              <a:alpha val="8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NO ARMS TO 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D24946"/>
                </a:solidFill>
              </a:rPr>
              <a:t>BELLIGERENTS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D249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735" t="35426" r="35285" b="196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438400"/>
            <a:ext cx="3352800" cy="3094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If Britain Falls?</a:t>
            </a:r>
            <a:endParaRPr lang="en-US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5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E76B0"/>
            </a:gs>
            <a:gs pos="87000">
              <a:srgbClr val="465672"/>
            </a:gs>
            <a:gs pos="38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4.staticflickr.com/3513/3844116312_b4873f92bb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/>
          <a:stretch/>
        </p:blipFill>
        <p:spPr bwMode="auto">
          <a:xfrm flipH="1">
            <a:off x="21021" y="1127234"/>
            <a:ext cx="9144000" cy="5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arm4.staticflickr.com/3513/3844116312_b4873f92bb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 b="86483"/>
          <a:stretch/>
        </p:blipFill>
        <p:spPr bwMode="auto">
          <a:xfrm flipH="1">
            <a:off x="21021" y="0"/>
            <a:ext cx="9144000" cy="16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90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Arsenal of Democracy</a:t>
            </a:r>
            <a:endParaRPr lang="en-US" sz="690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533400" y="17526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1200"/>
              </a:spcAft>
            </a:pPr>
            <a:r>
              <a:rPr lang="en-US" sz="3200" b="1" dirty="0">
                <a:solidFill>
                  <a:prstClr val="white"/>
                </a:solidFill>
              </a:rPr>
              <a:t>Cash and Carry (1939)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1600201" y="3453825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Destroyers </a:t>
            </a:r>
            <a:r>
              <a:rPr lang="en-US" sz="3200" b="1" smtClean="0">
                <a:solidFill>
                  <a:prstClr val="white"/>
                </a:solidFill>
              </a:rPr>
              <a:t>for Bases (</a:t>
            </a:r>
            <a:r>
              <a:rPr lang="en-US" sz="3200" b="1" dirty="0" smtClean="0">
                <a:solidFill>
                  <a:prstClr val="white"/>
                </a:solidFill>
              </a:rPr>
              <a:t>1940)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 useBgFill="1">
        <p:nvSpPr>
          <p:cNvPr id="14" name="Rectangle 13"/>
          <p:cNvSpPr/>
          <p:nvPr/>
        </p:nvSpPr>
        <p:spPr>
          <a:xfrm>
            <a:off x="4419601" y="5358825"/>
            <a:ext cx="411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Lend-Lease (1941)</a:t>
            </a: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16" name="Picture 2" descr="http://farm4.staticflickr.com/3513/3844116312_b4873f92bb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2"/>
          <a:stretch/>
        </p:blipFill>
        <p:spPr bwMode="auto">
          <a:xfrm flipH="1">
            <a:off x="15766" y="6164316"/>
            <a:ext cx="9144000" cy="6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75824" y="6550223"/>
            <a:ext cx="1768176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>
                <a:hlinkClick r:id="rId3"/>
              </a:rPr>
              <a:t>mr.smashy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13348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1939-1941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971800"/>
            <a:ext cx="55626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Pay 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cash</a:t>
            </a:r>
            <a:r>
              <a:rPr lang="en-US" sz="4400" b="1" dirty="0" smtClean="0"/>
              <a:t> and 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carry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r>
              <a:rPr lang="en-US" sz="4400" b="1" dirty="0" smtClean="0"/>
              <a:t>it home, yourself.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70604"/>
              </a:clrFrom>
              <a:clrTo>
                <a:srgbClr val="0706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"/>
            <a:ext cx="4569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2484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Cash and Carry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137395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1939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94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779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9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Totalitarian Dictatorships</a:t>
            </a:r>
            <a:endParaRPr lang="en-US" sz="6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5092" y="2328122"/>
            <a:ext cx="2187511" cy="346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839" r="8520"/>
          <a:stretch/>
        </p:blipFill>
        <p:spPr bwMode="auto">
          <a:xfrm>
            <a:off x="7110508" y="2328122"/>
            <a:ext cx="2033492" cy="346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le:Bundesarchiv Bild 183-2007-1022-506, Italien, deutsche Frontkämpfer in Rom crop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9223"/>
          <a:stretch/>
        </p:blipFill>
        <p:spPr bwMode="auto">
          <a:xfrm>
            <a:off x="2667001" y="2323476"/>
            <a:ext cx="2286000" cy="34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CroppedStalin1943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/>
          <a:stretch/>
        </p:blipFill>
        <p:spPr bwMode="auto">
          <a:xfrm>
            <a:off x="0" y="2324100"/>
            <a:ext cx="2667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229100"/>
            <a:ext cx="2667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SOVIET UNION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229100"/>
            <a:ext cx="21496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GERMANY</a:t>
            </a:r>
            <a:endParaRPr lang="en-US" sz="23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4229100"/>
            <a:ext cx="228600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ITALY</a:t>
            </a:r>
            <a:endParaRPr lang="en-US" sz="23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2603" y="4222276"/>
            <a:ext cx="204139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JAPAN</a:t>
            </a:r>
            <a:endParaRPr lang="en-US" sz="23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48535"/>
            <a:ext cx="2667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STALIN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948535"/>
            <a:ext cx="21496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HITLER</a:t>
            </a:r>
            <a:endParaRPr lang="en-US" sz="23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4948535"/>
            <a:ext cx="228600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MUSSOLINI</a:t>
            </a:r>
            <a:endParaRPr lang="en-US" sz="23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2603" y="4941711"/>
            <a:ext cx="204139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TOJO</a:t>
            </a:r>
            <a:endParaRPr lang="en-US" sz="23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610"/>
            <a:ext cx="4711907" cy="20113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Destroyers for Bases</a:t>
            </a:r>
            <a:endParaRPr lang="en-US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757" y="5105400"/>
            <a:ext cx="4105643" cy="1295400"/>
          </a:xfrm>
          <a:solidFill>
            <a:schemeClr val="bg2">
              <a:lumMod val="50000"/>
              <a:alpha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Destroyers to Britain</a:t>
            </a:r>
            <a:r>
              <a:rPr lang="en-US" sz="2800" b="1" dirty="0" smtClean="0"/>
              <a:t> </a:t>
            </a:r>
            <a:r>
              <a:rPr lang="en-US" sz="2400" b="1" i="1" dirty="0" smtClean="0"/>
              <a:t>in exchange for naval bases in the Caribbean</a:t>
            </a:r>
            <a:endParaRPr lang="en-US" sz="2400" b="1" i="1" dirty="0"/>
          </a:p>
        </p:txBody>
      </p:sp>
      <p:pic>
        <p:nvPicPr>
          <p:cNvPr id="10242" name="Picture 2" descr="http://upload.wikimedia.org/wikipedia/commons/thumb/5/50/Wickes_class_destroyers_before_transfer_to_the_UK_1940.JPG/802px-Wickes_class_destroyers_before_transfer_to_the_UK_19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4"/>
          <a:stretch/>
        </p:blipFill>
        <p:spPr bwMode="auto">
          <a:xfrm>
            <a:off x="4733557" y="152402"/>
            <a:ext cx="4254768" cy="44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estroyers for bas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www.sheppardsoftware.com/images/Caribbean/caribbeanblank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 b="4113"/>
          <a:stretch/>
        </p:blipFill>
        <p:spPr bwMode="auto">
          <a:xfrm>
            <a:off x="152400" y="3657600"/>
            <a:ext cx="43630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2691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1940</a:t>
            </a:r>
            <a:endParaRPr lang="en-US" sz="3200" b="1" dirty="0"/>
          </a:p>
        </p:txBody>
      </p:sp>
      <p:pic>
        <p:nvPicPr>
          <p:cNvPr id="10251" name="Picture 11" descr="C:\Users\Tom\AppData\Local\Microsoft\Windows\Temporary Internet Files\Content.IE5\629JFODS\MC90030385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5029200"/>
            <a:ext cx="451944" cy="4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Tom\AppData\Local\Microsoft\Windows\Temporary Internet Files\Content.IE5\629JFODS\MC90030385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56" y="3962400"/>
            <a:ext cx="451944" cy="4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Tom\AppData\Local\Microsoft\Windows\Temporary Internet Files\Content.IE5\629JFODS\MC90030385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56" y="5334000"/>
            <a:ext cx="451944" cy="4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Tom\AppData\Local\Microsoft\Windows\Temporary Internet Files\Content.IE5\629JFODS\MC90030385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1089"/>
            <a:ext cx="451944" cy="4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farm2.staticflickr.com/1119/655104288_1fe21cc5b3_b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096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Lend-Lease Act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3886200" cy="16764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Let the British </a:t>
            </a:r>
            <a:r>
              <a:rPr lang="en-US" b="1" i="1" dirty="0" smtClean="0"/>
              <a:t>borrow</a:t>
            </a:r>
            <a:r>
              <a:rPr lang="en-US" b="1" dirty="0" smtClean="0"/>
              <a:t> military equipment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0" y="6488668"/>
            <a:ext cx="1490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Photo by </a:t>
            </a:r>
            <a:r>
              <a:rPr lang="en-US" sz="1400" dirty="0" err="1">
                <a:hlinkClick r:id="rId4"/>
              </a:rPr>
              <a:t>peasap</a:t>
            </a:r>
            <a:endParaRPr lang="en-US" sz="1400" dirty="0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5105400" y="4876800"/>
            <a:ext cx="3657600" cy="113877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FURTHER READING:</a:t>
            </a:r>
          </a:p>
          <a:p>
            <a:pPr algn="ctr"/>
            <a:r>
              <a:rPr lang="en-US" sz="2000" b="1" dirty="0" smtClean="0"/>
              <a:t>FDR Press Conference</a:t>
            </a:r>
          </a:p>
          <a:p>
            <a:pPr algn="ctr"/>
            <a:r>
              <a:rPr lang="en-US" sz="2000" b="1" dirty="0" smtClean="0"/>
              <a:t>December 17, 1940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57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1941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0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FIRST 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PEACETIME</a:t>
            </a:r>
            <a:r>
              <a:rPr lang="en-US" sz="4400" b="1" dirty="0" smtClean="0"/>
              <a:t> DRAFT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in United States History</a:t>
            </a:r>
            <a:endParaRPr lang="en-US" sz="4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Selective Service Act</a:t>
            </a:r>
            <a:endParaRPr lang="en-US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57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1940</a:t>
            </a:r>
            <a:endParaRPr lang="en-US" sz="3200" b="1" dirty="0"/>
          </a:p>
        </p:txBody>
      </p:sp>
      <p:pic>
        <p:nvPicPr>
          <p:cNvPr id="5122" name="Picture 2" descr="File:SelectiveServiceActRoosev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79530"/>
            <a:ext cx="5486400" cy="36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068" y="399294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President Franklin D. Roosevelt signs the Selective Service Training Act.</a:t>
            </a:r>
          </a:p>
        </p:txBody>
      </p:sp>
    </p:spTree>
    <p:extLst>
      <p:ext uri="{BB962C8B-B14F-4D97-AF65-F5344CB8AC3E}">
        <p14:creationId xmlns:p14="http://schemas.microsoft.com/office/powerpoint/2010/main" val="10971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42211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8800" b="1" dirty="0" smtClean="0">
                <a:solidFill>
                  <a:schemeClr val="accent1"/>
                </a:solidFill>
                <a:latin typeface="+mn-lt"/>
              </a:rPr>
              <a:t>But We’re Still </a:t>
            </a:r>
            <a:r>
              <a:rPr lang="en-US" sz="19900" dirty="0" smtClean="0">
                <a:ln/>
                <a:solidFill>
                  <a:schemeClr val="accent3"/>
                </a:solidFill>
              </a:rPr>
              <a:t>NEUTRAL</a:t>
            </a:r>
            <a:endParaRPr lang="en-US" sz="115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Campaign Promise</a:t>
            </a:r>
            <a:endParaRPr lang="en-US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2743200"/>
          </a:xfrm>
        </p:spPr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sz="2800" b="1" dirty="0" smtClean="0"/>
              <a:t>“And while I am talking to you mothers and fathers, I give you one more assurance.  I have said this before, but I shall say it again and again and again: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590" y="1676400"/>
            <a:ext cx="29848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419600"/>
            <a:ext cx="8153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588">
              <a:buNone/>
            </a:pPr>
            <a:r>
              <a:rPr lang="en-US" sz="4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Your boys are not going to be sent into any foreign wars!” </a:t>
            </a:r>
          </a:p>
          <a:p>
            <a:pPr marL="274320" indent="-1588">
              <a:spcBef>
                <a:spcPts val="0"/>
              </a:spcBef>
              <a:buNone/>
              <a:tabLst>
                <a:tab pos="914400" algn="l"/>
                <a:tab pos="1309688" algn="l"/>
              </a:tabLst>
            </a:pPr>
            <a:r>
              <a:rPr lang="en-US" sz="300" b="1" i="1" dirty="0"/>
              <a:t>		</a:t>
            </a:r>
            <a:r>
              <a:rPr lang="en-US" sz="4400" b="1" i="1" dirty="0"/>
              <a:t/>
            </a:r>
            <a:br>
              <a:rPr lang="en-US" sz="4400" b="1" i="1" dirty="0"/>
            </a:br>
            <a:r>
              <a:rPr lang="en-US" sz="5400" b="1" i="1" dirty="0"/>
              <a:t>	</a:t>
            </a:r>
            <a:r>
              <a:rPr lang="en-US" sz="5400" b="1" i="1" dirty="0" smtClean="0"/>
              <a:t>			</a:t>
            </a:r>
            <a:r>
              <a:rPr lang="en-US" sz="5400" b="1" dirty="0" smtClean="0"/>
              <a:t>	</a:t>
            </a:r>
            <a:r>
              <a:rPr lang="en-US" sz="3600" b="1" dirty="0" smtClean="0"/>
              <a:t>--</a:t>
            </a:r>
            <a:r>
              <a:rPr lang="en-US" sz="3600" b="1" dirty="0"/>
              <a:t>	FDR (</a:t>
            </a:r>
            <a:r>
              <a:rPr lang="en-US" sz="2800" b="1" dirty="0"/>
              <a:t>10/30/1940)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37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4419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U.S. Enters </a:t>
            </a:r>
            <a:br>
              <a:rPr lang="en-US" sz="11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1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War</a:t>
            </a:r>
            <a:endParaRPr lang="en-US" sz="115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6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upload.wikimedia.org/wikipedia/commons/thumb/8/8d/Pacific_Area_-_The_Imperial_Powers_1939_-_Map.svg/2000px-Pacific_Area_-_The_Imperial_Powers_1939_-_Map.svg.png"/>
          <p:cNvPicPr>
            <a:picLocks noChangeAspect="1" noChangeArrowheads="1"/>
          </p:cNvPicPr>
          <p:nvPr/>
        </p:nvPicPr>
        <p:blipFill rotWithShape="1">
          <a:blip r:embed="rId2" cstate="print"/>
          <a:srcRect l="4000" t="13106" r="20968" b="150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"/>
            <a:ext cx="4572000" cy="25146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Japanese </a:t>
            </a:r>
            <a:b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Empire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67870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AGGRESSIVE WARFARE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52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grab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"/>
          <a:stretch/>
        </p:blipFill>
        <p:spPr bwMode="auto">
          <a:xfrm>
            <a:off x="0" y="-549"/>
            <a:ext cx="9130862" cy="68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90899">
            <a:off x="3458420" y="3666144"/>
            <a:ext cx="5702043" cy="29718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800" b="1" dirty="0" smtClean="0">
                <a:ln w="50800">
                  <a:solidFill>
                    <a:schemeClr val="accent1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Take THAT, Japan!</a:t>
            </a:r>
            <a:endParaRPr lang="en-US" sz="8800" b="1" dirty="0">
              <a:ln w="50800">
                <a:solidFill>
                  <a:schemeClr val="accent1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343400" cy="1676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EMBARGO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4343400" cy="376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/>
              <a:t>NO OIL </a:t>
            </a:r>
            <a:r>
              <a:rPr lang="en-US" sz="6600" dirty="0" smtClean="0"/>
              <a:t>to Japan</a:t>
            </a:r>
            <a:endParaRPr lang="en-US" sz="6600" dirty="0"/>
          </a:p>
        </p:txBody>
      </p:sp>
      <p:pic>
        <p:nvPicPr>
          <p:cNvPr id="2050" name="Picture 2" descr="http://farm4.staticflickr.com/3265/3127922793_007b87d86b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r="13734" b="22988"/>
          <a:stretch/>
        </p:blipFill>
        <p:spPr bwMode="auto">
          <a:xfrm>
            <a:off x="4343400" y="-1"/>
            <a:ext cx="4800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8758" y="6488668"/>
            <a:ext cx="2119042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/>
              <a:t>By </a:t>
            </a:r>
            <a:r>
              <a:rPr lang="en-US" sz="1200" b="1" dirty="0">
                <a:hlinkClick r:id="rId3"/>
              </a:rPr>
              <a:t>Orange County Archives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81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1905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Japanese 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Expansion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2136" b="47778"/>
          <a:stretch>
            <a:fillRect/>
          </a:stretch>
        </p:blipFill>
        <p:spPr bwMode="auto">
          <a:xfrm>
            <a:off x="273495" y="1905000"/>
            <a:ext cx="2779829" cy="43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28482"/>
          <a:stretch>
            <a:fillRect/>
          </a:stretch>
        </p:blipFill>
        <p:spPr bwMode="auto">
          <a:xfrm>
            <a:off x="3276600" y="-1"/>
            <a:ext cx="58674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6379534"/>
            <a:ext cx="184407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Map Credit: </a:t>
            </a:r>
            <a:r>
              <a:rPr lang="en-US" dirty="0" smtClean="0">
                <a:hlinkClick r:id="rId3"/>
              </a:rPr>
              <a:t>BBC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93589"/>
            <a:ext cx="9144000" cy="651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697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000000"/>
                </a:solidFill>
              </a:rPr>
              <a:t>Japan Attacks Pearl Harbor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3658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December 7, 1941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ttp://militantlibertarian.org/wp-content/uploads/2010/06/fdr-speech-to-congress-5946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" t="3226" r="11185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3000">
                  <a:schemeClr val="bg1">
                    <a:lumMod val="50000"/>
                    <a:alpha val="0"/>
                  </a:schemeClr>
                </a:gs>
                <a:gs pos="92000">
                  <a:srgbClr val="000000">
                    <a:alpha val="78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4953000" cy="29718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effectLst>
                  <a:glow rad="101600">
                    <a:srgbClr val="000000">
                      <a:alpha val="60000"/>
                    </a:srgbClr>
                  </a:glow>
                </a:effectLst>
              </a:rPr>
              <a:t>A date which will live in infamy…</a:t>
            </a:r>
            <a:endParaRPr lang="en-US" sz="5400" i="1" dirty="0">
              <a:effectLst>
                <a:glow rad="101600">
                  <a:srgbClr val="000000">
                    <a:alpha val="6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5380037"/>
            <a:ext cx="3810000" cy="1020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3" descr="C:\Users\Tom\AppData\Local\Microsoft\Windows\Temporary Internet Files\Content.IE5\TXXTDKAR\MC900432637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38500"/>
            <a:ext cx="1714500" cy="17145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648200" cy="2971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Axis </a:t>
            </a:r>
            <a:r>
              <a:rPr lang="en-US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Pact</a:t>
            </a:r>
            <a:endParaRPr lang="en-US" sz="115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70744"/>
            <a:ext cx="4648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Japan</a:t>
            </a:r>
            <a:r>
              <a:rPr lang="en-US" sz="2800" b="1" i="1" dirty="0" smtClean="0"/>
              <a:t>, </a:t>
            </a:r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Germany</a:t>
            </a:r>
            <a:r>
              <a:rPr lang="en-US" sz="2800" b="1" i="1" dirty="0" smtClean="0"/>
              <a:t>, and </a:t>
            </a:r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Italy </a:t>
            </a:r>
            <a:r>
              <a:rPr lang="en-US" sz="2000" b="1" i="1" dirty="0" smtClean="0"/>
              <a:t>agree to cooperate in their efforts… They further undertake to assist one another with all political, economic and military means if one of the Contracting Powers is attacked by a Power at present not involved in the European War or in the Japanese-Chinese conflict.</a:t>
            </a:r>
            <a:endParaRPr lang="en-US" sz="2000" b="1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-1"/>
            <a:ext cx="4495800" cy="68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9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17544"/>
          <a:stretch>
            <a:fillRect/>
          </a:stretch>
        </p:blipFill>
        <p:spPr bwMode="auto">
          <a:xfrm>
            <a:off x="381000" y="3581400"/>
            <a:ext cx="2430236" cy="1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6477000" y="5257800"/>
            <a:ext cx="2438400" cy="13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81400"/>
            <a:ext cx="2438400" cy="147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257800"/>
            <a:ext cx="2438400" cy="14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ultiply 10"/>
          <p:cNvSpPr/>
          <p:nvPr/>
        </p:nvSpPr>
        <p:spPr>
          <a:xfrm>
            <a:off x="5257800" y="4953000"/>
            <a:ext cx="4876800" cy="1981200"/>
          </a:xfrm>
          <a:prstGeom prst="mathMultiply">
            <a:avLst>
              <a:gd name="adj1" fmla="val 82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 r="11368"/>
          <a:stretch>
            <a:fillRect/>
          </a:stretch>
        </p:blipFill>
        <p:spPr bwMode="auto">
          <a:xfrm>
            <a:off x="6477000" y="1905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1258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Allies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Axis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Neutral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535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Occupied</a:t>
            </a:r>
            <a:endParaRPr lang="en-US" sz="3600" b="1" dirty="0"/>
          </a:p>
        </p:txBody>
      </p:sp>
      <p:sp>
        <p:nvSpPr>
          <p:cNvPr id="16" name="Up Arrow 15"/>
          <p:cNvSpPr/>
          <p:nvPr/>
        </p:nvSpPr>
        <p:spPr>
          <a:xfrm rot="14725247">
            <a:off x="5733488" y="2520531"/>
            <a:ext cx="533400" cy="217749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WAR</a:t>
            </a:r>
            <a:endParaRPr lang="en-US" sz="2400" b="1" dirty="0"/>
          </a:p>
        </p:txBody>
      </p:sp>
      <p:sp>
        <p:nvSpPr>
          <p:cNvPr id="18" name="Up Arrow 17"/>
          <p:cNvSpPr/>
          <p:nvPr/>
        </p:nvSpPr>
        <p:spPr>
          <a:xfrm rot="16200000" flipV="1">
            <a:off x="5666421" y="2029777"/>
            <a:ext cx="581105" cy="170314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WAR</a:t>
            </a:r>
            <a:endParaRPr lang="en-US" sz="2400" b="1" dirty="0"/>
          </a:p>
        </p:txBody>
      </p:sp>
      <p:sp>
        <p:nvSpPr>
          <p:cNvPr id="19" name="Up Arrow 18"/>
          <p:cNvSpPr/>
          <p:nvPr/>
        </p:nvSpPr>
        <p:spPr>
          <a:xfrm rot="12856618" flipV="1">
            <a:off x="6337088" y="2681647"/>
            <a:ext cx="581105" cy="347074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WAR</a:t>
            </a:r>
            <a:endParaRPr lang="en-US" sz="2400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December, 1941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66E-6 L -0.66667 0.482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24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E76B0"/>
            </a:gs>
            <a:gs pos="74000">
              <a:srgbClr val="465672"/>
            </a:gs>
            <a:gs pos="38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z.about.com/d/history1900s/1/0/1/U/wwiip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539393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350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Gentlemen…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Start your 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PROPAGANDA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engines!</a:t>
            </a:r>
            <a:endParaRPr lang="en-US" sz="4000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1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909" t="3575" r="811" b="28327"/>
          <a:stretch/>
        </p:blipFill>
        <p:spPr bwMode="auto">
          <a:xfrm>
            <a:off x="-1" y="0"/>
            <a:ext cx="9144001" cy="69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352800" cy="2057400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German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Expansion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arm4.staticflickr.com/3151/2504967075_3f76dc6b4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371600"/>
          </a:xfrm>
          <a:solidFill>
            <a:schemeClr val="bg2">
              <a:lumMod val="75000"/>
              <a:alpha val="85000"/>
            </a:schemeClr>
          </a:solidFill>
        </p:spPr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8800" b="1" dirty="0" smtClean="0">
                <a:ln/>
                <a:solidFill>
                  <a:schemeClr val="accent3"/>
                </a:solidFill>
              </a:rPr>
              <a:t>Appeasement</a:t>
            </a:r>
            <a:br>
              <a:rPr lang="en-US" sz="8800" b="1" dirty="0" smtClean="0">
                <a:ln/>
                <a:solidFill>
                  <a:schemeClr val="accent3"/>
                </a:solidFill>
              </a:rPr>
            </a:br>
            <a:endParaRPr lang="en-US" sz="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870" y="6550223"/>
            <a:ext cx="1410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 by </a:t>
            </a:r>
            <a:r>
              <a:rPr lang="en-US" sz="1200" dirty="0">
                <a:hlinkClick r:id="rId3"/>
              </a:rPr>
              <a:t>eperales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54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2686" t="10384" r="1740" b="38942"/>
          <a:stretch/>
        </p:blipFill>
        <p:spPr>
          <a:xfrm>
            <a:off x="0" y="0"/>
            <a:ext cx="9141373" cy="6858001"/>
          </a:xfrm>
        </p:spPr>
      </p:pic>
      <p:sp>
        <p:nvSpPr>
          <p:cNvPr id="6" name="Rounded Rectangular Callout 5"/>
          <p:cNvSpPr/>
          <p:nvPr/>
        </p:nvSpPr>
        <p:spPr>
          <a:xfrm>
            <a:off x="3276600" y="228600"/>
            <a:ext cx="2362200" cy="1828800"/>
          </a:xfrm>
          <a:prstGeom prst="wedgeRoundRectCallout">
            <a:avLst>
              <a:gd name="adj1" fmla="val -67755"/>
              <a:gd name="adj2" fmla="val 39943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DO NOT INVADE POLAND!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850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8/87/Second_World_War_Euro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t="28465" r="4403" b="20971"/>
          <a:stretch/>
        </p:blipFill>
        <p:spPr bwMode="auto">
          <a:xfrm>
            <a:off x="0" y="1"/>
            <a:ext cx="9144000" cy="68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3987" cy="220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Hitler Invades Poland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762000"/>
            <a:ext cx="3359994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September, 1939</a:t>
            </a:r>
            <a:endParaRPr lang="en-US" sz="4000" b="1" dirty="0"/>
          </a:p>
        </p:txBody>
      </p:sp>
      <p:pic>
        <p:nvPicPr>
          <p:cNvPr id="8" name="Picture 2" descr="http://upload.wikimedia.org/wikipedia/commons/8/87/Second_World_War_Euro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0" t="2133" r="2788" b="74429"/>
          <a:stretch/>
        </p:blipFill>
        <p:spPr bwMode="auto">
          <a:xfrm>
            <a:off x="6477000" y="3657600"/>
            <a:ext cx="2430379" cy="25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7000" y="6256421"/>
            <a:ext cx="24303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Map Credit:  </a:t>
            </a:r>
            <a:r>
              <a:rPr lang="en-US" dirty="0" smtClean="0">
                <a:hlinkClick r:id="rId3"/>
              </a:rPr>
              <a:t>Listowy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Situation:  1939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17544"/>
          <a:stretch>
            <a:fillRect/>
          </a:stretch>
        </p:blipFill>
        <p:spPr bwMode="auto">
          <a:xfrm>
            <a:off x="6477000" y="1905000"/>
            <a:ext cx="2430236" cy="1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2438400" cy="14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 r="11368"/>
          <a:stretch>
            <a:fillRect/>
          </a:stretch>
        </p:blipFill>
        <p:spPr bwMode="auto">
          <a:xfrm>
            <a:off x="6477000" y="35814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1258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The Allies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Germany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129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Neutral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6200000" flipV="1">
            <a:off x="2694622" y="1790252"/>
            <a:ext cx="581105" cy="170314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WAR</a:t>
            </a:r>
            <a:endParaRPr lang="en-US" sz="2400" b="1" dirty="0"/>
          </a:p>
        </p:txBody>
      </p:sp>
      <p:sp>
        <p:nvSpPr>
          <p:cNvPr id="17" name="Up Arrow 16"/>
          <p:cNvSpPr/>
          <p:nvPr/>
        </p:nvSpPr>
        <p:spPr>
          <a:xfrm rot="14190600" flipV="1">
            <a:off x="2999421" y="2779618"/>
            <a:ext cx="581105" cy="170314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WAR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85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589338" cy="14017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Blitzkrieg</a:t>
            </a:r>
            <a:endParaRPr lang="en-US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4" name="Picture 4" descr="C:\Users\Tom\AppData\Local\Microsoft\Windows\Temporary Internet Files\Content.IE5\NT0THD3L\MC9003378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24899"/>
            <a:ext cx="6740276" cy="3894901"/>
          </a:xfrm>
          <a:prstGeom prst="rect">
            <a:avLst/>
          </a:prstGeom>
          <a:noFill/>
        </p:spPr>
      </p:pic>
      <p:pic>
        <p:nvPicPr>
          <p:cNvPr id="15365" name="Picture 5" descr="C:\Users\Tom\AppData\Local\Microsoft\Windows\Temporary Internet Files\Content.IE5\8A3N9QPK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562600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Panzer</a:t>
            </a:r>
            <a:endParaRPr lang="en-US" sz="3200" b="1" dirty="0"/>
          </a:p>
        </p:txBody>
      </p:sp>
      <p:sp>
        <p:nvSpPr>
          <p:cNvPr id="9" name="Down Arrow 8"/>
          <p:cNvSpPr/>
          <p:nvPr/>
        </p:nvSpPr>
        <p:spPr>
          <a:xfrm rot="18474140">
            <a:off x="1649401" y="2517585"/>
            <a:ext cx="336916" cy="1488103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5400" y="649069"/>
            <a:ext cx="3560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(Lightning War)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54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WIIdark">
      <a:dk1>
        <a:srgbClr val="B32E2B"/>
      </a:dk1>
      <a:lt1>
        <a:sysClr val="window" lastClr="FFFFFF"/>
      </a:lt1>
      <a:dk2>
        <a:srgbClr val="354A65"/>
      </a:dk2>
      <a:lt2>
        <a:srgbClr val="F1E9DB"/>
      </a:lt2>
      <a:accent1>
        <a:srgbClr val="F1E9DB"/>
      </a:accent1>
      <a:accent2>
        <a:srgbClr val="F1E9DB"/>
      </a:accent2>
      <a:accent3>
        <a:srgbClr val="DE7A78"/>
      </a:accent3>
      <a:accent4>
        <a:srgbClr val="DE7A78"/>
      </a:accent4>
      <a:accent5>
        <a:srgbClr val="E0CEAE"/>
      </a:accent5>
      <a:accent6>
        <a:srgbClr val="E0CEAE"/>
      </a:accent6>
      <a:hlink>
        <a:srgbClr val="F1E9DB"/>
      </a:hlink>
      <a:folHlink>
        <a:srgbClr val="D7BF95"/>
      </a:folHlink>
    </a:clrScheme>
    <a:fontScheme name="Bernard Trebuchet">
      <a:majorFont>
        <a:latin typeface="Bernard MT Condense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IIdark">
    <a:dk1>
      <a:srgbClr val="B32E2B"/>
    </a:dk1>
    <a:lt1>
      <a:sysClr val="window" lastClr="FFFFFF"/>
    </a:lt1>
    <a:dk2>
      <a:srgbClr val="354A65"/>
    </a:dk2>
    <a:lt2>
      <a:srgbClr val="F1E9DB"/>
    </a:lt2>
    <a:accent1>
      <a:srgbClr val="F1E9DB"/>
    </a:accent1>
    <a:accent2>
      <a:srgbClr val="F1E9DB"/>
    </a:accent2>
    <a:accent3>
      <a:srgbClr val="DE7A78"/>
    </a:accent3>
    <a:accent4>
      <a:srgbClr val="DE7A78"/>
    </a:accent4>
    <a:accent5>
      <a:srgbClr val="E0CEAE"/>
    </a:accent5>
    <a:accent6>
      <a:srgbClr val="E0CEAE"/>
    </a:accent6>
    <a:hlink>
      <a:srgbClr val="F1E9DB"/>
    </a:hlink>
    <a:folHlink>
      <a:srgbClr val="D7BF95"/>
    </a:folHlink>
  </a:clrScheme>
</a:themeOverride>
</file>

<file path=ppt/theme/themeOverride2.xml><?xml version="1.0" encoding="utf-8"?>
<a:themeOverride xmlns:a="http://schemas.openxmlformats.org/drawingml/2006/main">
  <a:clrScheme name="WWIIdark">
    <a:dk1>
      <a:srgbClr val="B32E2B"/>
    </a:dk1>
    <a:lt1>
      <a:sysClr val="window" lastClr="FFFFFF"/>
    </a:lt1>
    <a:dk2>
      <a:srgbClr val="354A65"/>
    </a:dk2>
    <a:lt2>
      <a:srgbClr val="F1E9DB"/>
    </a:lt2>
    <a:accent1>
      <a:srgbClr val="F1E9DB"/>
    </a:accent1>
    <a:accent2>
      <a:srgbClr val="F1E9DB"/>
    </a:accent2>
    <a:accent3>
      <a:srgbClr val="DE7A78"/>
    </a:accent3>
    <a:accent4>
      <a:srgbClr val="DE7A78"/>
    </a:accent4>
    <a:accent5>
      <a:srgbClr val="E0CEAE"/>
    </a:accent5>
    <a:accent6>
      <a:srgbClr val="E0CEAE"/>
    </a:accent6>
    <a:hlink>
      <a:srgbClr val="F1E9DB"/>
    </a:hlink>
    <a:folHlink>
      <a:srgbClr val="D7BF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398</Words>
  <Application>Microsoft Macintosh PowerPoint</Application>
  <PresentationFormat>On-screen Show (4:3)</PresentationFormat>
  <Paragraphs>105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Bernard MT Condensed</vt:lpstr>
      <vt:lpstr>Wingdings</vt:lpstr>
      <vt:lpstr>Trebuchet MS</vt:lpstr>
      <vt:lpstr>Arial</vt:lpstr>
      <vt:lpstr>Calibri</vt:lpstr>
      <vt:lpstr>Office Theme</vt:lpstr>
      <vt:lpstr>American Neutrality</vt:lpstr>
      <vt:lpstr>Totalitarian Dictatorships</vt:lpstr>
      <vt:lpstr>Japanese Expansion</vt:lpstr>
      <vt:lpstr>German Expansion</vt:lpstr>
      <vt:lpstr>Appeasement </vt:lpstr>
      <vt:lpstr>PowerPoint Presentation</vt:lpstr>
      <vt:lpstr>Hitler Invades Poland</vt:lpstr>
      <vt:lpstr>The Situation:  1939</vt:lpstr>
      <vt:lpstr>Blitzkrieg</vt:lpstr>
      <vt:lpstr>Fall of  France</vt:lpstr>
      <vt:lpstr>Battle of Britain</vt:lpstr>
      <vt:lpstr>The World is Falling Apart</vt:lpstr>
      <vt:lpstr>PowerPoint Presentation</vt:lpstr>
      <vt:lpstr>WWI</vt:lpstr>
      <vt:lpstr>“Isolationism”</vt:lpstr>
      <vt:lpstr>Neutrality Acts</vt:lpstr>
      <vt:lpstr>What If Britain Falls?</vt:lpstr>
      <vt:lpstr>The Arsenal of Democracy</vt:lpstr>
      <vt:lpstr>Cash and Carry</vt:lpstr>
      <vt:lpstr>Destroyers for Bases</vt:lpstr>
      <vt:lpstr>Lend-Lease Act</vt:lpstr>
      <vt:lpstr>Selective Service Act</vt:lpstr>
      <vt:lpstr>But We’re Still NEUTRAL</vt:lpstr>
      <vt:lpstr>PowerPoint Presentation</vt:lpstr>
      <vt:lpstr>A Campaign Promise</vt:lpstr>
      <vt:lpstr>The U.S. Enters  the War</vt:lpstr>
      <vt:lpstr>Japanese  Empire</vt:lpstr>
      <vt:lpstr>Take THAT, Japan!</vt:lpstr>
      <vt:lpstr>EMBARGO</vt:lpstr>
      <vt:lpstr>Japan Attacks Pearl Harbor</vt:lpstr>
      <vt:lpstr>A date which will live in infamy…</vt:lpstr>
      <vt:lpstr>Axis Pact</vt:lpstr>
      <vt:lpstr>December, 1941</vt:lpstr>
      <vt:lpstr>PowerPoint Presentation</vt:lpstr>
    </vt:vector>
  </TitlesOfParts>
  <Company>SDOC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USHC 7.1 - American Neutrality</dc:title>
  <dc:creator>Tom Richey</dc:creator>
  <cp:lastModifiedBy>michael tuttle</cp:lastModifiedBy>
  <cp:revision>75</cp:revision>
  <dcterms:created xsi:type="dcterms:W3CDTF">2015-12-10T03:04:56Z</dcterms:created>
  <dcterms:modified xsi:type="dcterms:W3CDTF">2016-12-16T11:51:58Z</dcterms:modified>
</cp:coreProperties>
</file>