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676400" y="18288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057400" y="4038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 idx="2"/>
          </p:nvPr>
        </p:nvSpPr>
        <p:spPr>
          <a:xfrm>
            <a:off x="1752600" y="12192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3"/>
          </p:nvPr>
        </p:nvSpPr>
        <p:spPr>
          <a:xfrm>
            <a:off x="1752600" y="2438400"/>
            <a:ext cx="7162799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1524000" y="5943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4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733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010400" y="5943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400" b="0" i="0" u="none" strike="noStrike" cap="none" baseline="0">
              <a:latin typeface="Trebuchet MS"/>
              <a:ea typeface="Trebuchet MS"/>
              <a:cs typeface="Trebuchet MS"/>
              <a:sym typeface="Trebuchet MS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752600" y="10668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752600" y="2209800"/>
            <a:ext cx="3511549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5403850" y="2438400"/>
            <a:ext cx="3511549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524000" y="5943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4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733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010400" y="5943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400" b="0" i="0" u="none" strike="noStrike" cap="none" baseline="0">
              <a:latin typeface="Trebuchet MS"/>
              <a:ea typeface="Trebuchet MS"/>
              <a:cs typeface="Trebuchet MS"/>
              <a:sym typeface="Trebuchet MS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752600" y="12192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752600" y="2438400"/>
            <a:ext cx="7162799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1524000" y="5943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4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733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010400" y="5943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400" b="0" i="0" u="none" strike="noStrike" cap="none" baseline="0">
              <a:latin typeface="Trebuchet MS"/>
              <a:ea typeface="Trebuchet MS"/>
              <a:cs typeface="Trebuchet MS"/>
              <a:sym typeface="Trebuchet MS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752600" y="12192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752600" y="2438400"/>
            <a:ext cx="7162799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1524000" y="5943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4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733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010400" y="5943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400" b="0" i="0" u="none" strike="noStrike" cap="none" baseline="0">
              <a:latin typeface="Trebuchet MS"/>
              <a:ea typeface="Trebuchet MS"/>
              <a:cs typeface="Trebuchet MS"/>
              <a:sym typeface="Trebuchet MS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1676400" y="18288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Powers of Congress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057400" y="4038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40" y="1848501"/>
            <a:ext cx="4006810" cy="3790299"/>
          </a:xfrm>
        </p:spPr>
        <p:txBody>
          <a:bodyPr/>
          <a:lstStyle/>
          <a:p>
            <a:r>
              <a:rPr lang="en-US" dirty="0" smtClean="0"/>
              <a:t>For THURDAY:</a:t>
            </a:r>
          </a:p>
          <a:p>
            <a:r>
              <a:rPr lang="en-US" dirty="0" smtClean="0"/>
              <a:t>Bring in a small paper bag (lunch-bag size)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403850" y="1848501"/>
            <a:ext cx="3511549" cy="4018899"/>
          </a:xfrm>
        </p:spPr>
        <p:txBody>
          <a:bodyPr/>
          <a:lstStyle/>
          <a:p>
            <a:r>
              <a:rPr lang="en-US" dirty="0" smtClean="0"/>
              <a:t>Find one small, school appropriate item to represent as many powers of congress as you </a:t>
            </a:r>
            <a:r>
              <a:rPr lang="en-US" smtClean="0"/>
              <a:t>can.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203250" y="1066800"/>
            <a:ext cx="7712099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>
                <a:solidFill>
                  <a:srgbClr val="CC0000"/>
                </a:solidFill>
              </a:rPr>
              <a:t>Activity: </a:t>
            </a:r>
            <a:r>
              <a:rPr lang="en-US" sz="3000">
                <a:solidFill>
                  <a:srgbClr val="CC0000"/>
                </a:solidFill>
              </a:rPr>
              <a:t>Classifying Powers of Congress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790500" y="1714500"/>
            <a:ext cx="3511500" cy="34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200">
                <a:solidFill>
                  <a:srgbClr val="CC0000"/>
                </a:solidFill>
              </a:rPr>
              <a:t>  1. Get out your Constitution outline!!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rgbClr val="CC0000"/>
                </a:solidFill>
              </a:rPr>
              <a:t>2. With a partner, decide whether each situation is an Expressed Power, an Implied Power, or a Denied Power.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rgbClr val="CC0000"/>
                </a:solidFill>
              </a:rPr>
              <a:t>3. If it is an Expressed Power, you must cite the Article, Section, and Clause of the Constitution that you found that Expressed Power.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>
              <a:solidFill>
                <a:srgbClr val="CC0000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5302000" y="1832175"/>
            <a:ext cx="3511500" cy="34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CC0000"/>
                </a:solidFill>
              </a:rPr>
              <a:t>4. If it is an Implied Power, you must cite Article 1, Section 8, Clause 18.</a:t>
            </a:r>
          </a:p>
          <a:p>
            <a:pPr lvl="0" indent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CC0000"/>
                </a:solidFill>
              </a:rPr>
              <a:t>5. If it is a Denied Power, you must cite the Article, Section and Clause that forbids that particular action by Congress.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752600" y="953125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Legislative Branch:</a:t>
            </a:r>
            <a:br>
              <a:rPr lang="en-US" sz="44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44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Job Description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52600" y="2211225"/>
            <a:ext cx="35115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Crafts bills (laws)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Can override a Presidential veto with 2/3 vote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Can impeach (put on trial) a President or judge for misconduct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Approves President’s choice of judges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Approves budget and treaties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Collecting/raising taxes and borrowing/making money</a:t>
            </a:r>
          </a:p>
          <a:p>
            <a:pPr marL="0" marR="0" lvl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403850" y="2211225"/>
            <a:ext cx="35115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 startAt="7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Declares war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 startAt="7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Maintaining the armed forces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 startAt="7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Regulates trade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 startAt="7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Grants copyrights and patents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 startAt="7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Maintaining the highway systems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 startAt="7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Setting uniform weights and measures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 startAt="7"/>
            </a:pPr>
            <a:r>
              <a:rPr lang="en-US" sz="2000" b="0" i="0" u="none" strike="noStrike" cap="none" baseline="0">
                <a:solidFill>
                  <a:srgbClr val="810303"/>
                </a:solidFill>
                <a:latin typeface="Trebuchet MS"/>
                <a:ea typeface="Trebuchet MS"/>
                <a:cs typeface="Trebuchet MS"/>
                <a:sym typeface="Trebuchet MS"/>
              </a:rPr>
              <a:t>Administering the postal services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438400" y="1030075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Congressional Power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2954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/>
              <a:t>1.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Power is granted to Congress in 3 ways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/>
              <a:t>1.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Expressed Powers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/>
              <a:t>2.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Implied Powers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/>
              <a:t>3. I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nherent Powers</a:t>
            </a:r>
          </a:p>
          <a:p>
            <a:pPr marL="0" marR="0" lvl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6705600" y="5410200"/>
            <a:ext cx="7096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Senate 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7805" y="2830428"/>
            <a:ext cx="3625200" cy="2416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752600" y="12192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Expressed Powers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395175" y="2483075"/>
            <a:ext cx="35499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/>
              <a:t>1.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Expressed Powers</a:t>
            </a:r>
          </a:p>
          <a:p>
            <a:pPr marL="91440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US" sz="1600"/>
              <a:t>1. 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Powers that are specifically listed in the Constitution</a:t>
            </a:r>
          </a:p>
          <a:p>
            <a:pPr marL="137160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400"/>
              <a:t>1. 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Article 1, Section 8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9187" y="2656837"/>
            <a:ext cx="3435587" cy="2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752600" y="12192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400" y="152400"/>
            <a:ext cx="8077200" cy="649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752600" y="12192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533400" y="428625"/>
            <a:ext cx="7848599" cy="6429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1788" y="213192"/>
            <a:ext cx="7819708" cy="639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752600" y="1174525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Implied Powers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618575" y="1991625"/>
            <a:ext cx="35052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Implied Powers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Powers deducted from the clearly stated powers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Necessary and Proper Clause (Article 1, Section 8, Clause 18)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AutoNum type="arabicPeriod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Congress has the power “…to make all laws which shall be </a:t>
            </a:r>
            <a:r>
              <a:rPr lang="en-US" sz="1400" b="1" i="1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necessary and proper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for carrying into execution the foregoing (expressed) powers…”</a:t>
            </a:r>
          </a:p>
          <a:p>
            <a:pPr marL="0" marR="0" lvl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6629400" y="5562600"/>
            <a:ext cx="1395411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Does this give too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much power to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Congress?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6537" y="3018971"/>
            <a:ext cx="2985018" cy="2401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752600" y="12192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95375"/>
            <a:ext cx="8839199" cy="477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752600" y="12192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Inherent Powers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752600" y="2002675"/>
            <a:ext cx="35052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000"/>
              <a:t>1. 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Inherent Powers</a:t>
            </a:r>
          </a:p>
          <a:p>
            <a:pPr marL="91440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US" sz="2200"/>
              <a:t>1.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Those held to belong to all world governments </a:t>
            </a:r>
          </a:p>
          <a:p>
            <a:pPr marL="91440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US" sz="2200"/>
              <a:t>2.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Include things like the power to control the nation's borders or expand its boundaries</a:t>
            </a:r>
          </a:p>
        </p:txBody>
      </p:sp>
      <p:sp>
        <p:nvSpPr>
          <p:cNvPr id="93" name="Shape 93"/>
          <p:cNvSpPr/>
          <p:nvPr/>
        </p:nvSpPr>
        <p:spPr>
          <a:xfrm>
            <a:off x="5410200" y="2649536"/>
            <a:ext cx="3505200" cy="3006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8006" y="2522723"/>
            <a:ext cx="2964668" cy="2543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Desk Lamp 1">
      <a:dk1>
        <a:srgbClr val="000000"/>
      </a:dk1>
      <a:lt1>
        <a:srgbClr val="CDCBB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CDCBBF"/>
      </a:accent3>
      <a:accent4>
        <a:srgbClr val="FBDF53"/>
      </a:accent4>
      <a:accent5>
        <a:srgbClr val="FF9966"/>
      </a:accent5>
      <a:accent6>
        <a:srgbClr val="CDCBBF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Macintosh PowerPoint</Application>
  <PresentationFormat>On-screen Show (4:3)</PresentationFormat>
  <Paragraphs>47</Paragraphs>
  <Slides>11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Theme</vt:lpstr>
      <vt:lpstr>Powers of Congress</vt:lpstr>
      <vt:lpstr>Legislative Branch: Job Description</vt:lpstr>
      <vt:lpstr>Congressional Power</vt:lpstr>
      <vt:lpstr>Expressed Powers</vt:lpstr>
      <vt:lpstr>Slide 5</vt:lpstr>
      <vt:lpstr>Slide 6</vt:lpstr>
      <vt:lpstr>Implied Powers</vt:lpstr>
      <vt:lpstr>Slide 8</vt:lpstr>
      <vt:lpstr>Inherent Powers</vt:lpstr>
      <vt:lpstr>ASSIGNMENT</vt:lpstr>
      <vt:lpstr>Activity: Classifying Powers of Congress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 of Congress</dc:title>
  <cp:lastModifiedBy>Michael Tuttle</cp:lastModifiedBy>
  <cp:revision>1</cp:revision>
  <dcterms:created xsi:type="dcterms:W3CDTF">2014-11-17T10:49:58Z</dcterms:created>
  <dcterms:modified xsi:type="dcterms:W3CDTF">2014-11-17T10:53:54Z</dcterms:modified>
</cp:coreProperties>
</file>