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88" r:id="rId10"/>
    <p:sldId id="276" r:id="rId11"/>
    <p:sldId id="263" r:id="rId12"/>
    <p:sldId id="277" r:id="rId13"/>
    <p:sldId id="278" r:id="rId14"/>
    <p:sldId id="264" r:id="rId15"/>
    <p:sldId id="265" r:id="rId16"/>
    <p:sldId id="266" r:id="rId17"/>
    <p:sldId id="279" r:id="rId18"/>
    <p:sldId id="289" r:id="rId19"/>
    <p:sldId id="290" r:id="rId20"/>
    <p:sldId id="291" r:id="rId21"/>
    <p:sldId id="285" r:id="rId22"/>
    <p:sldId id="280" r:id="rId23"/>
    <p:sldId id="281" r:id="rId24"/>
    <p:sldId id="292" r:id="rId25"/>
    <p:sldId id="293" r:id="rId26"/>
    <p:sldId id="294" r:id="rId27"/>
    <p:sldId id="295" r:id="rId28"/>
    <p:sldId id="267" r:id="rId29"/>
    <p:sldId id="282" r:id="rId30"/>
    <p:sldId id="297" r:id="rId31"/>
    <p:sldId id="298" r:id="rId32"/>
    <p:sldId id="299" r:id="rId33"/>
    <p:sldId id="269" r:id="rId34"/>
    <p:sldId id="271" r:id="rId35"/>
    <p:sldId id="283" r:id="rId36"/>
    <p:sldId id="272" r:id="rId37"/>
    <p:sldId id="284" r:id="rId38"/>
    <p:sldId id="273" r:id="rId39"/>
    <p:sldId id="274" r:id="rId40"/>
    <p:sldId id="300" r:id="rId41"/>
    <p:sldId id="286" r:id="rId42"/>
    <p:sldId id="301" r:id="rId43"/>
    <p:sldId id="287" r:id="rId44"/>
    <p:sldId id="303" r:id="rId45"/>
    <p:sldId id="304" r:id="rId46"/>
    <p:sldId id="302" r:id="rId47"/>
  </p:sldIdLst>
  <p:sldSz cx="9144000" cy="6858000" type="screen4x3"/>
  <p:notesSz cx="6858000" cy="9080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>
      <p:cViewPr varScale="1">
        <p:scale>
          <a:sx n="107" d="100"/>
          <a:sy n="107" d="100"/>
        </p:scale>
        <p:origin x="176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AE7AE56-0E39-4860-A463-A23AFEC7CF7B}" type="datetimeFigureOut">
              <a:rPr lang="en-US"/>
              <a:pPr>
                <a:defRPr/>
              </a:pPr>
              <a:t>12/13/16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C7140F7-AEBA-4431-A368-160096F50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AD7D0E9-401A-46EE-B4D2-EBF7A191DBE6}" type="datetimeFigureOut">
              <a:rPr lang="en-US"/>
              <a:pPr>
                <a:defRPr/>
              </a:pPr>
              <a:t>12/13/16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8"/>
            <a:ext cx="4540250" cy="3405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3238"/>
            <a:ext cx="5486400" cy="408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9027267-C17D-4B2C-89DE-2F0A9BA35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BCE3FA-4304-443D-BCD2-4E00D75953D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04A51C-432F-409C-BCA9-B55E51D3C94B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3704E6-7CD6-4DA7-95CD-EAE321253054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9E206E-AE8D-4DC3-AF2A-43E95D168FB2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F5494D-1823-4F87-AC63-73284D2562B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31CF15-C479-4159-89DD-3C8ADA2AE038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DE8412-1D90-4448-8E9B-4E83CE61D981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85C7DA-4BFC-464F-896D-0FE1BA582ACF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C526A4-00EE-4D0B-850B-CA35E55C2B9E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54E40C-2919-4E41-9FA1-64EA951E028D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090289-85AF-4161-8E75-A0F22FC32B2B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095771-CE2F-433C-94C7-765FAB3063A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FBB05B-83C0-4B10-A069-8A0859B10DE8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4398AD-598C-4259-B79E-0A4B0015BAB6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C257AE-C68C-48BD-8FA1-BF0F4884A075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8047F7-33FD-4780-97AB-89689E394436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B1E68C-2B59-4A93-9F64-5A24D1845C69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1171C4-76B7-4478-830D-ED41414442C2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F2C5FF-ABAC-4F83-B4C1-70BE0D06751C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BD99DF-2952-4446-AA51-09ACF243D422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FFF6A8-A723-4E3B-83AA-B0602A899C1E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53B4E6-01D0-4DA0-8353-DCB3A417E89B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16D701-E5BF-4E42-8003-BB0BAAB16842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D15E68-2F55-4A02-AB21-1C978B2E346D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9FE10E-A638-46E2-B4DB-461EA39E9E54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2B4ABF-6370-45D2-93C9-D31E480806C1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E7A35C-8776-4B62-8A40-BA3EB22FC537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7E4661-C7D6-490B-889B-13F58EE2E734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B77DB8-9D01-4A9F-BBCD-3656BE0B3708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008595-CF9C-4FD3-B020-2241C1546526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1AA21D-486E-4064-A9F9-F9DB500263F0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941672-4D03-4F2D-AE40-969D7A915C82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362CBF-96FD-4BEF-BC91-876BB3A731B7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62C014-A3A7-4A75-8738-3F1BCFDD1B4C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8AAFDD-50EF-472B-8FB6-57BB56A4C09D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A0B896-E8CB-410C-82FA-FC1B0682956B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A58055-33E4-49EF-8DD6-E31B99C9FAF4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AB6644-360C-4B11-BB1B-EE2C90BD01C3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C57EFA-E5F0-47B7-9259-68AA2EC95451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129F72-8DDC-4BFD-8AC1-6999D4A17213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9BB119-8FCE-4B40-BB6E-112C27AF30D4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235846-F0CF-47A2-A4BF-E08B451A860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DD46F1-602E-48FD-9C7C-12B43C94C93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CDFF4C-3C34-4548-BC1A-FAC55BD226C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BC6E23-A9BA-4774-8FB9-214F361F0D55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3A9A38-2810-4B15-9B2B-15BD610D3922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86311-C6D8-44D7-84E5-52A9D05FD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8FCB1-F472-4C90-BFFE-A185081C7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DE5B1-0F92-40D8-AACB-67D69DC53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7DC9E-120B-4F5D-840A-A309A2CF7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5CAC3-49FF-4A0C-AF55-E95336175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23241-4CAE-411F-87BE-A3E185B8B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295B-368C-4C3D-983B-3AC466C73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8E2C0-593E-46CB-8F3E-768187EAC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33B0E-8A9B-484B-873C-351ECDB38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945CA-A9BD-478B-A099-5D1BE9E77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50C6C-C93D-4E06-9C7F-E4F50183A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B785BA5-7A9C-41F6-8349-8D3A32539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>
    <p:cover dir="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rusi.org/images/magic/cache/LI45373890E0D2D-370x278.jpg&amp;imgrefurl=http://www.rusi.org/research/militarysciences/history/commentary/ref:C4538D604EF124/&amp;usg=__iBWpNCghUUBV-6-r801EMoKicoo=&amp;h=278&amp;w=370&amp;sz=12&amp;hl=en&amp;start=7&amp;tbnid=aXRoP8yVK9DnDM:&amp;tbnh=92&amp;tbnw=122&amp;prev=/images?q=The+Battle+of+Britain&amp;gbv=2&amp;hl=en&amp;safe=active" TargetMode="External"/><Relationship Id="rId4" Type="http://schemas.openxmlformats.org/officeDocument/2006/relationships/image" Target="../media/image9.jpeg"/><Relationship Id="rId5" Type="http://schemas.openxmlformats.org/officeDocument/2006/relationships/hyperlink" Target="http://farm3.static.flickr.com/2104/1796470669_86adbbf619.jpg" TargetMode="External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hyperlink" Target="http://images.google.com/hosted/life/f?q=Blackshirts+Italy&amp;prev=/images?q=Blackshirts+Italy&amp;start=20&amp;gbv=2&amp;ndsp=20&amp;hl=en&amp;safe=active&amp;sa=N&amp;imgurl=c4248b4eac0d4b07" TargetMode="External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png"/><Relationship Id="rId5" Type="http://schemas.openxmlformats.org/officeDocument/2006/relationships/hyperlink" Target="http://isurvived.org/Pictures_iSurvived-4/Nordhausen-corpses.GIF" TargetMode="External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24: A World in Flames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1931-1941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War Begins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lvl="2" eaLnBrk="1" hangingPunct="1">
              <a:defRPr/>
            </a:pPr>
            <a:r>
              <a:rPr lang="en-US" sz="3100" dirty="0" smtClean="0"/>
              <a:t>British and French troops become trapped</a:t>
            </a:r>
          </a:p>
          <a:p>
            <a:pPr lvl="3" eaLnBrk="1" hangingPunct="1">
              <a:defRPr/>
            </a:pPr>
            <a:r>
              <a:rPr lang="en-US" sz="3100" dirty="0" smtClean="0"/>
              <a:t>French miscalculate German approach</a:t>
            </a:r>
          </a:p>
          <a:p>
            <a:pPr lvl="3" eaLnBrk="1" hangingPunct="1">
              <a:defRPr/>
            </a:pPr>
            <a:r>
              <a:rPr lang="en-US" sz="3100" dirty="0" smtClean="0"/>
              <a:t>The Miracle at Dunkirk</a:t>
            </a:r>
          </a:p>
          <a:p>
            <a:pPr lvl="2" eaLnBrk="1" hangingPunct="1">
              <a:defRPr/>
            </a:pPr>
            <a:r>
              <a:rPr lang="en-US" sz="3100" dirty="0" smtClean="0"/>
              <a:t>June 22, 1940 France surrenders</a:t>
            </a:r>
          </a:p>
          <a:p>
            <a:pPr lvl="3" eaLnBrk="1" hangingPunct="1">
              <a:defRPr/>
            </a:pPr>
            <a:r>
              <a:rPr lang="en-US" sz="3100" dirty="0" smtClean="0"/>
              <a:t>Ironically the surrender happened in the same railway car in which German had surrendered at the end of WWI</a:t>
            </a:r>
          </a:p>
          <a:p>
            <a:pPr lvl="2" eaLnBrk="1" hangingPunct="1">
              <a:defRPr/>
            </a:pPr>
            <a:r>
              <a:rPr lang="en-US" sz="3100" dirty="0" smtClean="0"/>
              <a:t>Germany installed a puppet government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286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Britain </a:t>
            </a:r>
            <a:r>
              <a:rPr lang="en-US" sz="3600" dirty="0" smtClean="0"/>
              <a:t>Remains</a:t>
            </a:r>
            <a:r>
              <a:rPr lang="en-US" sz="4000" dirty="0" smtClean="0"/>
              <a:t> Defiant (cont)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763000" cy="5715000"/>
          </a:xfrm>
        </p:spPr>
        <p:txBody>
          <a:bodyPr/>
          <a:lstStyle/>
          <a:p>
            <a:pPr lvl="2" eaLnBrk="1" hangingPunct="1">
              <a:defRPr/>
            </a:pPr>
            <a:r>
              <a:rPr lang="en-US" sz="3100" dirty="0" smtClean="0"/>
              <a:t>Churchill’s determination </a:t>
            </a:r>
          </a:p>
          <a:p>
            <a:pPr lvl="3" eaLnBrk="1" hangingPunct="1">
              <a:defRPr/>
            </a:pPr>
            <a:r>
              <a:rPr lang="en-US" sz="3100" dirty="0" smtClean="0"/>
              <a:t>Speech rallies British people and alerts America of Britain’s state</a:t>
            </a:r>
          </a:p>
          <a:p>
            <a:pPr lvl="1" eaLnBrk="1" hangingPunct="1">
              <a:defRPr/>
            </a:pPr>
            <a:r>
              <a:rPr lang="en-US" sz="3100" dirty="0" smtClean="0"/>
              <a:t>The invasion of Britain</a:t>
            </a:r>
          </a:p>
          <a:p>
            <a:pPr lvl="2" eaLnBrk="1" hangingPunct="1">
              <a:defRPr/>
            </a:pPr>
            <a:r>
              <a:rPr lang="en-US" sz="3100" dirty="0" smtClean="0"/>
              <a:t>The difficulties faced by Germany</a:t>
            </a:r>
          </a:p>
          <a:p>
            <a:pPr lvl="3" eaLnBrk="1" hangingPunct="1">
              <a:defRPr/>
            </a:pPr>
            <a:r>
              <a:rPr lang="en-US" sz="3100" dirty="0" smtClean="0"/>
              <a:t>Had to cross the English channel </a:t>
            </a:r>
          </a:p>
          <a:p>
            <a:pPr lvl="3" eaLnBrk="1" hangingPunct="1">
              <a:defRPr/>
            </a:pPr>
            <a:r>
              <a:rPr lang="en-US" sz="3100" dirty="0" smtClean="0"/>
              <a:t>Only had a few transport ships</a:t>
            </a:r>
          </a:p>
          <a:p>
            <a:pPr lvl="3" eaLnBrk="1" hangingPunct="1">
              <a:defRPr/>
            </a:pPr>
            <a:r>
              <a:rPr lang="en-US" sz="3100" dirty="0" smtClean="0"/>
              <a:t>British Royal Air Force was a great threat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100" dirty="0" smtClean="0"/>
              <a:t>German victory depended on Royal Air Force defeat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Britain </a:t>
            </a:r>
            <a:r>
              <a:rPr lang="en-US" sz="4000" dirty="0" smtClean="0"/>
              <a:t>Remains</a:t>
            </a:r>
            <a:r>
              <a:rPr lang="en-US" dirty="0" smtClean="0"/>
              <a:t> Defiant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defRPr/>
            </a:pPr>
            <a:r>
              <a:rPr lang="en-US" sz="3100" dirty="0" smtClean="0"/>
              <a:t>The Battle of Britain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3100" dirty="0" smtClean="0"/>
              <a:t>Began in August 1940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3100" dirty="0" smtClean="0"/>
              <a:t>Luftwaffe attempt to eliminate British Royal Air Force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3100" dirty="0" smtClean="0"/>
              <a:t>Air battle lasted into the fall of 1940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100" dirty="0" smtClean="0"/>
              <a:t>The accidental bombing of London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3100" dirty="0" smtClean="0"/>
              <a:t>August 23, 1940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3100" dirty="0" smtClean="0"/>
              <a:t>The British retaliate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3100" dirty="0" smtClean="0"/>
              <a:t>Hitler’s new goal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37891" name="Picture 6" descr="LI45373890E0D2D-370x27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3716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4876800"/>
            <a:ext cx="14478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Britain </a:t>
            </a:r>
            <a:r>
              <a:rPr lang="en-US" sz="4000" dirty="0" smtClean="0"/>
              <a:t>Remains</a:t>
            </a:r>
            <a:r>
              <a:rPr lang="en-US" dirty="0" smtClean="0"/>
              <a:t> Defiant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defRPr/>
            </a:pPr>
            <a:r>
              <a:rPr lang="en-US" sz="3100" dirty="0" smtClean="0"/>
              <a:t>Britain’s advantage versus it’s disadvantage in the air battle 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3100" dirty="0" smtClean="0"/>
              <a:t>Germany’s numbers versus British innovative technology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3100" dirty="0" smtClean="0"/>
              <a:t>Radar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100" dirty="0" smtClean="0"/>
              <a:t>British fighters triumph	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3100" dirty="0" smtClean="0"/>
              <a:t>Churchill, “Never in the field of human conflict was so much owed by so many to so few.”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3100" dirty="0" smtClean="0"/>
              <a:t>October 12, 1940, Hitler cancelled the invasion of Britain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Section 3: The Holocaust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3100" dirty="0" smtClean="0"/>
              <a:t>I. Nazi Persecution of the Jews</a:t>
            </a:r>
          </a:p>
          <a:p>
            <a:pPr lvl="1" eaLnBrk="1" hangingPunct="1">
              <a:defRPr/>
            </a:pPr>
            <a:r>
              <a:rPr lang="en-US" sz="3100" dirty="0" smtClean="0"/>
              <a:t>During the Holocaust the 6 million Jews were killed</a:t>
            </a:r>
          </a:p>
          <a:p>
            <a:pPr lvl="1" eaLnBrk="1" hangingPunct="1">
              <a:defRPr/>
            </a:pPr>
            <a:r>
              <a:rPr lang="en-US" sz="3100" dirty="0" smtClean="0"/>
              <a:t>Nazi ideology</a:t>
            </a:r>
          </a:p>
          <a:p>
            <a:pPr lvl="2" eaLnBrk="1" hangingPunct="1">
              <a:defRPr/>
            </a:pPr>
            <a:r>
              <a:rPr lang="en-US" sz="3100" dirty="0" smtClean="0"/>
              <a:t>Hitler’s Mein </a:t>
            </a:r>
            <a:r>
              <a:rPr lang="en-US" sz="3100" dirty="0" err="1" smtClean="0"/>
              <a:t>Kampf</a:t>
            </a:r>
            <a:endParaRPr lang="en-US" sz="3100" dirty="0" smtClean="0"/>
          </a:p>
          <a:p>
            <a:pPr lvl="3" eaLnBrk="1" hangingPunct="1">
              <a:defRPr/>
            </a:pPr>
            <a:r>
              <a:rPr lang="en-US" sz="3100" dirty="0" smtClean="0"/>
              <a:t>Political racial policies</a:t>
            </a:r>
          </a:p>
          <a:p>
            <a:pPr lvl="2" eaLnBrk="1" hangingPunct="1">
              <a:defRPr/>
            </a:pPr>
            <a:r>
              <a:rPr lang="en-US" sz="3100" dirty="0" smtClean="0"/>
              <a:t>Aim of persecution</a:t>
            </a:r>
          </a:p>
          <a:p>
            <a:pPr lvl="3" eaLnBrk="1" hangingPunct="1">
              <a:defRPr/>
            </a:pPr>
            <a:r>
              <a:rPr lang="en-US" sz="3100" dirty="0" smtClean="0"/>
              <a:t>Those who oppose them, the disabled, Gypsies, homosexuals, and Slavic people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Nazi Persecution of the Jew (cont)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715000"/>
          </a:xfrm>
        </p:spPr>
        <p:txBody>
          <a:bodyPr/>
          <a:lstStyle/>
          <a:p>
            <a:pPr lvl="3" eaLnBrk="1" hangingPunct="1">
              <a:defRPr/>
            </a:pPr>
            <a:r>
              <a:rPr lang="en-US" sz="3100" dirty="0" smtClean="0"/>
              <a:t>Strongest hatred reserved for the Jews</a:t>
            </a:r>
          </a:p>
          <a:p>
            <a:pPr lvl="4" eaLnBrk="1" hangingPunct="1">
              <a:defRPr/>
            </a:pPr>
            <a:r>
              <a:rPr lang="en-US" sz="3100" dirty="0" smtClean="0"/>
              <a:t>They saw all Jewish people as evil no matter their religion, occupation, or education.</a:t>
            </a:r>
            <a:endParaRPr lang="en-US" dirty="0" smtClean="0"/>
          </a:p>
          <a:p>
            <a:pPr lvl="1" eaLnBrk="1" hangingPunct="1">
              <a:defRPr/>
            </a:pPr>
            <a:r>
              <a:rPr lang="en-US" sz="3100" dirty="0" smtClean="0"/>
              <a:t>The Nuremberg Laws of 1935</a:t>
            </a:r>
          </a:p>
          <a:p>
            <a:pPr lvl="3" eaLnBrk="1" hangingPunct="1">
              <a:defRPr/>
            </a:pPr>
            <a:r>
              <a:rPr lang="en-US" sz="3100" dirty="0" smtClean="0"/>
              <a:t>Took citizenship away from Jewish Germans</a:t>
            </a:r>
          </a:p>
          <a:p>
            <a:pPr lvl="3" eaLnBrk="1" hangingPunct="1">
              <a:defRPr/>
            </a:pPr>
            <a:r>
              <a:rPr lang="en-US" sz="3100" dirty="0" smtClean="0"/>
              <a:t>Banned marriage between Jews and other Germans</a:t>
            </a:r>
          </a:p>
          <a:p>
            <a:pPr lvl="3" eaLnBrk="1" hangingPunct="1">
              <a:defRPr/>
            </a:pPr>
            <a:r>
              <a:rPr lang="en-US" sz="3100" dirty="0" smtClean="0"/>
              <a:t>Jews could not hold public office or vote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839200" cy="6248400"/>
          </a:xfrm>
        </p:spPr>
        <p:txBody>
          <a:bodyPr/>
          <a:lstStyle/>
          <a:p>
            <a:pPr lvl="3" eaLnBrk="1" hangingPunct="1">
              <a:defRPr/>
            </a:pPr>
            <a:r>
              <a:rPr lang="en-US" sz="3100" dirty="0" smtClean="0"/>
              <a:t>Passports marked with a red “J” </a:t>
            </a:r>
          </a:p>
          <a:p>
            <a:pPr lvl="3" eaLnBrk="1" hangingPunct="1">
              <a:defRPr/>
            </a:pPr>
            <a:r>
              <a:rPr lang="en-US" sz="3100" dirty="0" smtClean="0"/>
              <a:t>By 1936 at least half of Germany’s Jew were jobless</a:t>
            </a:r>
          </a:p>
          <a:p>
            <a:pPr lvl="4" eaLnBrk="1" hangingPunct="1">
              <a:defRPr/>
            </a:pPr>
            <a:r>
              <a:rPr lang="en-US" sz="3100" dirty="0" smtClean="0"/>
              <a:t>Could not work as journalist, civil servants, farmers, teachers, or actors, and could not practice law, medicine, or operate businesses.</a:t>
            </a:r>
          </a:p>
          <a:p>
            <a:pPr lvl="1" eaLnBrk="1" hangingPunct="1">
              <a:defRPr/>
            </a:pPr>
            <a:r>
              <a:rPr lang="en-US" sz="3100" dirty="0" err="1" smtClean="0"/>
              <a:t>Kristallnacht</a:t>
            </a:r>
            <a:endParaRPr lang="en-US" sz="3100" dirty="0" smtClean="0"/>
          </a:p>
          <a:p>
            <a:pPr lvl="2" eaLnBrk="1" hangingPunct="1">
              <a:defRPr/>
            </a:pPr>
            <a:r>
              <a:rPr lang="en-US" sz="3100" dirty="0" smtClean="0"/>
              <a:t>November 7, 1938</a:t>
            </a:r>
          </a:p>
          <a:p>
            <a:pPr lvl="2" eaLnBrk="1" hangingPunct="1">
              <a:defRPr/>
            </a:pPr>
            <a:r>
              <a:rPr lang="en-US" sz="3100" dirty="0" smtClean="0"/>
              <a:t>Infuriated Hitler responds</a:t>
            </a:r>
          </a:p>
          <a:p>
            <a:pPr lvl="3" eaLnBrk="1" hangingPunct="1">
              <a:defRPr/>
            </a:pPr>
            <a:r>
              <a:rPr lang="en-US" sz="3100" dirty="0" smtClean="0"/>
              <a:t>Propaganda </a:t>
            </a:r>
          </a:p>
          <a:p>
            <a:pPr lvl="4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  <a:p>
            <a:pPr lvl="3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Nazi Persecution of the Jew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eaLnBrk="1" hangingPunct="1">
              <a:defRPr/>
            </a:pPr>
            <a:r>
              <a:rPr lang="en-US" sz="3100" dirty="0" err="1" smtClean="0"/>
              <a:t>Kristallnacht</a:t>
            </a:r>
            <a:r>
              <a:rPr lang="en-US" sz="3100" dirty="0" smtClean="0"/>
              <a:t>, “the night of broken glass”</a:t>
            </a:r>
          </a:p>
          <a:p>
            <a:pPr lvl="3" eaLnBrk="1" hangingPunct="1">
              <a:defRPr/>
            </a:pPr>
            <a:r>
              <a:rPr lang="en-US" sz="3100" dirty="0" smtClean="0"/>
              <a:t>Occurred throughout Germany and Austria</a:t>
            </a:r>
          </a:p>
          <a:p>
            <a:pPr lvl="2" eaLnBrk="1" hangingPunct="1">
              <a:defRPr/>
            </a:pPr>
            <a:r>
              <a:rPr lang="en-US" sz="3100" dirty="0" smtClean="0"/>
              <a:t>The terror continued into the next day</a:t>
            </a:r>
          </a:p>
          <a:p>
            <a:pPr lvl="3" eaLnBrk="1" hangingPunct="1">
              <a:defRPr/>
            </a:pPr>
            <a:r>
              <a:rPr lang="en-US" sz="3100" dirty="0" smtClean="0"/>
              <a:t>The Gestapo</a:t>
            </a:r>
          </a:p>
          <a:p>
            <a:pPr lvl="3" eaLnBrk="1" hangingPunct="1">
              <a:defRPr/>
            </a:pPr>
            <a:r>
              <a:rPr lang="en-US" sz="3100" dirty="0" smtClean="0"/>
              <a:t>Insult to injury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3100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52400"/>
            <a:ext cx="6553200" cy="4029075"/>
          </a:xfrm>
        </p:spPr>
      </p:pic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200400"/>
            <a:ext cx="29749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886200"/>
            <a:ext cx="407193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228600"/>
            <a:ext cx="6934200" cy="3813175"/>
          </a:xfrm>
        </p:spPr>
      </p:pic>
      <p:pic>
        <p:nvPicPr>
          <p:cNvPr id="5222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2971800"/>
            <a:ext cx="3160713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429000"/>
            <a:ext cx="39624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Section 1: America and the World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/>
              <a:t>I. </a:t>
            </a:r>
            <a:r>
              <a:rPr lang="en-US" dirty="0" smtClean="0"/>
              <a:t>The Rise of Dictators</a:t>
            </a:r>
          </a:p>
          <a:p>
            <a:pPr lvl="1" eaLnBrk="1" hangingPunct="1">
              <a:defRPr/>
            </a:pPr>
            <a:r>
              <a:rPr lang="en-US" sz="3200" dirty="0" smtClean="0"/>
              <a:t>The treaty that ended World War I and the economic depression that followed contributed to the rise of dictatorships in Europe and Asia.</a:t>
            </a:r>
          </a:p>
          <a:p>
            <a:pPr lvl="1" eaLnBrk="1" hangingPunct="1">
              <a:defRPr/>
            </a:pPr>
            <a:r>
              <a:rPr lang="en-US" sz="3200" dirty="0" smtClean="0"/>
              <a:t>Italy developed the first major dictatorship in Europe.</a:t>
            </a:r>
          </a:p>
          <a:p>
            <a:pPr lvl="2" eaLnBrk="1" hangingPunct="1">
              <a:defRPr/>
            </a:pPr>
            <a:r>
              <a:rPr lang="en-US" sz="3200" dirty="0" smtClean="0"/>
              <a:t>Benito Mussolini </a:t>
            </a:r>
          </a:p>
          <a:p>
            <a:pPr lvl="2" eaLnBrk="1" hangingPunct="1">
              <a:defRPr/>
            </a:pPr>
            <a:r>
              <a:rPr lang="en-US" sz="3200" dirty="0" smtClean="0"/>
              <a:t>Fascism			</a:t>
            </a:r>
          </a:p>
          <a:p>
            <a:pPr lvl="2" eaLnBrk="1" hangingPunct="1">
              <a:defRPr/>
            </a:pPr>
            <a:r>
              <a:rPr lang="en-US" sz="3200" dirty="0" err="1" smtClean="0"/>
              <a:t>Blackshirts</a:t>
            </a:r>
            <a:r>
              <a:rPr lang="en-US" sz="3200" dirty="0" smtClean="0"/>
              <a:t>	</a:t>
            </a:r>
            <a:r>
              <a:rPr lang="en-US" sz="2800" dirty="0" smtClean="0"/>
              <a:t>					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17411" name="Picture 7" descr="Benito_Mussol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572000"/>
            <a:ext cx="114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highres_30009971%20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572000"/>
            <a:ext cx="1143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hife-img" descr="c?q=c4248b4eac0d4b07_landi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4572000"/>
            <a:ext cx="1905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62400" y="228600"/>
            <a:ext cx="4800600" cy="2640013"/>
          </a:xfrm>
        </p:spPr>
      </p:pic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168650"/>
            <a:ext cx="424815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219200"/>
            <a:ext cx="33893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200" dirty="0" smtClean="0"/>
              <a:t>Nazi Persecution of the Jew (cont)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z="3100" dirty="0" smtClean="0"/>
              <a:t>Jewish Refugees Try to Flee</a:t>
            </a:r>
          </a:p>
          <a:p>
            <a:pPr lvl="2" eaLnBrk="1" hangingPunct="1">
              <a:defRPr/>
            </a:pPr>
            <a:r>
              <a:rPr lang="en-US" sz="3100" dirty="0" smtClean="0"/>
              <a:t>Escalation of persecution following </a:t>
            </a:r>
            <a:r>
              <a:rPr lang="en-US" sz="3100" dirty="0" err="1" smtClean="0"/>
              <a:t>Kristallnacht</a:t>
            </a:r>
            <a:r>
              <a:rPr lang="en-US" sz="3100" dirty="0" smtClean="0"/>
              <a:t> </a:t>
            </a:r>
          </a:p>
          <a:p>
            <a:pPr lvl="2" eaLnBrk="1" hangingPunct="1">
              <a:defRPr/>
            </a:pPr>
            <a:r>
              <a:rPr lang="en-US" sz="3100" dirty="0" smtClean="0"/>
              <a:t>1933 to 1939</a:t>
            </a:r>
          </a:p>
          <a:p>
            <a:pPr lvl="3" eaLnBrk="1" hangingPunct="1">
              <a:defRPr/>
            </a:pPr>
            <a:r>
              <a:rPr lang="en-US" sz="3100" dirty="0" smtClean="0"/>
              <a:t>350,000 Jews escaped Nazi controlled Germany</a:t>
            </a:r>
          </a:p>
          <a:p>
            <a:pPr lvl="3" eaLnBrk="1" hangingPunct="1">
              <a:defRPr/>
            </a:pPr>
            <a:r>
              <a:rPr lang="en-US" sz="3100" dirty="0" smtClean="0"/>
              <a:t>Included Albert Einstein and Otto Frank</a:t>
            </a:r>
          </a:p>
        </p:txBody>
      </p:sp>
    </p:spTree>
  </p:cSld>
  <p:clrMapOvr>
    <a:masterClrMapping/>
  </p:clrMapOvr>
  <p:transition>
    <p:cover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Nazi Persecution of the Jew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lvl="2" eaLnBrk="1" hangingPunct="1">
              <a:defRPr/>
            </a:pPr>
            <a:r>
              <a:rPr lang="en-US" sz="3100" dirty="0" smtClean="0"/>
              <a:t>Jewish refugees overwhelm other countries</a:t>
            </a:r>
          </a:p>
          <a:p>
            <a:pPr lvl="3" eaLnBrk="1" hangingPunct="1">
              <a:defRPr/>
            </a:pPr>
            <a:r>
              <a:rPr lang="en-US" sz="3100" dirty="0" smtClean="0"/>
              <a:t>Especially following the Nazi </a:t>
            </a:r>
            <a:r>
              <a:rPr lang="en-US" sz="3100" dirty="0" err="1" smtClean="0"/>
              <a:t>Anschluss</a:t>
            </a:r>
            <a:endParaRPr lang="en-US" sz="3100" dirty="0" smtClean="0"/>
          </a:p>
          <a:p>
            <a:pPr lvl="3" eaLnBrk="1" hangingPunct="1">
              <a:defRPr/>
            </a:pPr>
            <a:r>
              <a:rPr lang="en-US" sz="3100" dirty="0" smtClean="0"/>
              <a:t>Visas to the United States</a:t>
            </a:r>
          </a:p>
          <a:p>
            <a:pPr lvl="4" eaLnBrk="1" hangingPunct="1">
              <a:defRPr/>
            </a:pPr>
            <a:r>
              <a:rPr lang="en-US" sz="3100" dirty="0" smtClean="0"/>
              <a:t>3,000 applications a day from Jews in Austria</a:t>
            </a:r>
          </a:p>
          <a:p>
            <a:pPr lvl="3" eaLnBrk="1" hangingPunct="1">
              <a:defRPr/>
            </a:pPr>
            <a:r>
              <a:rPr lang="en-US" sz="3100" dirty="0" smtClean="0"/>
              <a:t>Many never received visas and remained trapped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Nazi Persecution of the Jew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334000"/>
          </a:xfrm>
        </p:spPr>
        <p:txBody>
          <a:bodyPr/>
          <a:lstStyle/>
          <a:p>
            <a:pPr lvl="2" eaLnBrk="1" hangingPunct="1">
              <a:defRPr/>
            </a:pPr>
            <a:r>
              <a:rPr lang="en-US" sz="3100" dirty="0" smtClean="0"/>
              <a:t>Factors limiting Jewish immigration to the U.S </a:t>
            </a:r>
          </a:p>
          <a:p>
            <a:pPr lvl="3" eaLnBrk="1" hangingPunct="1">
              <a:defRPr/>
            </a:pPr>
            <a:r>
              <a:rPr lang="en-US" sz="3100" dirty="0" smtClean="0"/>
              <a:t>Jews were prohibited from taking more then $4 out of Germany</a:t>
            </a:r>
          </a:p>
          <a:p>
            <a:pPr lvl="4" eaLnBrk="1" hangingPunct="1">
              <a:defRPr/>
            </a:pPr>
            <a:r>
              <a:rPr lang="en-US" sz="3100" dirty="0" smtClean="0"/>
              <a:t>They would be depended on the country they arrived at</a:t>
            </a:r>
          </a:p>
          <a:p>
            <a:pPr lvl="3" eaLnBrk="1" hangingPunct="1">
              <a:defRPr/>
            </a:pPr>
            <a:r>
              <a:rPr lang="en-US" sz="3100" dirty="0" smtClean="0"/>
              <a:t>The economic depression</a:t>
            </a:r>
          </a:p>
          <a:p>
            <a:pPr lvl="4" eaLnBrk="1" hangingPunct="1">
              <a:defRPr/>
            </a:pPr>
            <a:r>
              <a:rPr lang="en-US" sz="3100" dirty="0" smtClean="0"/>
              <a:t>Unemployment was high and this would not help</a:t>
            </a:r>
          </a:p>
          <a:p>
            <a:pPr lvl="3" eaLnBrk="1" hangingPunct="1">
              <a:defRPr/>
            </a:pPr>
            <a:r>
              <a:rPr lang="en-US" sz="3100" dirty="0" smtClean="0"/>
              <a:t>Immigration quotas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228600"/>
            <a:ext cx="5486400" cy="3017838"/>
          </a:xfrm>
        </p:spPr>
      </p:pic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2075" y="2057400"/>
            <a:ext cx="39719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429000"/>
            <a:ext cx="4572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381000"/>
            <a:ext cx="5562600" cy="2808288"/>
          </a:xfrm>
        </p:spPr>
      </p:pic>
      <p:pic>
        <p:nvPicPr>
          <p:cNvPr id="645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2057400"/>
            <a:ext cx="4067175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429000"/>
            <a:ext cx="51054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3630613"/>
            <a:ext cx="5867400" cy="3227387"/>
          </a:xfrm>
        </p:spPr>
      </p:pic>
      <p:pic>
        <p:nvPicPr>
          <p:cNvPr id="6656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28600"/>
            <a:ext cx="5105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886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533400"/>
            <a:ext cx="3810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28800" y="304800"/>
            <a:ext cx="5715000" cy="3143250"/>
          </a:xfrm>
        </p:spPr>
      </p:pic>
      <p:pic>
        <p:nvPicPr>
          <p:cNvPr id="686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810000"/>
            <a:ext cx="3810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581400"/>
            <a:ext cx="33337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6324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II. The Final Solution</a:t>
            </a:r>
          </a:p>
          <a:p>
            <a:pPr lvl="1" eaLnBrk="1" hangingPunct="1">
              <a:defRPr/>
            </a:pPr>
            <a:r>
              <a:rPr lang="en-US" sz="3200" dirty="0" smtClean="0"/>
              <a:t>The </a:t>
            </a:r>
            <a:r>
              <a:rPr lang="en-US" sz="3200" dirty="0" err="1" smtClean="0"/>
              <a:t>Wannsee</a:t>
            </a:r>
            <a:r>
              <a:rPr lang="en-US" sz="3200" dirty="0" smtClean="0"/>
              <a:t> Conference, January 20, 1942</a:t>
            </a:r>
          </a:p>
          <a:p>
            <a:pPr lvl="2" eaLnBrk="1" hangingPunct="1">
              <a:defRPr/>
            </a:pPr>
            <a:r>
              <a:rPr lang="en-US" sz="3200" dirty="0" smtClean="0"/>
              <a:t>Solution of the Jews and undesirables</a:t>
            </a:r>
          </a:p>
          <a:p>
            <a:pPr lvl="3" eaLnBrk="1" hangingPunct="1">
              <a:defRPr/>
            </a:pPr>
            <a:r>
              <a:rPr lang="en-US" sz="3200" dirty="0" smtClean="0"/>
              <a:t>Round up the Jews and undesirables</a:t>
            </a:r>
          </a:p>
          <a:p>
            <a:pPr lvl="3" eaLnBrk="1" hangingPunct="1">
              <a:defRPr/>
            </a:pPr>
            <a:r>
              <a:rPr lang="en-US" sz="3200" dirty="0" smtClean="0"/>
              <a:t>Concentration Camps</a:t>
            </a:r>
          </a:p>
          <a:p>
            <a:pPr lvl="4" eaLnBrk="1" hangingPunct="1">
              <a:defRPr/>
            </a:pPr>
            <a:r>
              <a:rPr lang="en-US" sz="3200" dirty="0" smtClean="0"/>
              <a:t>First built in 1933 to hold political opponents</a:t>
            </a:r>
          </a:p>
          <a:p>
            <a:pPr lvl="4" eaLnBrk="1" hangingPunct="1">
              <a:defRPr/>
            </a:pPr>
            <a:r>
              <a:rPr lang="en-US" sz="3200" dirty="0" smtClean="0"/>
              <a:t>Work as slaves until drop dead</a:t>
            </a:r>
          </a:p>
          <a:p>
            <a:pPr lvl="3" eaLnBrk="1" hangingPunct="1">
              <a:defRPr/>
            </a:pPr>
            <a:r>
              <a:rPr lang="en-US" sz="3200" dirty="0" smtClean="0"/>
              <a:t>Extermination Camps</a:t>
            </a:r>
          </a:p>
          <a:p>
            <a:pPr lvl="4" eaLnBrk="1" hangingPunct="1">
              <a:defRPr/>
            </a:pPr>
            <a:r>
              <a:rPr lang="en-US" sz="3200" dirty="0" smtClean="0"/>
              <a:t>Built into concentration camps following </a:t>
            </a:r>
            <a:r>
              <a:rPr lang="en-US" sz="3200" dirty="0" err="1" smtClean="0"/>
              <a:t>Wannsee</a:t>
            </a:r>
            <a:r>
              <a:rPr lang="en-US" sz="3200" dirty="0" smtClean="0"/>
              <a:t> Conference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Final Solution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257800"/>
          </a:xfrm>
        </p:spPr>
        <p:txBody>
          <a:bodyPr/>
          <a:lstStyle/>
          <a:p>
            <a:pPr lvl="4" eaLnBrk="1" hangingPunct="1">
              <a:defRPr/>
            </a:pPr>
            <a:r>
              <a:rPr lang="en-US" sz="3200" dirty="0" smtClean="0"/>
              <a:t>Purpose was to have an efficient way to kill the elderly, sick and young  Jews and undesirables, usually through the use of gas chambers.</a:t>
            </a:r>
          </a:p>
          <a:p>
            <a:pPr lvl="4" eaLnBrk="1" hangingPunct="1">
              <a:defRPr/>
            </a:pPr>
            <a:r>
              <a:rPr lang="en-US" sz="3200" dirty="0" smtClean="0"/>
              <a:t>Crematoriums                  </a:t>
            </a:r>
          </a:p>
          <a:p>
            <a:pPr lvl="4" eaLnBrk="1" hangingPunct="1">
              <a:defRPr/>
            </a:pPr>
            <a:r>
              <a:rPr lang="en-US" sz="3200" dirty="0" smtClean="0"/>
              <a:t>Ex: Auschwitz- housed 100,000 people in 300 structures, gas chambers built to kill 2,000 people at a time, 12,000 people killed on a daily basis, about 1.6 million people died at Auschwitz.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Rise of Dictators (cont)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4102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3100" dirty="0" smtClean="0"/>
              <a:t>Communism in the Russian Empire.</a:t>
            </a:r>
          </a:p>
          <a:p>
            <a:pPr lvl="2" eaLnBrk="1" hangingPunct="1">
              <a:defRPr/>
            </a:pPr>
            <a:r>
              <a:rPr lang="en-US" sz="3100" dirty="0" smtClean="0"/>
              <a:t>Vladimir Lenin and the Bolshevik                Party</a:t>
            </a:r>
          </a:p>
          <a:p>
            <a:pPr lvl="2" eaLnBrk="1" hangingPunct="1">
              <a:defRPr/>
            </a:pPr>
            <a:r>
              <a:rPr lang="en-US" sz="3100" dirty="0" smtClean="0"/>
              <a:t>1926 Joseph Stalin became the                                     new Soviet dictator</a:t>
            </a:r>
          </a:p>
          <a:p>
            <a:pPr lvl="1" eaLnBrk="1" hangingPunct="1">
              <a:defRPr/>
            </a:pPr>
            <a:r>
              <a:rPr lang="en-US" sz="3100" dirty="0" smtClean="0"/>
              <a:t>Germany and the Nazi Party</a:t>
            </a:r>
          </a:p>
          <a:p>
            <a:pPr lvl="2" eaLnBrk="1" hangingPunct="1">
              <a:defRPr/>
            </a:pPr>
            <a:r>
              <a:rPr lang="en-US" sz="3100" dirty="0" smtClean="0"/>
              <a:t>Political and economic chaos</a:t>
            </a:r>
          </a:p>
          <a:p>
            <a:pPr lvl="2" eaLnBrk="1" hangingPunct="1">
              <a:defRPr/>
            </a:pPr>
            <a:r>
              <a:rPr lang="en-US" sz="3100" dirty="0" smtClean="0"/>
              <a:t>Adolf Hitler</a:t>
            </a:r>
          </a:p>
          <a:p>
            <a:pPr lvl="2" eaLnBrk="1" hangingPunct="1">
              <a:defRPr/>
            </a:pPr>
            <a:r>
              <a:rPr lang="en-US" sz="3100" dirty="0" smtClean="0"/>
              <a:t>Unification of all Germans</a:t>
            </a:r>
          </a:p>
          <a:p>
            <a:pPr lvl="2" eaLnBrk="1" hangingPunct="1">
              <a:defRPr/>
            </a:pPr>
            <a:r>
              <a:rPr lang="en-US" sz="3100" dirty="0" smtClean="0"/>
              <a:t>The “master-race”</a:t>
            </a:r>
          </a:p>
        </p:txBody>
      </p:sp>
      <p:pic>
        <p:nvPicPr>
          <p:cNvPr id="19459" name="Picture 6" descr="len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447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adolf-hitler-404_678941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352800"/>
            <a:ext cx="18288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HitlerAddressesRallyAtDortmund19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49530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http://www.israel-flowers-center.com/articles/images%5Chistory_of_the_holocaust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297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4" descr="http://isurvived.org/Pictures_iSurvived-4/HOLOCAUST-2corpse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457200"/>
            <a:ext cx="44386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6" descr="Hitler's legacy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3200400"/>
            <a:ext cx="4953000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Slave labor Majdan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56213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4" descr="Survivors of the Holocau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048000"/>
            <a:ext cx="36480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8" descr="Pile of corpses from Shoa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143000"/>
            <a:ext cx="41624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Walking skeletons at Buckenwald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81400"/>
            <a:ext cx="52101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Picture 4" descr="Jewish men victims of the Holocau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57200"/>
            <a:ext cx="8305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8" descr="Holocaust corpses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590800"/>
            <a:ext cx="41624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 smtClean="0"/>
              <a:t>The Final Solution (cont)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60960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3200" dirty="0" smtClean="0"/>
              <a:t>Cultural Devastation </a:t>
            </a:r>
          </a:p>
          <a:p>
            <a:pPr lvl="2" eaLnBrk="1" hangingPunct="1">
              <a:defRPr/>
            </a:pPr>
            <a:r>
              <a:rPr lang="en-US" sz="3200" dirty="0" smtClean="0"/>
              <a:t>Jewish cultural around for over 1,000 years</a:t>
            </a:r>
          </a:p>
          <a:p>
            <a:pPr lvl="2" eaLnBrk="1" hangingPunct="1">
              <a:defRPr/>
            </a:pPr>
            <a:r>
              <a:rPr lang="en-US" sz="3200" dirty="0" smtClean="0"/>
              <a:t>Controversy over why and how such an event could happen.  </a:t>
            </a:r>
          </a:p>
          <a:p>
            <a:pPr lvl="3" eaLnBrk="1" hangingPunct="1">
              <a:defRPr/>
            </a:pPr>
            <a:r>
              <a:rPr lang="en-US" sz="3200" dirty="0" smtClean="0"/>
              <a:t>German people’s sense of injury after WWI</a:t>
            </a:r>
          </a:p>
          <a:p>
            <a:pPr lvl="3" eaLnBrk="1" hangingPunct="1">
              <a:defRPr/>
            </a:pPr>
            <a:r>
              <a:rPr lang="en-US" sz="3200" dirty="0" smtClean="0"/>
              <a:t>Severe economic problems</a:t>
            </a:r>
          </a:p>
          <a:p>
            <a:pPr lvl="3" eaLnBrk="1" hangingPunct="1">
              <a:defRPr/>
            </a:pPr>
            <a:r>
              <a:rPr lang="en-US" sz="3200" dirty="0" smtClean="0"/>
              <a:t>Hitler’s control over the German nation</a:t>
            </a:r>
          </a:p>
          <a:p>
            <a:pPr lvl="3" eaLnBrk="1" hangingPunct="1">
              <a:defRPr/>
            </a:pPr>
            <a:r>
              <a:rPr lang="en-US" sz="3200" dirty="0" smtClean="0"/>
              <a:t>German fear of Hitler’s secret police</a:t>
            </a:r>
          </a:p>
          <a:p>
            <a:pPr lvl="3" eaLnBrk="1" hangingPunct="1">
              <a:defRPr/>
            </a:pPr>
            <a:r>
              <a:rPr lang="en-US" sz="3200" dirty="0" smtClean="0"/>
              <a:t>Long history of anti-Jewish prejudice and discrimination in Europe</a:t>
            </a:r>
          </a:p>
          <a:p>
            <a:pPr lvl="3" eaLnBrk="1" hangingPunct="1">
              <a:defRPr/>
            </a:pPr>
            <a:endParaRPr lang="en-US" dirty="0" smtClean="0"/>
          </a:p>
          <a:p>
            <a:pPr lvl="2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Section 4: America Enters the War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100" dirty="0" smtClean="0"/>
              <a:t>I. FDR Supports England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100" dirty="0" smtClean="0"/>
              <a:t>The Neutrality Act of 1939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100" dirty="0" smtClean="0"/>
              <a:t>FDR declared that the U.S was neutral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100" dirty="0" smtClean="0"/>
              <a:t>Revised the original neutrality acts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100" dirty="0" smtClean="0"/>
              <a:t>Could now sale arms to nations at war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3100" dirty="0" smtClean="0"/>
              <a:t>Done to aid Britain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100" dirty="0" smtClean="0"/>
              <a:t>“Cash and Carry”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100" dirty="0" smtClean="0"/>
              <a:t>Test of American Neutrality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100" dirty="0" smtClean="0"/>
              <a:t>Britain’s need for destroyers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3100" dirty="0" smtClean="0"/>
              <a:t>To protect cargo ships and repel possible invasion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FDR Supports England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/>
              <a:t>Neutrality loopholes 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3200" dirty="0" smtClean="0"/>
              <a:t>Destroyers-for-Bases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3200" dirty="0" smtClean="0"/>
              <a:t>Exchanged 50 old American destroyers for opportunity to build U.S bases on British land.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763000" cy="6324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II. The Isolationist Debate</a:t>
            </a:r>
          </a:p>
          <a:p>
            <a:pPr lvl="1" eaLnBrk="1" hangingPunct="1">
              <a:defRPr/>
            </a:pPr>
            <a:r>
              <a:rPr lang="en-US" sz="3200" dirty="0" smtClean="0"/>
              <a:t>American opinion shifts</a:t>
            </a:r>
          </a:p>
          <a:p>
            <a:pPr lvl="2" eaLnBrk="1" hangingPunct="1">
              <a:defRPr/>
            </a:pPr>
            <a:r>
              <a:rPr lang="en-US" sz="3200" dirty="0" smtClean="0"/>
              <a:t>Now supports aid to the Allies</a:t>
            </a:r>
          </a:p>
          <a:p>
            <a:pPr lvl="1" eaLnBrk="1" hangingPunct="1">
              <a:defRPr/>
            </a:pPr>
            <a:r>
              <a:rPr lang="en-US" sz="3200" dirty="0" smtClean="0"/>
              <a:t>Range of opinions</a:t>
            </a:r>
          </a:p>
          <a:p>
            <a:pPr lvl="2" eaLnBrk="1" hangingPunct="1">
              <a:defRPr/>
            </a:pPr>
            <a:r>
              <a:rPr lang="en-US" sz="3200" dirty="0" smtClean="0"/>
              <a:t>More involvement versus neutrality</a:t>
            </a:r>
          </a:p>
          <a:p>
            <a:pPr lvl="3" eaLnBrk="1" hangingPunct="1">
              <a:defRPr/>
            </a:pPr>
            <a:r>
              <a:rPr lang="en-US" sz="3200" dirty="0" smtClean="0"/>
              <a:t>Fight for Freedom Committee</a:t>
            </a:r>
          </a:p>
          <a:p>
            <a:pPr lvl="3" eaLnBrk="1" hangingPunct="1">
              <a:defRPr/>
            </a:pPr>
            <a:r>
              <a:rPr lang="en-US" sz="3200" dirty="0" smtClean="0"/>
              <a:t>Committee to Defend America by Aiding the Allies</a:t>
            </a:r>
          </a:p>
          <a:p>
            <a:pPr lvl="3" eaLnBrk="1" hangingPunct="1">
              <a:defRPr/>
            </a:pPr>
            <a:r>
              <a:rPr lang="en-US" sz="3200" dirty="0" smtClean="0"/>
              <a:t>America First Committee</a:t>
            </a:r>
          </a:p>
          <a:p>
            <a:pPr lvl="3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Isolationist Debate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z="3200" dirty="0" smtClean="0"/>
              <a:t>The election of 1940</a:t>
            </a:r>
          </a:p>
          <a:p>
            <a:pPr lvl="2" eaLnBrk="1" hangingPunct="1">
              <a:defRPr/>
            </a:pPr>
            <a:r>
              <a:rPr lang="en-US" sz="3200" dirty="0" smtClean="0"/>
              <a:t>The debate carries over</a:t>
            </a:r>
          </a:p>
          <a:p>
            <a:pPr lvl="2" eaLnBrk="1" hangingPunct="1">
              <a:defRPr/>
            </a:pPr>
            <a:r>
              <a:rPr lang="en-US" sz="3200" dirty="0" smtClean="0"/>
              <a:t>FDR’s and Willkie’s view</a:t>
            </a:r>
          </a:p>
          <a:p>
            <a:pPr lvl="3" eaLnBrk="1" hangingPunct="1">
              <a:defRPr/>
            </a:pPr>
            <a:r>
              <a:rPr lang="en-US" sz="3200" dirty="0" smtClean="0"/>
              <a:t>Both dance a fine line</a:t>
            </a:r>
          </a:p>
          <a:p>
            <a:pPr lvl="2" eaLnBrk="1" hangingPunct="1">
              <a:defRPr/>
            </a:pPr>
            <a:r>
              <a:rPr lang="en-US" sz="3200" dirty="0" smtClean="0"/>
              <a:t>FDR wins his unprecedented third term as president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839200" cy="6248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III. Edging Toward War</a:t>
            </a:r>
          </a:p>
          <a:p>
            <a:pPr lvl="1" eaLnBrk="1" hangingPunct="1">
              <a:defRPr/>
            </a:pPr>
            <a:r>
              <a:rPr lang="en-US" sz="3200" dirty="0" smtClean="0"/>
              <a:t>Roosevelt Pushes for Involvement</a:t>
            </a:r>
          </a:p>
          <a:p>
            <a:pPr lvl="2" eaLnBrk="1" hangingPunct="1">
              <a:defRPr/>
            </a:pPr>
            <a:r>
              <a:rPr lang="en-US" sz="3200" dirty="0" smtClean="0"/>
              <a:t>Britain is fighting for democracy</a:t>
            </a:r>
          </a:p>
          <a:p>
            <a:pPr lvl="2" eaLnBrk="1" hangingPunct="1">
              <a:defRPr/>
            </a:pPr>
            <a:r>
              <a:rPr lang="en-US" sz="3200" dirty="0" smtClean="0"/>
              <a:t>Four Freedoms: freedom of speech, freedom of worship, freedom from want, freedom from fear</a:t>
            </a:r>
          </a:p>
          <a:p>
            <a:pPr lvl="2" eaLnBrk="1" hangingPunct="1">
              <a:defRPr/>
            </a:pPr>
            <a:r>
              <a:rPr lang="en-US" sz="3200" dirty="0" smtClean="0"/>
              <a:t>Lend-Lease Act</a:t>
            </a:r>
          </a:p>
          <a:p>
            <a:pPr lvl="3" eaLnBrk="1" hangingPunct="1">
              <a:defRPr/>
            </a:pPr>
            <a:r>
              <a:rPr lang="en-US" sz="3200" dirty="0" smtClean="0"/>
              <a:t>Allowed U.S to lend or lease arms to any country considered “vital to the defense  of the U.S.”</a:t>
            </a:r>
          </a:p>
          <a:p>
            <a:pPr lvl="3" eaLnBrk="1" hangingPunct="1">
              <a:defRPr/>
            </a:pPr>
            <a:r>
              <a:rPr lang="en-US" sz="3200" dirty="0" smtClean="0"/>
              <a:t>Used to keep Britain strong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Edging Toward War (cont)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4102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3200" dirty="0" smtClean="0"/>
              <a:t>By the end we gave over $40 billion in weapons, vehicles, and supplies to the allies.</a:t>
            </a:r>
          </a:p>
          <a:p>
            <a:pPr lvl="1" eaLnBrk="1" hangingPunct="1">
              <a:defRPr/>
            </a:pPr>
            <a:r>
              <a:rPr lang="en-US" sz="3200" dirty="0" smtClean="0"/>
              <a:t>Hitler betrays nonaggression pact</a:t>
            </a:r>
          </a:p>
          <a:p>
            <a:pPr lvl="2" eaLnBrk="1" hangingPunct="1">
              <a:defRPr/>
            </a:pPr>
            <a:r>
              <a:rPr lang="en-US" sz="3200" dirty="0" smtClean="0"/>
              <a:t>June 1941</a:t>
            </a:r>
          </a:p>
          <a:p>
            <a:pPr lvl="2" eaLnBrk="1" hangingPunct="1">
              <a:defRPr/>
            </a:pPr>
            <a:r>
              <a:rPr lang="en-US" sz="3200" dirty="0" smtClean="0"/>
              <a:t>Soviet Union welcomed into the Allies</a:t>
            </a:r>
          </a:p>
          <a:p>
            <a:pPr lvl="1" eaLnBrk="1" hangingPunct="1">
              <a:defRPr/>
            </a:pPr>
            <a:r>
              <a:rPr lang="en-US" sz="3200" dirty="0" smtClean="0"/>
              <a:t>The hemispheric defense zone</a:t>
            </a:r>
          </a:p>
          <a:p>
            <a:pPr lvl="2" eaLnBrk="1" hangingPunct="1">
              <a:defRPr/>
            </a:pPr>
            <a:r>
              <a:rPr lang="en-US" sz="3200" dirty="0" smtClean="0"/>
              <a:t>Lend-Lease program did not solve British problems</a:t>
            </a:r>
          </a:p>
          <a:p>
            <a:pPr lvl="2" eaLnBrk="1" hangingPunct="1">
              <a:defRPr/>
            </a:pPr>
            <a:r>
              <a:rPr lang="en-US" sz="3200" dirty="0" smtClean="0"/>
              <a:t>British Navy required more help</a:t>
            </a:r>
          </a:p>
          <a:p>
            <a:pPr lvl="2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The Rise of Dictators (cont)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3100" dirty="0" smtClean="0"/>
              <a:t>Military control in Japan</a:t>
            </a:r>
          </a:p>
          <a:p>
            <a:pPr lvl="2" eaLnBrk="1" hangingPunct="1">
              <a:defRPr/>
            </a:pPr>
            <a:r>
              <a:rPr lang="en-US" sz="3100" dirty="0" smtClean="0"/>
              <a:t>Difficult economic times</a:t>
            </a:r>
          </a:p>
          <a:p>
            <a:pPr lvl="2" eaLnBrk="1" hangingPunct="1">
              <a:defRPr/>
            </a:pPr>
            <a:r>
              <a:rPr lang="en-US" sz="3100" dirty="0" smtClean="0"/>
              <a:t>Manchuria</a:t>
            </a:r>
          </a:p>
          <a:p>
            <a:pPr eaLnBrk="1" hangingPunct="1">
              <a:defRPr/>
            </a:pPr>
            <a:r>
              <a:rPr lang="en-US" sz="3100" dirty="0" smtClean="0"/>
              <a:t>II. America Turns to Neutrality</a:t>
            </a:r>
          </a:p>
          <a:p>
            <a:pPr lvl="1" eaLnBrk="1" hangingPunct="1">
              <a:defRPr/>
            </a:pPr>
            <a:r>
              <a:rPr lang="en-US" sz="3100" dirty="0" smtClean="0"/>
              <a:t>Why Americans support neutrality?</a:t>
            </a:r>
          </a:p>
          <a:p>
            <a:pPr lvl="2" eaLnBrk="1" hangingPunct="1">
              <a:defRPr/>
            </a:pPr>
            <a:r>
              <a:rPr lang="en-US" sz="3100" dirty="0" smtClean="0"/>
              <a:t>Rise of dictatorships in Europe</a:t>
            </a:r>
          </a:p>
          <a:p>
            <a:pPr lvl="2" eaLnBrk="1" hangingPunct="1">
              <a:defRPr/>
            </a:pPr>
            <a:r>
              <a:rPr lang="en-US" sz="3100" dirty="0" smtClean="0"/>
              <a:t>Refusal of European countries to repay war debt to U.S</a:t>
            </a:r>
          </a:p>
          <a:p>
            <a:pPr lvl="2" eaLnBrk="1" hangingPunct="1">
              <a:defRPr/>
            </a:pPr>
            <a:r>
              <a:rPr lang="en-US" sz="3100" dirty="0" smtClean="0"/>
              <a:t>Findings of the Nye Committee</a:t>
            </a:r>
          </a:p>
          <a:p>
            <a:pPr lvl="1" eaLnBrk="1" hangingPunct="1">
              <a:defRPr/>
            </a:pPr>
            <a:r>
              <a:rPr lang="en-US" sz="3100" dirty="0" smtClean="0"/>
              <a:t>The Neutrality Act of 1935</a:t>
            </a:r>
          </a:p>
        </p:txBody>
      </p:sp>
      <p:pic>
        <p:nvPicPr>
          <p:cNvPr id="21507" name="Picture 5" descr="Manchu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1430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 descr="http://www.kidsgeo.com/images/atlantic-oce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6858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152400"/>
            <a:ext cx="8229600" cy="868363"/>
          </a:xfrm>
        </p:spPr>
        <p:txBody>
          <a:bodyPr/>
          <a:lstStyle/>
          <a:p>
            <a:pPr>
              <a:defRPr/>
            </a:pPr>
            <a:r>
              <a:rPr lang="en-US" smtClean="0"/>
              <a:t>Edging Toward War (cont)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486400"/>
          </a:xfrm>
        </p:spPr>
        <p:txBody>
          <a:bodyPr/>
          <a:lstStyle/>
          <a:p>
            <a:pPr lvl="2"/>
            <a:r>
              <a:rPr lang="en-US" sz="3200" smtClean="0">
                <a:effectLst/>
              </a:rPr>
              <a:t>Western half of the Atlantic</a:t>
            </a:r>
          </a:p>
          <a:p>
            <a:pPr lvl="1"/>
            <a:r>
              <a:rPr lang="en-US" sz="3200" smtClean="0">
                <a:effectLst/>
              </a:rPr>
              <a:t>The Atlantic Charter</a:t>
            </a:r>
          </a:p>
          <a:p>
            <a:pPr lvl="2"/>
            <a:r>
              <a:rPr lang="en-US" sz="3200" smtClean="0">
                <a:effectLst/>
              </a:rPr>
              <a:t>Roosevelt’s and Churchill’s commitments</a:t>
            </a:r>
          </a:p>
          <a:p>
            <a:pPr lvl="2"/>
            <a:r>
              <a:rPr lang="en-US" sz="3200" smtClean="0">
                <a:effectLst/>
              </a:rPr>
              <a:t>FDR’s pledge </a:t>
            </a:r>
          </a:p>
          <a:p>
            <a:pPr lvl="2"/>
            <a:r>
              <a:rPr lang="en-US" sz="3200" smtClean="0">
                <a:effectLst/>
              </a:rPr>
              <a:t>Standoff in the North Atlantic</a:t>
            </a:r>
          </a:p>
          <a:p>
            <a:r>
              <a:rPr lang="en-US" smtClean="0">
                <a:effectLst/>
              </a:rPr>
              <a:t>IV.  Japan Attacks the United States</a:t>
            </a:r>
          </a:p>
          <a:p>
            <a:pPr lvl="1"/>
            <a:r>
              <a:rPr lang="en-US" sz="3200" smtClean="0">
                <a:effectLst/>
              </a:rPr>
              <a:t>America Embargoes Japan</a:t>
            </a:r>
          </a:p>
          <a:p>
            <a:pPr lvl="2"/>
            <a:r>
              <a:rPr lang="en-US" sz="3200" smtClean="0">
                <a:effectLst/>
              </a:rPr>
              <a:t>Japan becomes a threat to Britain</a:t>
            </a:r>
          </a:p>
          <a:p>
            <a:pPr lvl="2"/>
            <a:r>
              <a:rPr lang="en-US" sz="3200" smtClean="0">
                <a:effectLst/>
              </a:rPr>
              <a:t>Export Control Act</a:t>
            </a:r>
          </a:p>
          <a:p>
            <a:pPr lvl="2"/>
            <a:endParaRPr lang="en-US" sz="3200" smtClean="0">
              <a:effectLst/>
            </a:endParaRPr>
          </a:p>
        </p:txBody>
      </p:sp>
    </p:spTree>
  </p:cSld>
  <p:clrMapOvr>
    <a:masterClrMapping/>
  </p:clrMapOvr>
  <p:transition>
    <p:cover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2" descr="http://www.japanfocus.org/images/UserFiles/Image/2332.hayashi.comfortwomen/asia__1930_194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685800"/>
            <a:ext cx="6554788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228600"/>
            <a:ext cx="8229600" cy="990600"/>
          </a:xfrm>
        </p:spPr>
        <p:txBody>
          <a:bodyPr/>
          <a:lstStyle/>
          <a:p>
            <a:r>
              <a:rPr lang="en-US" smtClean="0">
                <a:effectLst/>
              </a:rPr>
              <a:t>Japan Attacks the U.S. (cont)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5257800"/>
          </a:xfrm>
        </p:spPr>
        <p:txBody>
          <a:bodyPr/>
          <a:lstStyle/>
          <a:p>
            <a:pPr lvl="2"/>
            <a:r>
              <a:rPr lang="en-US" sz="3200" smtClean="0">
                <a:effectLst/>
              </a:rPr>
              <a:t>Lend-lease aid to China</a:t>
            </a:r>
          </a:p>
          <a:p>
            <a:pPr lvl="2"/>
            <a:r>
              <a:rPr lang="en-US" sz="3200" smtClean="0">
                <a:effectLst/>
              </a:rPr>
              <a:t>Japan spreads further and the U.S. responds</a:t>
            </a:r>
          </a:p>
          <a:p>
            <a:pPr lvl="2"/>
            <a:r>
              <a:rPr lang="en-US" sz="3200" smtClean="0">
                <a:effectLst/>
              </a:rPr>
              <a:t>FDR’s deal and Japan’s response</a:t>
            </a:r>
          </a:p>
          <a:p>
            <a:pPr lvl="1"/>
            <a:r>
              <a:rPr lang="en-US" sz="3200" smtClean="0">
                <a:effectLst/>
              </a:rPr>
              <a:t>Japan Attacks Pearl Harbor</a:t>
            </a:r>
          </a:p>
          <a:p>
            <a:pPr lvl="2"/>
            <a:r>
              <a:rPr lang="en-US" sz="3200" smtClean="0">
                <a:effectLst/>
              </a:rPr>
              <a:t>Why?</a:t>
            </a:r>
          </a:p>
          <a:p>
            <a:pPr lvl="2"/>
            <a:r>
              <a:rPr lang="en-US" sz="3200" smtClean="0">
                <a:effectLst/>
              </a:rPr>
              <a:t>U.S. error in judgment</a:t>
            </a:r>
          </a:p>
          <a:p>
            <a:pPr lvl="2"/>
            <a:r>
              <a:rPr lang="en-US" sz="3200" smtClean="0">
                <a:effectLst/>
              </a:rPr>
              <a:t>December 7, 1941</a:t>
            </a:r>
          </a:p>
          <a:p>
            <a:pPr lvl="3"/>
            <a:r>
              <a:rPr lang="en-US" sz="3200" smtClean="0">
                <a:effectLst/>
              </a:rPr>
              <a:t>The Damage</a:t>
            </a:r>
          </a:p>
          <a:p>
            <a:pPr lvl="2"/>
            <a:r>
              <a:rPr lang="en-US" sz="3200" smtClean="0">
                <a:effectLst/>
              </a:rPr>
              <a:t>FDR’s and the U.S. reaction</a:t>
            </a:r>
          </a:p>
        </p:txBody>
      </p:sp>
    </p:spTree>
  </p:cSld>
  <p:clrMapOvr>
    <a:masterClrMapping/>
  </p:clrMapOvr>
  <p:transition>
    <p:cover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" descr="http://ome.hawaii.edu/hawaii.pacifi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04800"/>
            <a:ext cx="66294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" descr="http://www.solarnavigator.net/history/explorers_history/Pearl_Harbor_air_attack_bombings_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066800"/>
            <a:ext cx="70485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http://www.aerospaceweb.org/question/hydrodynamics/pearl-harbor/pearl-harbor-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57200"/>
            <a:ext cx="6019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dirty="0" smtClean="0"/>
              <a:t>Amer. Turns to Neutrality (cont)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3340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3100" dirty="0" smtClean="0"/>
              <a:t>The Spanish Civil War</a:t>
            </a:r>
          </a:p>
          <a:p>
            <a:pPr lvl="2" eaLnBrk="1" hangingPunct="1">
              <a:defRPr/>
            </a:pPr>
            <a:r>
              <a:rPr lang="en-US" sz="3100" dirty="0" smtClean="0"/>
              <a:t>The forming of alliances</a:t>
            </a:r>
          </a:p>
          <a:p>
            <a:pPr lvl="2" eaLnBrk="1" hangingPunct="1">
              <a:defRPr/>
            </a:pPr>
            <a:r>
              <a:rPr lang="en-US" sz="3100" dirty="0" smtClean="0"/>
              <a:t>Rome-Berlin Axis to the Axis Powers</a:t>
            </a:r>
          </a:p>
          <a:p>
            <a:pPr lvl="1" eaLnBrk="1" hangingPunct="1">
              <a:defRPr/>
            </a:pPr>
            <a:r>
              <a:rPr lang="en-US" sz="3100" dirty="0" smtClean="0"/>
              <a:t>The Neutrality Act of 1937</a:t>
            </a:r>
          </a:p>
          <a:p>
            <a:pPr lvl="2" eaLnBrk="1" hangingPunct="1">
              <a:defRPr/>
            </a:pPr>
            <a:r>
              <a:rPr lang="en-US" sz="3100" dirty="0" smtClean="0"/>
              <a:t>“Cash and Carry”</a:t>
            </a:r>
          </a:p>
          <a:p>
            <a:pPr lvl="1" eaLnBrk="1" hangingPunct="1">
              <a:defRPr/>
            </a:pPr>
            <a:r>
              <a:rPr lang="en-US" sz="3100" dirty="0" smtClean="0"/>
              <a:t>President Roosevelt and internationalism</a:t>
            </a:r>
          </a:p>
          <a:p>
            <a:pPr lvl="1" eaLnBrk="1" hangingPunct="1">
              <a:defRPr/>
            </a:pPr>
            <a:r>
              <a:rPr lang="en-US" sz="3100" dirty="0" smtClean="0"/>
              <a:t>Japan attacks China</a:t>
            </a:r>
          </a:p>
          <a:p>
            <a:pPr lvl="2" eaLnBrk="1" hangingPunct="1">
              <a:defRPr/>
            </a:pPr>
            <a:r>
              <a:rPr lang="en-US" sz="3100" dirty="0" smtClean="0"/>
              <a:t>America sells arms to China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Section 2: World War II Begins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I. “Peace in Our Time”</a:t>
            </a:r>
          </a:p>
          <a:p>
            <a:pPr lvl="1" eaLnBrk="1" hangingPunct="1">
              <a:defRPr/>
            </a:pPr>
            <a:r>
              <a:rPr lang="en-US" sz="3200" dirty="0" smtClean="0"/>
              <a:t>Germany’s and Hitler’s aggression</a:t>
            </a:r>
          </a:p>
          <a:p>
            <a:pPr lvl="2" eaLnBrk="1" hangingPunct="1">
              <a:defRPr/>
            </a:pPr>
            <a:r>
              <a:rPr lang="en-US" sz="3200" dirty="0" smtClean="0"/>
              <a:t>Austria and </a:t>
            </a:r>
            <a:r>
              <a:rPr lang="en-US" sz="3200" dirty="0" err="1" smtClean="0"/>
              <a:t>Anschluss</a:t>
            </a:r>
            <a:r>
              <a:rPr lang="en-US" sz="3200" dirty="0" smtClean="0"/>
              <a:t>, March 1938</a:t>
            </a:r>
          </a:p>
          <a:p>
            <a:pPr lvl="2" eaLnBrk="1" hangingPunct="1">
              <a:defRPr/>
            </a:pPr>
            <a:r>
              <a:rPr lang="en-US" sz="3200" dirty="0" smtClean="0"/>
              <a:t>The Sudetenland in Czechoslovakia</a:t>
            </a:r>
          </a:p>
          <a:p>
            <a:pPr lvl="2" eaLnBrk="1" hangingPunct="1">
              <a:defRPr/>
            </a:pPr>
            <a:r>
              <a:rPr lang="en-US" sz="3200" dirty="0" smtClean="0"/>
              <a:t>The Munich Conference</a:t>
            </a:r>
          </a:p>
          <a:p>
            <a:pPr lvl="3" eaLnBrk="1" hangingPunct="1">
              <a:defRPr/>
            </a:pPr>
            <a:r>
              <a:rPr lang="en-US" sz="3200" dirty="0" smtClean="0"/>
              <a:t>France, Soviet Union, and Britain</a:t>
            </a:r>
          </a:p>
          <a:p>
            <a:pPr lvl="3" eaLnBrk="1" hangingPunct="1">
              <a:defRPr/>
            </a:pPr>
            <a:r>
              <a:rPr lang="en-US" sz="3200" dirty="0" smtClean="0"/>
              <a:t>Appeasement</a:t>
            </a:r>
          </a:p>
          <a:p>
            <a:pPr lvl="3" eaLnBrk="1" hangingPunct="1">
              <a:defRPr/>
            </a:pPr>
            <a:r>
              <a:rPr lang="en-US" sz="3200" dirty="0" smtClean="0"/>
              <a:t>March 1939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6553200"/>
          </a:xfrm>
        </p:spPr>
        <p:txBody>
          <a:bodyPr/>
          <a:lstStyle/>
          <a:p>
            <a:pPr lvl="2" eaLnBrk="1" hangingPunct="1">
              <a:defRPr/>
            </a:pPr>
            <a:r>
              <a:rPr lang="en-US" sz="4000" dirty="0" smtClean="0"/>
              <a:t>Peace in Our Time (cont)</a:t>
            </a:r>
          </a:p>
          <a:p>
            <a:pPr lvl="2" eaLnBrk="1" hangingPunct="1">
              <a:defRPr/>
            </a:pPr>
            <a:r>
              <a:rPr lang="en-US" sz="3200" dirty="0" smtClean="0"/>
              <a:t>Hitler’s demands continue into Poland</a:t>
            </a:r>
          </a:p>
          <a:p>
            <a:pPr lvl="3" eaLnBrk="1" hangingPunct="1">
              <a:defRPr/>
            </a:pPr>
            <a:r>
              <a:rPr lang="en-US" sz="3200" dirty="0" smtClean="0"/>
              <a:t>Danzig, highways, and railroads across the Polish Corridor.</a:t>
            </a:r>
          </a:p>
          <a:p>
            <a:pPr lvl="2" eaLnBrk="1" hangingPunct="1">
              <a:defRPr/>
            </a:pPr>
            <a:r>
              <a:rPr lang="en-US" sz="3200" dirty="0" smtClean="0"/>
              <a:t>Britain and France wake-up</a:t>
            </a:r>
          </a:p>
          <a:p>
            <a:pPr lvl="2" eaLnBrk="1" hangingPunct="1">
              <a:defRPr/>
            </a:pPr>
            <a:r>
              <a:rPr lang="en-US" sz="3200" dirty="0" smtClean="0"/>
              <a:t>May 1939, Hitler orders the invasion of Poland</a:t>
            </a:r>
          </a:p>
          <a:p>
            <a:pPr lvl="2" eaLnBrk="1" hangingPunct="1">
              <a:defRPr/>
            </a:pPr>
            <a:r>
              <a:rPr lang="en-US" sz="3200" dirty="0" smtClean="0"/>
              <a:t>Nonaggression Treaty between Germany and the USSR</a:t>
            </a:r>
          </a:p>
          <a:p>
            <a:pPr eaLnBrk="1" hangingPunct="1">
              <a:defRPr/>
            </a:pPr>
            <a:r>
              <a:rPr lang="en-US" dirty="0" smtClean="0"/>
              <a:t>II. The War Begins</a:t>
            </a:r>
          </a:p>
          <a:p>
            <a:pPr lvl="1" eaLnBrk="1" hangingPunct="1">
              <a:defRPr/>
            </a:pPr>
            <a:r>
              <a:rPr lang="en-US" sz="3200" dirty="0" smtClean="0"/>
              <a:t>Britain and France declare war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War Begins (cont)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4864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3200" dirty="0" smtClean="0"/>
              <a:t>The German assault on Poland</a:t>
            </a:r>
          </a:p>
          <a:p>
            <a:pPr lvl="2" eaLnBrk="1" hangingPunct="1">
              <a:defRPr/>
            </a:pPr>
            <a:r>
              <a:rPr lang="en-US" sz="3200" dirty="0" smtClean="0"/>
              <a:t>Blitzkrieg</a:t>
            </a:r>
          </a:p>
          <a:p>
            <a:pPr lvl="2" eaLnBrk="1" hangingPunct="1">
              <a:defRPr/>
            </a:pPr>
            <a:r>
              <a:rPr lang="en-US" sz="3200" dirty="0" smtClean="0"/>
              <a:t>Polish defeated on October 5</a:t>
            </a:r>
          </a:p>
          <a:p>
            <a:pPr lvl="1" eaLnBrk="1" hangingPunct="1">
              <a:defRPr/>
            </a:pPr>
            <a:r>
              <a:rPr lang="en-US" sz="3200" dirty="0" smtClean="0"/>
              <a:t>April 9, 1940 Norway and Denmark attacked</a:t>
            </a:r>
          </a:p>
          <a:p>
            <a:pPr lvl="2" eaLnBrk="1" hangingPunct="1">
              <a:defRPr/>
            </a:pPr>
            <a:r>
              <a:rPr lang="en-US" sz="3200" dirty="0" smtClean="0"/>
              <a:t>Defeated within a month</a:t>
            </a:r>
          </a:p>
          <a:p>
            <a:pPr lvl="1" eaLnBrk="1" hangingPunct="1">
              <a:defRPr/>
            </a:pPr>
            <a:r>
              <a:rPr lang="en-US" sz="3200" dirty="0" smtClean="0"/>
              <a:t>The French defense</a:t>
            </a:r>
          </a:p>
          <a:p>
            <a:pPr lvl="2" eaLnBrk="1" hangingPunct="1">
              <a:defRPr/>
            </a:pPr>
            <a:r>
              <a:rPr lang="en-US" sz="3200" dirty="0" smtClean="0"/>
              <a:t>Maginot Line</a:t>
            </a:r>
          </a:p>
          <a:p>
            <a:pPr lvl="2" eaLnBrk="1" hangingPunct="1">
              <a:defRPr/>
            </a:pPr>
            <a:r>
              <a:rPr lang="en-US" sz="3200" dirty="0" smtClean="0"/>
              <a:t>Hitler’s alternative approach</a:t>
            </a:r>
          </a:p>
          <a:p>
            <a:pPr lvl="3" eaLnBrk="1" hangingPunct="1">
              <a:defRPr/>
            </a:pPr>
            <a:r>
              <a:rPr lang="en-US" sz="3200" dirty="0" smtClean="0"/>
              <a:t>Netherlands, Belgium, and Luxembourg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Europe After WWI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76400"/>
            <a:ext cx="769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667</TotalTime>
  <Words>1411</Words>
  <Application>Microsoft Macintosh PowerPoint</Application>
  <PresentationFormat>On-screen Show (4:3)</PresentationFormat>
  <Paragraphs>278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Garamond</vt:lpstr>
      <vt:lpstr>Wingdings</vt:lpstr>
      <vt:lpstr>Stream</vt:lpstr>
      <vt:lpstr>Chapter 24: A World in Flames</vt:lpstr>
      <vt:lpstr>Section 1: America and the World</vt:lpstr>
      <vt:lpstr>The Rise of Dictators (cont)</vt:lpstr>
      <vt:lpstr> The Rise of Dictators (cont)</vt:lpstr>
      <vt:lpstr>Amer. Turns to Neutrality (cont) </vt:lpstr>
      <vt:lpstr>Section 2: World War II Begins </vt:lpstr>
      <vt:lpstr>PowerPoint Presentation</vt:lpstr>
      <vt:lpstr>The War Begins (cont)</vt:lpstr>
      <vt:lpstr>Europe After WWI</vt:lpstr>
      <vt:lpstr>The War Begins (cont)</vt:lpstr>
      <vt:lpstr>Britain Remains Defiant (cont)</vt:lpstr>
      <vt:lpstr>Britain Remains Defiant (cont)</vt:lpstr>
      <vt:lpstr>Britain Remains Defiant (cont)</vt:lpstr>
      <vt:lpstr>Section 3: The Holocaust</vt:lpstr>
      <vt:lpstr>Nazi Persecution of the Jew (cont)</vt:lpstr>
      <vt:lpstr>PowerPoint Presentation</vt:lpstr>
      <vt:lpstr>Nazi Persecution of the Jew (cont)</vt:lpstr>
      <vt:lpstr>PowerPoint Presentation</vt:lpstr>
      <vt:lpstr>PowerPoint Presentation</vt:lpstr>
      <vt:lpstr>PowerPoint Presentation</vt:lpstr>
      <vt:lpstr>Nazi Persecution of the Jew (cont)</vt:lpstr>
      <vt:lpstr>Nazi Persecution of the Jew (cont)</vt:lpstr>
      <vt:lpstr>Nazi Persecution of the Jew (cont)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Final Solution (cont)</vt:lpstr>
      <vt:lpstr>PowerPoint Presentation</vt:lpstr>
      <vt:lpstr>PowerPoint Presentation</vt:lpstr>
      <vt:lpstr>PowerPoint Presentation</vt:lpstr>
      <vt:lpstr>The Final Solution (cont)</vt:lpstr>
      <vt:lpstr>Section 4: America Enters the War</vt:lpstr>
      <vt:lpstr>FDR Supports England (cont)</vt:lpstr>
      <vt:lpstr>PowerPoint Presentation</vt:lpstr>
      <vt:lpstr>The Isolationist Debate (cont)</vt:lpstr>
      <vt:lpstr>PowerPoint Presentation</vt:lpstr>
      <vt:lpstr>Edging Toward War (cont)</vt:lpstr>
      <vt:lpstr>PowerPoint Presentation</vt:lpstr>
      <vt:lpstr>Edging Toward War (cont)</vt:lpstr>
      <vt:lpstr>PowerPoint Presentation</vt:lpstr>
      <vt:lpstr>Japan Attacks the U.S. (cont)</vt:lpstr>
      <vt:lpstr>PowerPoint Presentation</vt:lpstr>
      <vt:lpstr>PowerPoint Presentation</vt:lpstr>
      <vt:lpstr>PowerPoint Presentation</vt:lpstr>
    </vt:vector>
  </TitlesOfParts>
  <Company>Marywood University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24: A World in Flames</dc:title>
  <dc:creator>Marywood University</dc:creator>
  <cp:lastModifiedBy>michael tuttle</cp:lastModifiedBy>
  <cp:revision>55</cp:revision>
  <dcterms:created xsi:type="dcterms:W3CDTF">2014-03-10T03:50:19Z</dcterms:created>
  <dcterms:modified xsi:type="dcterms:W3CDTF">2016-12-13T15:47:38Z</dcterms:modified>
</cp:coreProperties>
</file>