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0"/>
    <p:restoredTop sz="94665"/>
  </p:normalViewPr>
  <p:slideViewPr>
    <p:cSldViewPr snapToGrid="0" snapToObjects="1">
      <p:cViewPr varScale="1">
        <p:scale>
          <a:sx n="75" d="100"/>
          <a:sy n="75" d="100"/>
        </p:scale>
        <p:origin x="20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055417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2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 dirty="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APUSH Review: Period 1 (1491 - 1607</a:t>
            </a:r>
            <a:r>
              <a:rPr sz="6400" b="1" dirty="0" smtClean="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)</a:t>
            </a:r>
            <a:endParaRPr sz="6400" b="1" dirty="0">
              <a:solidFill>
                <a:srgbClr val="FFFFFF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Everything You Need To Know About Period 1 To Succeed In APUSH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answers (b)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19327" lvl="2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lang="en-US" sz="2006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Diseases killed many</a:t>
            </a:r>
          </a:p>
          <a:p>
            <a:pPr marL="719327" lvl="2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lang="en-US" sz="2006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Horse and guns transformed way of life (hunting, </a:t>
            </a:r>
            <a:r>
              <a:rPr lang="en-US" sz="2006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warfare).</a:t>
            </a:r>
          </a:p>
          <a:p>
            <a:pPr marL="719327" lvl="2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lang="en-US" sz="18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Europeans sought to change Natives’ way of life and worldview</a:t>
            </a:r>
          </a:p>
          <a:p>
            <a:pPr marL="719327" lvl="2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57851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answers ©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1) new territory gained /react-text </a:t>
            </a:r>
          </a:p>
          <a:p>
            <a:r>
              <a:rPr lang="en-US" dirty="0" smtClean="0"/>
              <a:t>2</a:t>
            </a:r>
            <a:r>
              <a:rPr lang="en-US" dirty="0"/>
              <a:t>) much silver and gold gained 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) acquired new products and </a:t>
            </a:r>
            <a:r>
              <a:rPr lang="en-US" dirty="0" smtClean="0"/>
              <a:t>resources</a:t>
            </a:r>
            <a:endParaRPr lang="en-US" dirty="0"/>
          </a:p>
          <a:p>
            <a:r>
              <a:rPr lang="en-US" dirty="0" smtClean="0"/>
              <a:t>4</a:t>
            </a:r>
            <a:r>
              <a:rPr lang="en-US" dirty="0"/>
              <a:t>) influx of </a:t>
            </a:r>
            <a:r>
              <a:rPr lang="en-US" dirty="0" smtClean="0"/>
              <a:t>precious metals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5) cultural exchange </a:t>
            </a:r>
            <a:r>
              <a:rPr lang="en-US" dirty="0" smtClean="0"/>
              <a:t>trade</a:t>
            </a:r>
            <a:endParaRPr lang="en-US" dirty="0"/>
          </a:p>
          <a:p>
            <a:r>
              <a:rPr lang="en-US" dirty="0" smtClean="0"/>
              <a:t>6</a:t>
            </a:r>
            <a:r>
              <a:rPr lang="en-US" dirty="0"/>
              <a:t>) global trade </a:t>
            </a:r>
          </a:p>
          <a:p>
            <a:r>
              <a:rPr lang="en-US" dirty="0" smtClean="0"/>
              <a:t>7</a:t>
            </a:r>
            <a:r>
              <a:rPr lang="en-US" dirty="0"/>
              <a:t>) profits, causing wealth to rise </a:t>
            </a:r>
            <a:endParaRPr lang="en-US" dirty="0" smtClean="0"/>
          </a:p>
          <a:p>
            <a:r>
              <a:rPr lang="en-US" dirty="0" smtClean="0"/>
              <a:t>8) New products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9</a:t>
            </a:r>
            <a:r>
              <a:rPr lang="en-US" dirty="0" smtClean="0"/>
              <a:t>) </a:t>
            </a:r>
            <a:r>
              <a:rPr lang="en-US" dirty="0"/>
              <a:t>introduction of the African slave 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6725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Native Americans Pre-Contact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Maize (corn) was a significant food source in present day Mexico and SW US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NW US - Natives hunted, fished, and foraged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Great Basin and Plains - predominantly hunting - lack of natural resources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NE US - mix of agriculture and hunting</a:t>
            </a:r>
          </a:p>
        </p:txBody>
      </p:sp>
      <p:pic>
        <p:nvPicPr>
          <p:cNvPr id="38" name="Zea_mays_-_Köhler–s_Medizinal-Pflanzen-28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79680" y="5420422"/>
            <a:ext cx="3134620" cy="4270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525px-Nordamerikanische_Kulturareale_en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56258" y="32391"/>
            <a:ext cx="5107324" cy="5827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 build="p" bldLvl="5" animBg="1" advAuto="0"/>
      <p:bldP spid="38" grpId="2" animBg="1" advAuto="0"/>
      <p:bldP spid="38" grpId="3" animBg="1" advAuto="0"/>
      <p:bldP spid="39" grpId="4" animBg="1" advAuto="0"/>
      <p:bldP spid="39" grpId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European Exploration Goals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Technological Improvements that helped promote contact and trade?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Sextant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Joint-stock companies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Reasons for Exploration?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Wealth (gold), Power and status (glory), and spread Christianity (God)</a:t>
            </a:r>
          </a:p>
        </p:txBody>
      </p:sp>
      <p:pic>
        <p:nvPicPr>
          <p:cNvPr id="43" name="451px-Sexta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84878" y="3257550"/>
            <a:ext cx="3167373" cy="4206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 build="p" bldLvl="5" animBg="1" advAuto="0"/>
      <p:bldP spid="43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European Contact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39775" lvl="0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 dirty="0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Columbian Exchange:</a:t>
            </a:r>
          </a:p>
          <a:p>
            <a:pPr marL="479551" lvl="1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 dirty="0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Exchange of goods, ideas, people, and diseases between Europe, Africa, and the Americas</a:t>
            </a:r>
          </a:p>
          <a:p>
            <a:pPr marL="479551" lvl="1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 dirty="0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Impact on Europe? </a:t>
            </a:r>
          </a:p>
          <a:p>
            <a:pPr marL="719327" lvl="2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 dirty="0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Population growth (corn, potatoes)</a:t>
            </a:r>
          </a:p>
          <a:p>
            <a:pPr marL="719327" lvl="2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 dirty="0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Shift from feudalism to capitalism</a:t>
            </a:r>
          </a:p>
          <a:p>
            <a:pPr marL="479551" lvl="1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 dirty="0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Impact on Natives?</a:t>
            </a:r>
          </a:p>
          <a:p>
            <a:pPr marL="719327" lvl="2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 dirty="0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Diseases killed many</a:t>
            </a:r>
          </a:p>
          <a:p>
            <a:pPr marL="719327" lvl="2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 dirty="0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Horse and guns transformed way of life (hunting, warfare)</a:t>
            </a:r>
          </a:p>
          <a:p>
            <a:pPr marL="479551" lvl="1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 dirty="0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Impact on Africans?</a:t>
            </a:r>
          </a:p>
          <a:p>
            <a:pPr marL="719327" lvl="2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 dirty="0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Increase in slave trade (Portuguese and Spanish in West Africa)</a:t>
            </a:r>
          </a:p>
        </p:txBody>
      </p:sp>
      <p:pic>
        <p:nvPicPr>
          <p:cNvPr id="47" name="783px-BakedPotatoWithButt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32281" y="3683000"/>
            <a:ext cx="4212069" cy="3227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800px-Measles_Aztec_drawing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394" y="2070100"/>
            <a:ext cx="6794206" cy="3516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build="p" bldLvl="5" animBg="1" advAuto="0"/>
      <p:bldP spid="47" grpId="2" animBg="1" advAuto="0"/>
      <p:bldP spid="48" grpId="3" animBg="1" advAuto="0"/>
      <p:bldP spid="48" grpId="4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The Transformation of the Americas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03200" lvl="0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Impacts of Spanish contact:</a:t>
            </a:r>
          </a:p>
          <a:p>
            <a:pPr marL="406400" lvl="1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New caste system and racially diverse populations</a:t>
            </a:r>
          </a:p>
          <a:p>
            <a:pPr marL="609600" lvl="2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Mestizo - mixed Spanish and Native ancestry</a:t>
            </a:r>
          </a:p>
          <a:p>
            <a:pPr marL="609600" lvl="2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Mulatto - mixed Spanish and African ancestry</a:t>
            </a:r>
          </a:p>
          <a:p>
            <a:pPr marL="406400" lvl="1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Encomienda System (16th Century):</a:t>
            </a:r>
          </a:p>
          <a:p>
            <a:pPr marL="609600" lvl="2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Royal grants of land from Spanish crown to Spaniards</a:t>
            </a:r>
          </a:p>
          <a:p>
            <a:pPr marL="609600" lvl="2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Spanish settlers promised to Christianize Natives</a:t>
            </a:r>
          </a:p>
          <a:p>
            <a:pPr marL="812800" lvl="3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Spanish gained tribute</a:t>
            </a:r>
          </a:p>
          <a:p>
            <a:pPr marL="609600" lvl="2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How were Natives impacted?</a:t>
            </a:r>
          </a:p>
          <a:p>
            <a:pPr marL="812800" lvl="3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Many were treated harshly</a:t>
            </a:r>
          </a:p>
          <a:p>
            <a:pPr marL="1016000" lvl="4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Heavy manual labor - building roads and infrastructure</a:t>
            </a:r>
          </a:p>
          <a:p>
            <a:pPr marL="609600" lvl="2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Eventually, the system was replaced by African slave labor</a:t>
            </a:r>
          </a:p>
        </p:txBody>
      </p:sp>
      <p:pic>
        <p:nvPicPr>
          <p:cNvPr id="52" name="439px-Spanish_America_XVIII_Century_(Most_Expansion)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0585" y="2317750"/>
            <a:ext cx="4507666" cy="6150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The Transformation of the Americas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3520" lvl="0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 dirty="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Debates over treatment of Natives:</a:t>
            </a:r>
          </a:p>
          <a:p>
            <a:pPr marL="447040" lvl="1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 dirty="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Bartolome de Las Casas</a:t>
            </a:r>
          </a:p>
          <a:p>
            <a:pPr marL="223520" lvl="0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 dirty="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How was treatment of Africans and Natives justified?</a:t>
            </a:r>
          </a:p>
          <a:p>
            <a:pPr marL="447040" lvl="1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 dirty="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White superiority, religion, “uncivilized” view of groups</a:t>
            </a:r>
          </a:p>
          <a:p>
            <a:pPr marL="223520" lvl="0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 dirty="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Conflict with Natives:</a:t>
            </a:r>
          </a:p>
          <a:p>
            <a:pPr marL="447040" lvl="1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 dirty="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Europeans sought to change Natives’ way of life and worldview</a:t>
            </a:r>
          </a:p>
          <a:p>
            <a:pPr marL="670560" lvl="2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 dirty="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Natives sought to preserve **autonomy** (independence or self-rule)</a:t>
            </a:r>
          </a:p>
          <a:p>
            <a:pPr marL="223520" lvl="0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 dirty="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Africans adapt to the Western Hemisphere:</a:t>
            </a:r>
          </a:p>
          <a:p>
            <a:pPr marL="447040" lvl="1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 dirty="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Sought to preserve **autonomy**</a:t>
            </a:r>
          </a:p>
          <a:p>
            <a:pPr marL="670560" lvl="2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 dirty="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Combined Christianity with African religions </a:t>
            </a:r>
          </a:p>
          <a:p>
            <a:pPr marL="670560" lvl="2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 dirty="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Maroon communities - made up of runaway slaves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9334500" y="1473200"/>
            <a:ext cx="2809875" cy="4419601"/>
            <a:chOff x="0" y="0"/>
            <a:chExt cx="2809875" cy="4419600"/>
          </a:xfrm>
        </p:grpSpPr>
        <p:pic>
          <p:nvPicPr>
            <p:cNvPr id="56" name="image4.jpg" descr="File:Bartolomedelascasas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809875" cy="39195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9" name="Group 59"/>
            <p:cNvGrpSpPr/>
            <p:nvPr/>
          </p:nvGrpSpPr>
          <p:grpSpPr>
            <a:xfrm>
              <a:off x="0" y="3919537"/>
              <a:ext cx="2809875" cy="500064"/>
              <a:chOff x="0" y="0"/>
              <a:chExt cx="2809875" cy="500062"/>
            </a:xfrm>
          </p:grpSpPr>
          <p:sp>
            <p:nvSpPr>
              <p:cNvPr id="57" name="Shape 57"/>
              <p:cNvSpPr/>
              <p:nvPr/>
            </p:nvSpPr>
            <p:spPr>
              <a:xfrm>
                <a:off x="0" y="0"/>
                <a:ext cx="2809875" cy="500063"/>
              </a:xfrm>
              <a:prstGeom prst="rect">
                <a:avLst/>
              </a:prstGeom>
              <a:solidFill>
                <a:srgbClr val="93A299"/>
              </a:solidFill>
              <a:ln w="25400" cap="flat">
                <a:solidFill>
                  <a:srgbClr val="6B7670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algn="l" defTabSz="914400">
                  <a:defRPr sz="1800">
                    <a:solidFill>
                      <a:srgbClr val="FFFFFF"/>
                    </a:solidFill>
                    <a:effectLst/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8" name="Shape 58"/>
              <p:cNvSpPr/>
              <p:nvPr/>
            </p:nvSpPr>
            <p:spPr>
              <a:xfrm>
                <a:off x="0" y="74700"/>
                <a:ext cx="2809875" cy="350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l" defTabSz="914400">
                  <a:defRPr sz="18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  <a:effectLst/>
                  </a:defRPr>
                </a:pPr>
                <a:r>
                  <a:rPr b="1">
                    <a:solidFill>
                      <a:srgbClr val="FFFFFF"/>
                    </a:solidFill>
                  </a:rPr>
                  <a:t>Bartolomé de las Casas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Quick Recap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Native cultures prior to contact</a:t>
            </a: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Maize</a:t>
            </a: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Reasons for European exploration</a:t>
            </a: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Goals of Europeans</a:t>
            </a: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**Columbian Exchange - impacts on three continents**</a:t>
            </a: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European justification of treatment of Natives and Africans</a:t>
            </a: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Encomienda System</a:t>
            </a: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Natives and Africans sought to preserve some level of autonomy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Short Answer Practice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98272" lvl="0" indent="-398272" defTabSz="572516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32" dirty="0">
                <a:solidFill>
                  <a:srgbClr val="EBEBEB"/>
                </a:solidFill>
                <a:effectLst>
                  <a:outerShdw blurRad="49784" dist="24892" dir="5400000" rotWithShape="0">
                    <a:srgbClr val="000000"/>
                  </a:outerShdw>
                </a:effectLst>
              </a:rPr>
              <a:t>Answer all 3 parts</a:t>
            </a:r>
          </a:p>
          <a:p>
            <a:pPr marL="398272" lvl="0" indent="-398272" defTabSz="572516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32" dirty="0">
                <a:solidFill>
                  <a:srgbClr val="EBEBEB"/>
                </a:solidFill>
                <a:effectLst>
                  <a:outerShdw blurRad="49784" dist="24892" dir="5400000" rotWithShape="0">
                    <a:srgbClr val="000000"/>
                  </a:outerShdw>
                </a:effectLst>
              </a:rPr>
              <a:t>European interaction with the Western Hemisphere drastically changed life for all those involved.</a:t>
            </a:r>
          </a:p>
          <a:p>
            <a:pPr marL="398272" lvl="0" indent="-398272" defTabSz="572516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32" dirty="0">
                <a:solidFill>
                  <a:srgbClr val="EBEBEB"/>
                </a:solidFill>
                <a:effectLst>
                  <a:outerShdw blurRad="49784" dist="24892" dir="5400000" rotWithShape="0">
                    <a:srgbClr val="000000"/>
                  </a:outerShdw>
                </a:effectLst>
              </a:rPr>
              <a:t>a) Briefly explain one reason for European </a:t>
            </a:r>
            <a:r>
              <a:rPr sz="3332" dirty="0" smtClean="0">
                <a:solidFill>
                  <a:srgbClr val="EBEBEB"/>
                </a:solidFill>
                <a:effectLst>
                  <a:outerShdw blurRad="49784" dist="24892" dir="5400000" rotWithShape="0">
                    <a:srgbClr val="000000"/>
                  </a:outerShdw>
                </a:effectLst>
              </a:rPr>
              <a:t>exploration</a:t>
            </a:r>
            <a:endParaRPr sz="3332" dirty="0">
              <a:solidFill>
                <a:srgbClr val="EBEBEB"/>
              </a:solidFill>
              <a:effectLst>
                <a:outerShdw blurRad="49784" dist="24892" dir="5400000" rotWithShape="0">
                  <a:srgbClr val="000000"/>
                </a:outerShdw>
              </a:effectLst>
            </a:endParaRPr>
          </a:p>
          <a:p>
            <a:pPr marL="398272" lvl="0" indent="-398272" defTabSz="572516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32" dirty="0">
                <a:solidFill>
                  <a:srgbClr val="EBEBEB"/>
                </a:solidFill>
                <a:effectLst>
                  <a:outerShdw blurRad="49784" dist="24892" dir="5400000" rotWithShape="0">
                    <a:srgbClr val="000000"/>
                  </a:outerShdw>
                </a:effectLst>
              </a:rPr>
              <a:t>b) Briefly explain one impact of European exploration on the Americas</a:t>
            </a:r>
          </a:p>
          <a:p>
            <a:pPr marL="398272" lvl="0" indent="-398272" defTabSz="572516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32" dirty="0">
                <a:solidFill>
                  <a:srgbClr val="EBEBEB"/>
                </a:solidFill>
                <a:effectLst>
                  <a:outerShdw blurRad="49784" dist="24892" dir="5400000" rotWithShape="0">
                    <a:srgbClr val="000000"/>
                  </a:outerShdw>
                </a:effectLst>
              </a:rPr>
              <a:t>c) Briefly explain one impact of European exploration on Europe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answers (a)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1.) Gold – Acquire Wealth</a:t>
            </a:r>
          </a:p>
          <a:p>
            <a:r>
              <a:rPr lang="en-US" dirty="0" smtClean="0"/>
              <a:t>2.) God- Spread Christianity</a:t>
            </a:r>
          </a:p>
          <a:p>
            <a:r>
              <a:rPr lang="en-US" dirty="0" smtClean="0"/>
              <a:t>3.) Glory- </a:t>
            </a:r>
            <a:r>
              <a:rPr lang="en-US" dirty="0"/>
              <a:t>Power and status </a:t>
            </a:r>
          </a:p>
        </p:txBody>
      </p:sp>
    </p:spTree>
    <p:extLst>
      <p:ext uri="{BB962C8B-B14F-4D97-AF65-F5344CB8AC3E}">
        <p14:creationId xmlns:p14="http://schemas.microsoft.com/office/powerpoint/2010/main" val="1398962429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565</Words>
  <Application>Microsoft Macintosh PowerPoint</Application>
  <PresentationFormat>Custom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Helvetica Neue</vt:lpstr>
      <vt:lpstr>Helvetica Neue Medium</vt:lpstr>
      <vt:lpstr>Arial</vt:lpstr>
      <vt:lpstr>New_Template2</vt:lpstr>
      <vt:lpstr>APUSH Review: Period 1 (1491 - 1607)</vt:lpstr>
      <vt:lpstr>Native Americans Pre-Contact</vt:lpstr>
      <vt:lpstr>European Exploration Goals</vt:lpstr>
      <vt:lpstr>European Contact</vt:lpstr>
      <vt:lpstr>The Transformation of the Americas</vt:lpstr>
      <vt:lpstr>The Transformation of the Americas</vt:lpstr>
      <vt:lpstr>Quick Recap</vt:lpstr>
      <vt:lpstr>Short Answer Practice</vt:lpstr>
      <vt:lpstr>Possible answers (a) </vt:lpstr>
      <vt:lpstr>Possible answers (b)</vt:lpstr>
      <vt:lpstr>possible answers ©  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Period 1 (1491 - 1607) In 10 Minutes</dc:title>
  <cp:lastModifiedBy>michael tuttle</cp:lastModifiedBy>
  <cp:revision>5</cp:revision>
  <dcterms:modified xsi:type="dcterms:W3CDTF">2017-03-05T17:32:57Z</dcterms:modified>
</cp:coreProperties>
</file>