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3" r:id="rId6"/>
    <p:sldId id="267" r:id="rId7"/>
    <p:sldId id="266" r:id="rId8"/>
    <p:sldId id="265" r:id="rId9"/>
    <p:sldId id="259" r:id="rId10"/>
    <p:sldId id="268" r:id="rId11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2"/>
    <p:restoredTop sz="94665"/>
  </p:normalViewPr>
  <p:slideViewPr>
    <p:cSldViewPr snapToGrid="0" snapToObjects="1">
      <p:cViewPr>
        <p:scale>
          <a:sx n="80" d="100"/>
          <a:sy n="80" d="100"/>
        </p:scale>
        <p:origin x="1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05541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</a:t>
            </a:r>
            <a:r>
              <a:rPr lang="en-US" sz="64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Spanish, French and British Colonies</a:t>
            </a:r>
            <a:br>
              <a:rPr lang="en-US" sz="64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</a:br>
            <a:r>
              <a:rPr sz="64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(1491 </a:t>
            </a:r>
            <a:r>
              <a:rPr sz="64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- 1607</a:t>
            </a:r>
            <a:r>
              <a:rPr sz="64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)</a:t>
            </a:r>
            <a:endParaRPr sz="6400" b="1" dirty="0">
              <a:solidFill>
                <a:srgbClr val="FFFFFF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rgbClr val="FFFFFF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Were </a:t>
            </a:r>
            <a:r>
              <a:rPr lang="en-US" dirty="0" smtClean="0"/>
              <a:t>They Different?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Spanish- EMPIRE- change the natives and rule them by ENCOMIENDA system.</a:t>
            </a:r>
          </a:p>
          <a:p>
            <a:r>
              <a:rPr lang="en-US" dirty="0" smtClean="0"/>
              <a:t>French/Dutch- Trade with natives– it’s cheaper than Armies.</a:t>
            </a:r>
          </a:p>
          <a:p>
            <a:r>
              <a:rPr lang="en-US" dirty="0" smtClean="0"/>
              <a:t>English- Displace the natives and bring in indentured servants and slaves.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22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European Exploration Goals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Technological Improvements that helped promote contact and trade?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Sextant</a:t>
            </a: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, Compass</a:t>
            </a:r>
            <a:endParaRPr sz="34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Joint-stock </a:t>
            </a: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companies</a:t>
            </a: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(British)</a:t>
            </a:r>
            <a:endParaRPr sz="34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Reasons for Exploration?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Wealth (gold), Power and status (glory), and spread Christianity (God)</a:t>
            </a:r>
          </a:p>
        </p:txBody>
      </p:sp>
      <p:pic>
        <p:nvPicPr>
          <p:cNvPr id="43" name="451px-Sexta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4878" y="3257550"/>
            <a:ext cx="3167373" cy="4206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  <p:bldP spid="43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Transformation of the Americas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3200" lvl="0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Impacts of Spanish contact:</a:t>
            </a:r>
          </a:p>
          <a:p>
            <a:pPr marL="406400" lvl="1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New caste system and racially diverse populations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Mestizo - mixed Spanish and Native ancestry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Mulatto - mixed Spanish and African ancestry</a:t>
            </a:r>
          </a:p>
          <a:p>
            <a:pPr marL="406400" lvl="1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Encomienda System (16th Century):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Royal grants of land from Spanish crown to Spaniards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Spanish settlers promised to Christianize Natives</a:t>
            </a:r>
          </a:p>
          <a:p>
            <a:pPr marL="812800" lvl="3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Spanish gained tribute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How were Natives impacted?</a:t>
            </a:r>
          </a:p>
          <a:p>
            <a:pPr marL="812800" lvl="3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Many were treated harshly</a:t>
            </a:r>
          </a:p>
          <a:p>
            <a:pPr marL="1016000" lvl="4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Heavy manual labor - building roads and infrastructure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Eventually, the system was replaced by African slave labor</a:t>
            </a:r>
          </a:p>
        </p:txBody>
      </p:sp>
      <p:pic>
        <p:nvPicPr>
          <p:cNvPr id="52" name="439px-Spanish_America_XVIII_Century_(Most_Expansion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0585" y="2317750"/>
            <a:ext cx="4507666" cy="6150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Transformation of the Americas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1870" dirty="0" smtClean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The Valladolid D</a:t>
            </a:r>
            <a:r>
              <a:rPr sz="1870" dirty="0" smtClean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ebates </a:t>
            </a: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over treatment of Natives: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Bartolome de Las </a:t>
            </a:r>
            <a:r>
              <a:rPr sz="1870" dirty="0" smtClean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Casas</a:t>
            </a:r>
            <a:r>
              <a:rPr lang="en-US" sz="1870" dirty="0" smtClean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 vs Juan Sepulveda</a:t>
            </a:r>
            <a:endParaRPr sz="1870" dirty="0">
              <a:solidFill>
                <a:srgbClr val="EBEBEB"/>
              </a:solidFill>
              <a:effectLst>
                <a:outerShdw blurRad="27940" dist="13970" dir="5400000" rotWithShape="0">
                  <a:srgbClr val="000000"/>
                </a:outerShdw>
              </a:effectLst>
            </a:endParaRP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How was treatment of Africans and Natives justified?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White superiority, religion, “uncivilized” view of groups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Conflict with Natives: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Europeans sought to change Natives’ way of life and worldview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Natives sought to preserve **autonomy** (independence or self-rule)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Africans adapt to the Western Hemisphere: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Sought to preserve **autonomy**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Combined Christianity with African religions 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Maroon communities - made up of runaway slaves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9334500" y="1473200"/>
            <a:ext cx="2809875" cy="4419601"/>
            <a:chOff x="0" y="0"/>
            <a:chExt cx="2809875" cy="4419600"/>
          </a:xfrm>
        </p:grpSpPr>
        <p:pic>
          <p:nvPicPr>
            <p:cNvPr id="56" name="image4.jpg" descr="File:Bartolomedelascasas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09875" cy="3919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" name="Group 59"/>
            <p:cNvGrpSpPr/>
            <p:nvPr/>
          </p:nvGrpSpPr>
          <p:grpSpPr>
            <a:xfrm>
              <a:off x="0" y="3919537"/>
              <a:ext cx="2809875" cy="500064"/>
              <a:chOff x="0" y="0"/>
              <a:chExt cx="2809875" cy="500062"/>
            </a:xfrm>
          </p:grpSpPr>
          <p:sp>
            <p:nvSpPr>
              <p:cNvPr id="57" name="Shape 57"/>
              <p:cNvSpPr/>
              <p:nvPr/>
            </p:nvSpPr>
            <p:spPr>
              <a:xfrm>
                <a:off x="0" y="0"/>
                <a:ext cx="2809875" cy="500063"/>
              </a:xfrm>
              <a:prstGeom prst="rect">
                <a:avLst/>
              </a:prstGeom>
              <a:solidFill>
                <a:srgbClr val="93A299"/>
              </a:solidFill>
              <a:ln w="25400" cap="flat">
                <a:solidFill>
                  <a:srgbClr val="6B7670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914400">
                  <a:defRPr sz="180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0" y="74700"/>
                <a:ext cx="2809875" cy="350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l" defTabSz="914400">
                  <a:defRPr sz="18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  <a:effectLst/>
                  </a:defRPr>
                </a:pPr>
                <a:r>
                  <a:rPr b="1">
                    <a:solidFill>
                      <a:srgbClr val="FFFFFF"/>
                    </a:solidFill>
                  </a:rPr>
                  <a:t>Bartolomé de las Casas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French/Dutch Colonies in North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2304" dirty="0" smtClean="0">
                <a:solidFill>
                  <a:srgbClr val="FFFFFF"/>
                </a:solidFill>
              </a:rPr>
              <a:t>Did not want to invest Troops to conquer areas.  But still wanted Benefits of Trade. </a:t>
            </a:r>
          </a:p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2304" dirty="0" smtClean="0">
                <a:solidFill>
                  <a:srgbClr val="FFFFFF"/>
                </a:solidFill>
              </a:rPr>
              <a:t>Dutch </a:t>
            </a:r>
            <a:r>
              <a:rPr lang="en-US" sz="2304" dirty="0">
                <a:solidFill>
                  <a:srgbClr val="FFFFFF"/>
                </a:solidFill>
              </a:rPr>
              <a:t>and </a:t>
            </a:r>
            <a:r>
              <a:rPr lang="en-US" sz="2304" dirty="0" smtClean="0">
                <a:solidFill>
                  <a:srgbClr val="FFFFFF"/>
                </a:solidFill>
              </a:rPr>
              <a:t>French Imperial Goals:</a:t>
            </a:r>
            <a:endParaRPr lang="en-US" sz="2304" dirty="0">
              <a:solidFill>
                <a:srgbClr val="FFFFFF"/>
              </a:solidFill>
            </a:endParaRPr>
          </a:p>
          <a:p>
            <a:pPr marL="731519" lvl="1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2304" dirty="0">
                <a:solidFill>
                  <a:srgbClr val="FFFFFF"/>
                </a:solidFill>
              </a:rPr>
              <a:t>Sent fewer settlers, established trade alliances with Natives, often intermarried, traded furs</a:t>
            </a:r>
          </a:p>
          <a:p>
            <a:endParaRPr lang="en-US" dirty="0"/>
          </a:p>
        </p:txBody>
      </p:sp>
      <p:pic>
        <p:nvPicPr>
          <p:cNvPr id="4" name="Fur_traders_in_canada_177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1386" y="5811935"/>
            <a:ext cx="5591014" cy="3941665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6866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4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18227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British Colonies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1783556"/>
            <a:ext cx="10464800" cy="7205266"/>
          </a:xfrm>
          <a:prstGeom prst="rect">
            <a:avLst/>
          </a:prstGeom>
        </p:spPr>
        <p:txBody>
          <a:bodyPr/>
          <a:lstStyle/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New England: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Puritans that sought to establish a like-minded (homogeneous) community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Mixed economy - agriculture and trade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Longer life-expectancy, more families</a:t>
            </a:r>
          </a:p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Middle Colonies: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Religiously, ethnically, and demographically diverse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Crops - cereal (grains)</a:t>
            </a:r>
          </a:p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Southern: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Chesapeake (MD and VA) and North Carolina - tobacco - labor-intensive </a:t>
            </a:r>
          </a:p>
          <a:p>
            <a:pPr marL="737234" lvl="2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Relied on indentured servants initially, later slavery (Post-Bacon’s Rebellion)</a:t>
            </a:r>
          </a:p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Atlantic seaboard (South Carolina) and West Indies: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Long growing season, heavy use of slave labor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Staple crops - (rice), as well as sugar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Slaves often made up most of the population</a:t>
            </a:r>
          </a:p>
        </p:txBody>
      </p:sp>
      <p:pic>
        <p:nvPicPr>
          <p:cNvPr id="53" name="520px-William_Penn_at_22_166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3635" y="1384300"/>
            <a:ext cx="3734865" cy="4309459"/>
          </a:xfrm>
          <a:prstGeom prst="rect">
            <a:avLst/>
          </a:prstGeom>
          <a:ln w="88900">
            <a:miter lim="400000"/>
          </a:ln>
        </p:spPr>
      </p:pic>
      <p:pic>
        <p:nvPicPr>
          <p:cNvPr id="54" name="1670_virginia_tobacco_slave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009" y="1835150"/>
            <a:ext cx="7444241" cy="3877014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889681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bldLvl="5" animBg="1" advAuto="0"/>
      <p:bldP spid="53" grpId="0" animBg="1" advAuto="0"/>
      <p:bldP spid="53" grpId="1" animBg="1" advAuto="0"/>
      <p:bldP spid="54" grpId="0" animBg="1" advAuto="0"/>
      <p:bldP spid="5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British Colonies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270000" y="32639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331469" lvl="0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British colonists rarely intermarried with Natives and Africans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Rigid social hierarchy developed</a:t>
            </a:r>
          </a:p>
          <a:p>
            <a:pPr marL="331469" lvl="0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Emergence of the Atlantic Slave Trade was caused by: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Racial superiority, lack of indentured servants (post-Bacon’s Rebellion in 1676), Natives were harder to enslave, and European demand for goods</a:t>
            </a:r>
          </a:p>
          <a:p>
            <a:pPr marL="331469" lvl="0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Impacts of African Slavery?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Desire for more land - conflicts with Natives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Africans used covert (passive) and overt forms of resistance</a:t>
            </a:r>
          </a:p>
        </p:txBody>
      </p:sp>
      <p:pic>
        <p:nvPicPr>
          <p:cNvPr id="49" name="416px-Slave_ship_diagr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8443" y="80706"/>
            <a:ext cx="3786357" cy="5451989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36345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bldLvl="5" animBg="1" advAuto="0"/>
      <p:bldP spid="49" grpId="0" animBg="1" advAuto="0"/>
      <p:bldP spid="49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European Imperial Goals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Spanish: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Tight control, sought to convert Natives and gain gold</a:t>
            </a:r>
          </a:p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Dutch and French: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Sent fewer settlers, established trade alliances with Natives, often intermarried, traded furs</a:t>
            </a:r>
          </a:p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English: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Colonies heavily relied on agriculture (tobacco - Chesapeake), many men and women populated the colonies, often hostile relationships with Natives</a:t>
            </a:r>
          </a:p>
        </p:txBody>
      </p:sp>
      <p:pic>
        <p:nvPicPr>
          <p:cNvPr id="44" name="Fur_traders_in_canada_177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0049" y="1049431"/>
            <a:ext cx="5591014" cy="3941665"/>
          </a:xfrm>
          <a:prstGeom prst="rect">
            <a:avLst/>
          </a:prstGeom>
          <a:ln w="88900">
            <a:miter lim="400000"/>
          </a:ln>
        </p:spPr>
      </p:pic>
      <p:pic>
        <p:nvPicPr>
          <p:cNvPr id="45" name="587px-Chute_tobacc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049" y="476250"/>
            <a:ext cx="5625401" cy="5740400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342323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bldLvl="5" animBg="1" advAuto="0"/>
      <p:bldP spid="44" grpId="0" animBg="1" advAuto="0"/>
      <p:bldP spid="44" grpId="1" animBg="1" advAuto="0"/>
      <p:bldP spid="45" grpId="0" animBg="1" advAuto="0"/>
      <p:bldP spid="4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European Contact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9775" lvl="0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Columbian Exchange: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Exchange of goods, ideas, people, and diseases between Europe, Africa, and the Americas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Europe? 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Population growth (corn, potatoes)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Shift from feudalism to capitalism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Natives?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Diseases killed many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Horse and guns transformed way of life (hunting, warfare)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Africans?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Increase in slave trade (Portuguese and Spanish in West Africa)</a:t>
            </a:r>
          </a:p>
        </p:txBody>
      </p:sp>
      <p:pic>
        <p:nvPicPr>
          <p:cNvPr id="47" name="783px-BakedPotatoWithBut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2281" y="3683000"/>
            <a:ext cx="4212069" cy="322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800px-Measles_Aztec_drawin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394" y="2070100"/>
            <a:ext cx="6794206" cy="35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  <p:bldP spid="47" grpId="2" animBg="1" advAuto="0"/>
      <p:bldP spid="48" grpId="3" animBg="1" advAuto="0"/>
      <p:bldP spid="48" grpId="4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621</Words>
  <Application>Microsoft Macintosh PowerPoint</Application>
  <PresentationFormat>Custom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Helvetica Neue</vt:lpstr>
      <vt:lpstr>Helvetica Neue Medium</vt:lpstr>
      <vt:lpstr>Arial</vt:lpstr>
      <vt:lpstr>New_Template2</vt:lpstr>
      <vt:lpstr> Spanish, French and British Colonies (1491 - 1607)</vt:lpstr>
      <vt:lpstr>European Exploration Goals</vt:lpstr>
      <vt:lpstr>The Transformation of the Americas</vt:lpstr>
      <vt:lpstr>The Transformation of the Americas</vt:lpstr>
      <vt:lpstr>French/Dutch Colonies in North America</vt:lpstr>
      <vt:lpstr>British Colonies</vt:lpstr>
      <vt:lpstr>British Colonies</vt:lpstr>
      <vt:lpstr>European Imperial Goals</vt:lpstr>
      <vt:lpstr>European Contact</vt:lpstr>
      <vt:lpstr>How Were They Different? 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1 (1491 - 1607) In 10 Minutes</dc:title>
  <cp:lastModifiedBy>michael tuttle</cp:lastModifiedBy>
  <cp:revision>10</cp:revision>
  <dcterms:modified xsi:type="dcterms:W3CDTF">2018-09-08T22:08:48Z</dcterms:modified>
</cp:coreProperties>
</file>