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71" r:id="rId8"/>
    <p:sldId id="265" r:id="rId9"/>
    <p:sldId id="264" r:id="rId10"/>
    <p:sldId id="268" r:id="rId11"/>
    <p:sldId id="273" r:id="rId12"/>
    <p:sldId id="261" r:id="rId13"/>
    <p:sldId id="262" r:id="rId14"/>
    <p:sldId id="263" r:id="rId15"/>
    <p:sldId id="266" r:id="rId16"/>
    <p:sldId id="267" r:id="rId17"/>
    <p:sldId id="269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10/15/13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someone was vandalizing and breaking into a car….what would you do? Would it matter what they looked like?</a:t>
            </a:r>
          </a:p>
          <a:p>
            <a:r>
              <a:rPr lang="en-US" dirty="0"/>
              <a:t>http://www.youtube.com/watch?v=sqqMNhzcpTc&amp;safety_mode=true&amp;persist_safety_mode=1&amp;safe=active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944561"/>
            <a:ext cx="4233863" cy="19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Up- 10/23/13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431800" indent="-323850"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Remember the 5 types of social interaction:</a:t>
            </a:r>
          </a:p>
          <a:p>
            <a:pPr marL="1727200" lvl="1" indent="-573088">
              <a:spcBef>
                <a:spcPts val="0"/>
              </a:spcBef>
              <a:buClr>
                <a:srgbClr val="00008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chemeClr val="bg1"/>
                </a:solidFill>
              </a:rPr>
              <a:t>Cooperation</a:t>
            </a:r>
          </a:p>
          <a:p>
            <a:pPr marL="1727200" lvl="1" indent="-573088">
              <a:spcBef>
                <a:spcPts val="0"/>
              </a:spcBef>
              <a:buClr>
                <a:srgbClr val="00008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chemeClr val="bg1"/>
                </a:solidFill>
              </a:rPr>
              <a:t>Social exchange</a:t>
            </a:r>
          </a:p>
          <a:p>
            <a:pPr marL="1727200" lvl="1" indent="-573088">
              <a:spcBef>
                <a:spcPts val="0"/>
              </a:spcBef>
              <a:buClr>
                <a:srgbClr val="00008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chemeClr val="bg1"/>
                </a:solidFill>
              </a:rPr>
              <a:t>Coercion</a:t>
            </a:r>
          </a:p>
          <a:p>
            <a:pPr marL="1727200" lvl="1" indent="-573088">
              <a:spcBef>
                <a:spcPts val="0"/>
              </a:spcBef>
              <a:buClr>
                <a:srgbClr val="00008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chemeClr val="bg1"/>
                </a:solidFill>
              </a:rPr>
              <a:t>Conflict</a:t>
            </a:r>
          </a:p>
          <a:p>
            <a:pPr marL="1727200" lvl="1" indent="-573088">
              <a:spcBef>
                <a:spcPts val="0"/>
              </a:spcBef>
              <a:buClr>
                <a:srgbClr val="00008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chemeClr val="bg1"/>
                </a:solidFill>
              </a:rPr>
              <a:t>conformity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1) What part of social interaction are the following</a:t>
            </a:r>
          </a:p>
          <a:p>
            <a:pPr marL="1727200" lvl="1" indent="-573088">
              <a:buClr>
                <a:srgbClr val="00008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Blood donors expect payment.</a:t>
            </a:r>
          </a:p>
          <a:p>
            <a:pPr marL="1727200" lvl="1" indent="-573088">
              <a:buClr>
                <a:srgbClr val="00008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Students read what the teacher assigns.</a:t>
            </a:r>
          </a:p>
          <a:p>
            <a:pPr marL="1727200" lvl="1" indent="-573088">
              <a:buClr>
                <a:srgbClr val="00008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The United States invades Iraq.</a:t>
            </a:r>
          </a:p>
          <a:p>
            <a:pPr marL="1727200" lvl="1" indent="-573088">
              <a:buClr>
                <a:srgbClr val="00008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Flood victims help each other.</a:t>
            </a:r>
          </a:p>
          <a:p>
            <a:pPr marL="1727200" lvl="1" indent="-573088">
              <a:buClr>
                <a:srgbClr val="00008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Employees are forced to work overtime or be fired.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610600" cy="6096000"/>
          </a:xfrm>
        </p:spPr>
        <p:txBody>
          <a:bodyPr>
            <a:normAutofit/>
          </a:bodyPr>
          <a:lstStyle/>
          <a:p>
            <a:r>
              <a:rPr lang="en-US" dirty="0"/>
              <a:t>Cooperation</a:t>
            </a:r>
          </a:p>
          <a:p>
            <a:r>
              <a:rPr lang="en-US" dirty="0"/>
              <a:t>Social exchange</a:t>
            </a:r>
          </a:p>
          <a:p>
            <a:r>
              <a:rPr lang="en-US" dirty="0"/>
              <a:t>Coercion</a:t>
            </a:r>
          </a:p>
          <a:p>
            <a:r>
              <a:rPr lang="en-US" dirty="0"/>
              <a:t>Conflict</a:t>
            </a:r>
          </a:p>
          <a:p>
            <a:r>
              <a:rPr lang="en-US" dirty="0" smtClean="0"/>
              <a:t>Conformity</a:t>
            </a:r>
          </a:p>
          <a:p>
            <a:r>
              <a:rPr lang="en-US" dirty="0" smtClean="0"/>
              <a:t>Culture</a:t>
            </a:r>
          </a:p>
          <a:p>
            <a:r>
              <a:rPr lang="en-US" dirty="0" smtClean="0"/>
              <a:t>Master Status </a:t>
            </a:r>
          </a:p>
          <a:p>
            <a:r>
              <a:rPr lang="en-US" dirty="0" smtClean="0"/>
              <a:t>Role</a:t>
            </a:r>
          </a:p>
          <a:p>
            <a:r>
              <a:rPr lang="en-US" dirty="0" smtClean="0"/>
              <a:t>In Group</a:t>
            </a:r>
          </a:p>
          <a:p>
            <a:r>
              <a:rPr lang="en-US" dirty="0" smtClean="0"/>
              <a:t>Out Group</a:t>
            </a:r>
          </a:p>
          <a:p>
            <a:r>
              <a:rPr lang="en-US" dirty="0" smtClean="0"/>
              <a:t>Relationship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</a:t>
            </a:r>
            <a:br>
              <a:rPr lang="en-US" dirty="0" smtClean="0"/>
            </a:br>
            <a:r>
              <a:rPr lang="en-US" dirty="0" smtClean="0"/>
              <a:t>10/25/13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Is social conflict necessarily a bad thing? Explain your position and give examples.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CAN BE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Not necessarily….conflict can be purposeful and bring about positive change</a:t>
            </a:r>
          </a:p>
          <a:p>
            <a:pPr lvl="1"/>
            <a:r>
              <a:rPr lang="en-US" sz="2800" dirty="0" smtClean="0"/>
              <a:t> Examples: American Revolution, Civil Rights, Group Loyalty (9/11 Pearl Harbor)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4958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</a:t>
            </a:r>
            <a:br>
              <a:rPr lang="en-US" dirty="0" smtClean="0"/>
            </a:br>
            <a:r>
              <a:rPr lang="en-US" dirty="0" smtClean="0"/>
              <a:t>10/15/12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091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1) What developments lead to a more settled life in horticultural and pastoral Societies? </a:t>
            </a:r>
          </a:p>
          <a:p>
            <a:r>
              <a:rPr lang="en-US" sz="3200" dirty="0" smtClean="0"/>
              <a:t>2) What feature do sociologists tend to use to classify societies?</a:t>
            </a:r>
          </a:p>
          <a:p>
            <a:r>
              <a:rPr lang="en-US" sz="3200" dirty="0" smtClean="0"/>
              <a:t>3) List at least 3 countries that are currently Pre-Industrial, Industrial and Post-Industrial or Information Age.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BOP</a:t>
            </a:r>
            <a:br>
              <a:rPr lang="en-US" dirty="0" smtClean="0"/>
            </a:br>
            <a:r>
              <a:rPr lang="en-US" dirty="0" smtClean="0"/>
              <a:t>3/5/12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following chart: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133600"/>
          <a:ext cx="7696200" cy="9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r>
                        <a:rPr lang="en-US" baseline="0" dirty="0" smtClean="0"/>
                        <a:t> Groups and Secondary Groups</a:t>
                      </a:r>
                      <a:endParaRPr lang="en-US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                      Primary Group                                      Secondary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>
            <a:off x="3581400" y="2819400"/>
            <a:ext cx="2133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" y="3124200"/>
          <a:ext cx="7696199" cy="35052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20252"/>
                <a:gridCol w="2916455"/>
                <a:gridCol w="3159492"/>
              </a:tblGrid>
              <a:tr h="76543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Quality</a:t>
                      </a:r>
                      <a:r>
                        <a:rPr lang="en-US" b="0" baseline="0" dirty="0" smtClean="0"/>
                        <a:t> of Relationship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5434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r>
                        <a:rPr lang="en-US" baseline="0" dirty="0" smtClean="0"/>
                        <a:t> of 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5434">
                <a:tc>
                  <a:txBody>
                    <a:bodyPr/>
                    <a:lstStyle/>
                    <a:p>
                      <a:r>
                        <a:rPr lang="en-US" dirty="0" smtClean="0"/>
                        <a:t>Scope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5434">
                <a:tc>
                  <a:txBody>
                    <a:bodyPr/>
                    <a:lstStyle/>
                    <a:p>
                      <a:r>
                        <a:rPr lang="en-US" dirty="0" smtClean="0"/>
                        <a:t>Perception of 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3466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BOP</a:t>
            </a:r>
            <a:br>
              <a:rPr lang="en-US" dirty="0" smtClean="0"/>
            </a:br>
            <a:r>
              <a:rPr lang="en-US" dirty="0" smtClean="0"/>
              <a:t>3/10/11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following chart: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133600"/>
          <a:ext cx="7696200" cy="9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r>
                        <a:rPr lang="en-US" baseline="0" dirty="0" smtClean="0"/>
                        <a:t> Groups and Secondary Groups</a:t>
                      </a:r>
                      <a:endParaRPr lang="en-US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                      Primary Group                                      Secondary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>
            <a:off x="3581400" y="2819400"/>
            <a:ext cx="2133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" y="3124200"/>
          <a:ext cx="7696199" cy="3701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20252"/>
                <a:gridCol w="2916455"/>
                <a:gridCol w="3159492"/>
              </a:tblGrid>
              <a:tr h="76543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Quality</a:t>
                      </a:r>
                      <a:r>
                        <a:rPr lang="en-US" b="0" baseline="0" dirty="0" smtClean="0"/>
                        <a:t> of Relationship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orientation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 Orientation</a:t>
                      </a:r>
                      <a:endParaRPr lang="en-US" dirty="0"/>
                    </a:p>
                  </a:txBody>
                  <a:tcPr/>
                </a:tc>
              </a:tr>
              <a:tr h="765434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r>
                        <a:rPr lang="en-US" baseline="0" dirty="0" smtClean="0"/>
                        <a:t> of 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Usually long-term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Variable; often short term</a:t>
                      </a:r>
                      <a:endParaRPr lang="en-US" dirty="0"/>
                    </a:p>
                  </a:txBody>
                  <a:tcPr/>
                </a:tc>
              </a:tr>
              <a:tr h="765434">
                <a:tc>
                  <a:txBody>
                    <a:bodyPr/>
                    <a:lstStyle/>
                    <a:p>
                      <a:r>
                        <a:rPr lang="en-US" dirty="0" smtClean="0"/>
                        <a:t>Scope of 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Broad; usually involving many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Narrow;</a:t>
                      </a:r>
                      <a:r>
                        <a:rPr lang="en-US" baseline="0" dirty="0" smtClean="0"/>
                        <a:t> usually involving few activities</a:t>
                      </a:r>
                      <a:endParaRPr lang="en-US" dirty="0"/>
                    </a:p>
                  </a:txBody>
                  <a:tcPr/>
                </a:tc>
              </a:tr>
              <a:tr h="765434">
                <a:tc>
                  <a:txBody>
                    <a:bodyPr/>
                    <a:lstStyle/>
                    <a:p>
                      <a:r>
                        <a:rPr lang="en-US" dirty="0" smtClean="0"/>
                        <a:t>Perception of 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Ends in themselves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Means to an end</a:t>
                      </a:r>
                      <a:endParaRPr lang="en-US" dirty="0"/>
                    </a:p>
                  </a:txBody>
                  <a:tcPr/>
                </a:tc>
              </a:tr>
              <a:tr h="443466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Families; circles of friends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Co- Workers; Political Organizations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</a:t>
            </a:r>
            <a:br>
              <a:rPr lang="en-US" dirty="0" smtClean="0"/>
            </a:br>
            <a:r>
              <a:rPr lang="en-US" dirty="0" smtClean="0"/>
              <a:t>3/14/13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709160"/>
          </a:xfrm>
        </p:spPr>
        <p:txBody>
          <a:bodyPr>
            <a:normAutofit fontScale="47500" lnSpcReduction="20000"/>
          </a:bodyPr>
          <a:lstStyle/>
          <a:p>
            <a:r>
              <a:rPr lang="en-US" sz="5900" b="1" dirty="0" smtClean="0">
                <a:solidFill>
                  <a:schemeClr val="bg1"/>
                </a:solidFill>
              </a:rPr>
              <a:t>State whether each of the following is or is not a major feature of a postindustrial society:</a:t>
            </a:r>
          </a:p>
          <a:p>
            <a:endParaRPr lang="en-US" sz="4400" dirty="0" smtClean="0"/>
          </a:p>
          <a:p>
            <a:r>
              <a:rPr lang="en-US" sz="5800" dirty="0" smtClean="0"/>
              <a:t>A. emphasis on technical knowledge</a:t>
            </a:r>
          </a:p>
          <a:p>
            <a:r>
              <a:rPr lang="en-US" sz="5800" dirty="0" smtClean="0"/>
              <a:t>B. employment of the majority of the labor force in service industries</a:t>
            </a:r>
          </a:p>
          <a:p>
            <a:r>
              <a:rPr lang="en-US" sz="5800" dirty="0" smtClean="0"/>
              <a:t>C.  Reliance on advanced technology</a:t>
            </a:r>
          </a:p>
          <a:p>
            <a:r>
              <a:rPr lang="en-US" sz="5800" dirty="0" smtClean="0"/>
              <a:t>D. increased dependence on skilled blue collar workers</a:t>
            </a:r>
          </a:p>
          <a:p>
            <a:r>
              <a:rPr lang="en-US" sz="5800" dirty="0" smtClean="0"/>
              <a:t>E. shift toward the employment of white collar workers</a:t>
            </a:r>
            <a:endParaRPr lang="en-US" sz="5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your results end up how you thought they would?</a:t>
            </a:r>
          </a:p>
          <a:p>
            <a:r>
              <a:rPr lang="en-US" dirty="0" smtClean="0"/>
              <a:t>Discuss how the change in technology was shown in your results?</a:t>
            </a:r>
          </a:p>
          <a:p>
            <a:r>
              <a:rPr lang="en-US" dirty="0" smtClean="0"/>
              <a:t>Did the age of the individual matter in the results? Why or Why not?</a:t>
            </a:r>
          </a:p>
          <a:p>
            <a:r>
              <a:rPr lang="en-US" dirty="0" smtClean="0"/>
              <a:t>Give examples how technology </a:t>
            </a:r>
            <a:r>
              <a:rPr lang="en-US" smtClean="0"/>
              <a:t>has impacted </a:t>
            </a:r>
            <a:r>
              <a:rPr lang="en-US" dirty="0" smtClean="0"/>
              <a:t>your everyday life?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reaction to this film(the one we </a:t>
            </a:r>
            <a:r>
              <a:rPr lang="en-US" dirty="0" err="1" smtClean="0"/>
              <a:t>wa</a:t>
            </a:r>
            <a:r>
              <a:rPr lang="en-US" dirty="0" smtClean="0"/>
              <a:t>? Does race really affect how people act in your opinion?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Warm Up-  10/16/13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 smtClean="0"/>
              <a:t>1) Why do role conflict and role strain occur?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2) Give an example of role conflict, role strain and role exit that has taken place with you life.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To help you out……(DO NOT NEED TO COPY)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3200" b="1" dirty="0" smtClean="0">
                <a:solidFill>
                  <a:srgbClr val="BF0000"/>
                </a:solidFill>
              </a:rPr>
              <a:t>Role Conflict, Role Strain, and Role Exit</a:t>
            </a:r>
            <a:endParaRPr lang="en-US" sz="3200" b="1" dirty="0" smtClean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role set-</a:t>
            </a:r>
            <a:r>
              <a:rPr lang="en-US" dirty="0" smtClean="0"/>
              <a:t> is the different roles associated with a particular status.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b="1" dirty="0" smtClean="0"/>
              <a:t>Role conflict-</a:t>
            </a:r>
            <a:r>
              <a:rPr lang="en-US" dirty="0" smtClean="0"/>
              <a:t> occurs when fulfilling the role expectations of one status interferes with a second status.</a:t>
            </a:r>
            <a:r>
              <a:rPr lang="en-US" i="1" dirty="0" smtClean="0"/>
              <a:t> 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b="1" dirty="0" smtClean="0"/>
              <a:t>Role strain-</a:t>
            </a:r>
            <a:r>
              <a:rPr lang="en-US" dirty="0" smtClean="0"/>
              <a:t> occurs when a person has difficulty fulfilling the role of one status.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b="1" dirty="0" smtClean="0"/>
              <a:t>Role exit-</a:t>
            </a:r>
            <a:r>
              <a:rPr lang="en-US" dirty="0" smtClean="0"/>
              <a:t> is the process people go through to detach from a role that was previously central to their social identity.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oc_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28600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10/18/13</a:t>
            </a:r>
            <a:endParaRPr lang="en-US" dirty="0"/>
          </a:p>
        </p:txBody>
      </p:sp>
      <p:pic>
        <p:nvPicPr>
          <p:cNvPr id="4" name="Picture 5" descr="soc_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447800"/>
            <a:ext cx="3505200" cy="4678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Create a drawing like the one on the left but fill in 6 ascribed statuses and 6 achieved statuses that you have.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Warm Up</a:t>
            </a:r>
            <a:br>
              <a:rPr lang="en-US" dirty="0" smtClean="0"/>
            </a:br>
            <a:r>
              <a:rPr lang="en-US" dirty="0" smtClean="0"/>
              <a:t>10/11/11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6156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What is a Social Institution? What purpose do social institutions serve?</a:t>
            </a:r>
          </a:p>
          <a:p>
            <a:endParaRPr lang="en-US" sz="3600" dirty="0" smtClean="0"/>
          </a:p>
          <a:p>
            <a:r>
              <a:rPr lang="en-US" sz="3600" b="1" dirty="0" smtClean="0">
                <a:solidFill>
                  <a:srgbClr val="BF0000"/>
                </a:solidFill>
              </a:rPr>
              <a:t>Answer: </a:t>
            </a:r>
            <a:r>
              <a:rPr lang="en-US" sz="3600" i="1" dirty="0" smtClean="0"/>
              <a:t>provide physical and emotional support for members, transmit knowledge, produce goods and services, maintain social control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Examples include: </a:t>
            </a:r>
            <a:r>
              <a:rPr lang="en-US" sz="3600" dirty="0" smtClean="0"/>
              <a:t>schools, workplace, religious institutions, family, politics, and economy.</a:t>
            </a:r>
            <a:br>
              <a:rPr lang="en-US" sz="3600" dirty="0" smtClean="0"/>
            </a:br>
            <a:r>
              <a:rPr lang="en-US" sz="3600" dirty="0" smtClean="0"/>
              <a:t>Read more: </a:t>
            </a:r>
            <a:br>
              <a:rPr lang="en-US" sz="3600" dirty="0" smtClean="0"/>
            </a:br>
            <a:endParaRPr lang="en-US" sz="3600" dirty="0" smtClean="0"/>
          </a:p>
          <a:p>
            <a:endParaRPr lang="en-US" sz="3600" i="1" dirty="0" smtClean="0"/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200650"/>
            <a:ext cx="203981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029200"/>
            <a:ext cx="3086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553200" y="6477000"/>
            <a:ext cx="1600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Family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5334000"/>
            <a:ext cx="9144000" cy="1524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Create a drawing like the one on the above but fill Role Strain and Role conflict that you experience.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7" name="Picture 5" descr="soc_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BOP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10/22/13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876800" cy="47091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is social structure demonstrated in the movie Mean Girls?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848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for 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791200"/>
          </a:xfrm>
        </p:spPr>
        <p:txBody>
          <a:bodyPr>
            <a:normAutofit fontScale="47500" lnSpcReduction="20000"/>
          </a:bodyPr>
          <a:lstStyle/>
          <a:p>
            <a:pPr marL="880110" indent="-742950">
              <a:buFont typeface="+mj-lt"/>
              <a:buAutoNum type="arabicParenR"/>
            </a:pPr>
            <a:r>
              <a:rPr lang="en-US" sz="4000" dirty="0" smtClean="0"/>
              <a:t>What </a:t>
            </a:r>
            <a:r>
              <a:rPr lang="en-US" sz="4000" dirty="0"/>
              <a:t>did you think of Mean Girls? Does it reflect your own experience of being a teenager?</a:t>
            </a:r>
          </a:p>
          <a:p>
            <a:pPr marL="880110" indent="-742950">
              <a:buFont typeface="+mj-lt"/>
              <a:buAutoNum type="arabicParenR"/>
            </a:pPr>
            <a:endParaRPr lang="en-US" sz="4000" dirty="0"/>
          </a:p>
          <a:p>
            <a:pPr marL="880110" indent="-742950">
              <a:buFont typeface="+mj-lt"/>
              <a:buAutoNum type="arabicParenR"/>
            </a:pPr>
            <a:r>
              <a:rPr lang="en-US" sz="4000" dirty="0"/>
              <a:t>What do you think of Cady? Do you think she is a likeable character? Why/why not?</a:t>
            </a:r>
          </a:p>
          <a:p>
            <a:pPr marL="880110" indent="-742950">
              <a:buFont typeface="+mj-lt"/>
              <a:buAutoNum type="arabicParenR"/>
            </a:pPr>
            <a:endParaRPr lang="en-US" sz="4000" dirty="0"/>
          </a:p>
          <a:p>
            <a:pPr marL="880110" indent="-742950">
              <a:buFont typeface="+mj-lt"/>
              <a:buAutoNum type="arabicParenR"/>
            </a:pPr>
            <a:r>
              <a:rPr lang="en-US" sz="4000" dirty="0"/>
              <a:t>What do you think this film has to say about teen culture?</a:t>
            </a:r>
          </a:p>
          <a:p>
            <a:pPr marL="880110" indent="-742950">
              <a:buFont typeface="+mj-lt"/>
              <a:buAutoNum type="arabicParenR"/>
            </a:pPr>
            <a:endParaRPr lang="en-US" sz="4000" dirty="0"/>
          </a:p>
          <a:p>
            <a:pPr marL="880110" indent="-742950">
              <a:buFont typeface="+mj-lt"/>
              <a:buAutoNum type="arabicParenR"/>
            </a:pPr>
            <a:r>
              <a:rPr lang="en-US" sz="4000" dirty="0"/>
              <a:t>How would you describe the atmosphere in the high school? </a:t>
            </a:r>
          </a:p>
          <a:p>
            <a:pPr marL="880110" indent="-742950">
              <a:buFont typeface="+mj-lt"/>
              <a:buAutoNum type="arabicParenR"/>
            </a:pPr>
            <a:endParaRPr lang="en-US" sz="4000" dirty="0"/>
          </a:p>
          <a:p>
            <a:pPr marL="880110" indent="-742950">
              <a:buFont typeface="+mj-lt"/>
              <a:buAutoNum type="arabicParenR"/>
            </a:pPr>
            <a:r>
              <a:rPr lang="en-US" sz="4000" dirty="0"/>
              <a:t>Why are the Plastics so concerned with their appearance? Why do you think our modern society is so obsessed with appearance and image?</a:t>
            </a:r>
          </a:p>
          <a:p>
            <a:pPr marL="880110" indent="-742950">
              <a:buFont typeface="+mj-lt"/>
              <a:buAutoNum type="arabicParenR"/>
            </a:pPr>
            <a:endParaRPr lang="en-US" sz="4000" dirty="0"/>
          </a:p>
          <a:p>
            <a:pPr marL="880110" indent="-742950">
              <a:buFont typeface="+mj-lt"/>
              <a:buAutoNum type="arabicParenR"/>
            </a:pPr>
            <a:r>
              <a:rPr lang="en-US" sz="4000" dirty="0"/>
              <a:t>How does Mean Girls portray those who aren't part of the popular crowd at school? What do you think the film has to say about such people</a:t>
            </a:r>
            <a:r>
              <a:rPr lang="en-US" sz="4000" dirty="0" smtClean="0"/>
              <a:t>?</a:t>
            </a:r>
          </a:p>
          <a:p>
            <a:pPr marL="880110" indent="-742950">
              <a:buFont typeface="+mj-lt"/>
              <a:buAutoNum type="arabicParenR"/>
            </a:pPr>
            <a:endParaRPr lang="en-US" sz="4000" dirty="0"/>
          </a:p>
          <a:p>
            <a:pPr marL="880110" indent="-742950">
              <a:buFont typeface="+mj-lt"/>
              <a:buAutoNum type="arabicParenR"/>
            </a:pPr>
            <a:r>
              <a:rPr lang="en-US" sz="4000" dirty="0"/>
              <a:t>Why does Cady start to act like the Plastics? How much of an influence do you think our friends and culture are on the way that we behave?</a:t>
            </a:r>
          </a:p>
          <a:p>
            <a:pPr marL="880110" indent="-742950">
              <a:buFont typeface="+mj-lt"/>
              <a:buAutoNum type="arabicParenR"/>
            </a:pPr>
            <a:endParaRPr lang="en-US" sz="4000" dirty="0"/>
          </a:p>
          <a:p>
            <a:pPr marL="880110" indent="-742950">
              <a:buFont typeface="+mj-lt"/>
              <a:buAutoNum type="arabicParenR"/>
            </a:pPr>
            <a:r>
              <a:rPr lang="en-US" sz="4000" dirty="0"/>
              <a:t>What role does jealousy play in this film? Why do we get jealous of other people?</a:t>
            </a:r>
          </a:p>
          <a:p>
            <a:pPr marL="651510" indent="-514350">
              <a:buFont typeface="+mj-lt"/>
              <a:buAutoNum type="arabicParenR"/>
            </a:pPr>
            <a:endParaRPr lang="en-US" dirty="0"/>
          </a:p>
          <a:p>
            <a:pPr marL="651510" indent="-514350">
              <a:buFont typeface="+mj-lt"/>
              <a:buAutoNum type="arabic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909</TotalTime>
  <Words>840</Words>
  <Application>Microsoft Office PowerPoint</Application>
  <PresentationFormat>On-screen Show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Warm Up 10/15/13</vt:lpstr>
      <vt:lpstr>PowerPoint Presentation</vt:lpstr>
      <vt:lpstr>Warm Up-  10/16/13</vt:lpstr>
      <vt:lpstr>PowerPoint Presentation</vt:lpstr>
      <vt:lpstr>Warm Up 10/18/13</vt:lpstr>
      <vt:lpstr>Warm Up 10/11/11</vt:lpstr>
      <vt:lpstr>PowerPoint Presentation</vt:lpstr>
      <vt:lpstr>BOP 10/22/13</vt:lpstr>
      <vt:lpstr>Questions for Discussion </vt:lpstr>
      <vt:lpstr>Warm Up- 10/23/13</vt:lpstr>
      <vt:lpstr>PowerPoint Presentation</vt:lpstr>
      <vt:lpstr>Warm Up 10/25/13</vt:lpstr>
      <vt:lpstr>IT CAN BE BUT…</vt:lpstr>
      <vt:lpstr>WARM UP 10/15/12</vt:lpstr>
      <vt:lpstr>BOP 3/5/12</vt:lpstr>
      <vt:lpstr>BOP 3/10/11</vt:lpstr>
      <vt:lpstr>Warm Up 3/14/13</vt:lpstr>
      <vt:lpstr>Survey 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2/22/11</dc:title>
  <dc:creator/>
  <cp:lastModifiedBy>Chad Cooper</cp:lastModifiedBy>
  <cp:revision>84</cp:revision>
  <dcterms:created xsi:type="dcterms:W3CDTF">2006-08-16T00:00:00Z</dcterms:created>
  <dcterms:modified xsi:type="dcterms:W3CDTF">2013-10-25T14:41:12Z</dcterms:modified>
</cp:coreProperties>
</file>